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Playfair Display" panose="000005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33953e63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c33953e63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41b5b99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c41b5b99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41b5b99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c41b5b99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41b5b9977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c41b5b9977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33953e63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c33953e63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46642d60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c46642d60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46642d603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c46642d603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33953e63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c33953e63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41b5b9977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2c41b5b997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41b5b997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c41b5b997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arshlibrary.ie/digi/exhibits/show/ms-frags/item/165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manual.stcv.be/p/List_of_Bibliographical_Forma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travelingscriptorium.files.wordpress.com/2021/03/binding-booklet-2016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481" y="580767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605475" y="2821900"/>
            <a:ext cx="5334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Mechanics of Printing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605475" y="4145500"/>
            <a:ext cx="5334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</a:rPr>
              <a:t>Rosenn</a:t>
            </a:r>
            <a:r>
              <a:rPr lang="en-US" sz="2000" dirty="0">
                <a:solidFill>
                  <a:schemeClr val="dk1"/>
                </a:solidFill>
              </a:rPr>
              <a:t> Nicolas and Brenda </a:t>
            </a:r>
            <a:r>
              <a:rPr lang="en-US" sz="2000" dirty="0" err="1">
                <a:solidFill>
                  <a:schemeClr val="dk1"/>
                </a:solidFill>
              </a:rPr>
              <a:t>Luies</a:t>
            </a:r>
            <a:r>
              <a:rPr lang="en-US" sz="2000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pic>
        <p:nvPicPr>
          <p:cNvPr id="87" name="Google Shape;87;p13" descr="A ceiling painting of angels and a cros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8756" r="2220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2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-7" y="115925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5">
            <a:alphaModFix/>
          </a:blip>
          <a:srcRect l="9594" t="1689" r="12274" b="2341"/>
          <a:stretch/>
        </p:blipFill>
        <p:spPr>
          <a:xfrm>
            <a:off x="6535075" y="115925"/>
            <a:ext cx="1261500" cy="65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6">
            <a:alphaModFix/>
          </a:blip>
          <a:srcRect l="8688" t="1689" r="9425" b="2332"/>
          <a:stretch/>
        </p:blipFill>
        <p:spPr>
          <a:xfrm>
            <a:off x="4976975" y="115925"/>
            <a:ext cx="1459775" cy="658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486484" y="1143683"/>
            <a:ext cx="54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Bindings and Fragmentology</a:t>
            </a:r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3250" y="1482521"/>
            <a:ext cx="5459740" cy="409480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/>
        </p:nvSpPr>
        <p:spPr>
          <a:xfrm>
            <a:off x="4944075" y="5737988"/>
            <a:ext cx="4778100" cy="9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Segment of parchment bifolium, used as book cover for unidentified text. Theological work on the healing of lepers.</a:t>
            </a:r>
            <a:b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</a:b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Marsh's Library Exhibits ‘Manuscript Fragments’; accessed March 18, 2024, </a:t>
            </a:r>
            <a:r>
              <a:rPr lang="en-US" sz="11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6"/>
              </a:rPr>
              <a:t>https://www.marshlibrary.ie/digi/exhibits/show/ms-frags/item/165</a:t>
            </a:r>
            <a:r>
              <a:rPr lang="en-US" sz="1100" u="sng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7">
            <a:alphaModFix/>
          </a:blip>
          <a:srcRect l="3473" t="27579" r="6992" b="14866"/>
          <a:stretch/>
        </p:blipFill>
        <p:spPr>
          <a:xfrm>
            <a:off x="152400" y="589620"/>
            <a:ext cx="5824678" cy="4992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486484" y="1143683"/>
            <a:ext cx="54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The printing process</a:t>
            </a:r>
            <a:endParaRPr sz="1500"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 rotWithShape="1">
          <a:blip r:embed="rId5">
            <a:alphaModFix/>
          </a:blip>
          <a:srcRect t="33579" r="12380" b="16789"/>
          <a:stretch/>
        </p:blipFill>
        <p:spPr>
          <a:xfrm>
            <a:off x="6967875" y="2209800"/>
            <a:ext cx="5030023" cy="37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716" y="1103979"/>
            <a:ext cx="13121124" cy="50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/>
          <p:nvPr/>
        </p:nvSpPr>
        <p:spPr>
          <a:xfrm>
            <a:off x="3094167" y="5943500"/>
            <a:ext cx="39372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7"/>
              </a:rPr>
              <a:t>https://manual.stcv.be/p/List_of_Bibliographical_Formats</a:t>
            </a:r>
            <a:r>
              <a:rPr lang="en-US" sz="1100">
                <a:solidFill>
                  <a:schemeClr val="dk2"/>
                </a:solidFill>
              </a:rPr>
              <a:t> 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4" name="Google Shape;21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9900" y="1143812"/>
            <a:ext cx="4204201" cy="555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6519" y="4522734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486484" y="4377764"/>
            <a:ext cx="549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the printing shop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 t="10622" b="24128"/>
          <a:stretch/>
        </p:blipFill>
        <p:spPr>
          <a:xfrm>
            <a:off x="0" y="0"/>
            <a:ext cx="12192000" cy="397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574" y="435799"/>
            <a:ext cx="881532" cy="1108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1408400" y="435800"/>
            <a:ext cx="855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the printing shop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1408400" y="1143800"/>
            <a:ext cx="45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Who worked in the printing shop? </a:t>
            </a:r>
            <a:endParaRPr sz="2300"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731" y="0"/>
            <a:ext cx="560227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/>
        </p:nvSpPr>
        <p:spPr>
          <a:xfrm>
            <a:off x="434575" y="3007875"/>
            <a:ext cx="58362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Printers not alone in their shop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shop = centre of the book production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the printing shop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486484" y="1143683"/>
            <a:ext cx="54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Who worked in the printing shop?</a:t>
            </a:r>
            <a:endParaRPr sz="2300"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605475" y="2221100"/>
            <a:ext cx="5290500" cy="26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compagnonnage system = master and apprentices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of different tasks = master, pressman, composer, translator, corrector, author, binder…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8625" y="2312014"/>
            <a:ext cx="5290500" cy="264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7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the printing shop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486484" y="1143683"/>
            <a:ext cx="54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What was the material?</a:t>
            </a:r>
            <a:endParaRPr sz="2300"/>
          </a:p>
        </p:txBody>
      </p:sp>
      <p:pic>
        <p:nvPicPr>
          <p:cNvPr id="125" name="Google Shape;1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50" y="2299551"/>
            <a:ext cx="4611211" cy="30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8475" y="2299550"/>
            <a:ext cx="4656899" cy="30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486468" y="43580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 the printing shop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486484" y="1143683"/>
            <a:ext cx="54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What was the material?</a:t>
            </a:r>
            <a:endParaRPr sz="2300"/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1587" y="1928361"/>
            <a:ext cx="2800125" cy="363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3550" y="1296352"/>
            <a:ext cx="3421780" cy="46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9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6519" y="4522734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486484" y="4377764"/>
            <a:ext cx="549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35937" r="3474" b="41196"/>
          <a:stretch/>
        </p:blipFill>
        <p:spPr>
          <a:xfrm>
            <a:off x="0" y="0"/>
            <a:ext cx="12192000" cy="397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0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5096572" y="435800"/>
            <a:ext cx="5139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486484" y="1143683"/>
            <a:ext cx="54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Bindings and Fragmentology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5">
            <a:alphaModFix/>
          </a:blip>
          <a:srcRect l="5318" t="13726" r="8755" b="15626"/>
          <a:stretch/>
        </p:blipFill>
        <p:spPr>
          <a:xfrm>
            <a:off x="5226176" y="1325825"/>
            <a:ext cx="5010000" cy="15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475" y="57052"/>
            <a:ext cx="4348150" cy="570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5549900" y="5850925"/>
            <a:ext cx="549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Special Collections Conservation Unit of the Preservation Department of Yale  “Binding Steps: Based on studies by J.A Sizmani” Gothic Western Stiff-board bindings Circa Xii-XVI Century. </a:t>
            </a:r>
            <a:r>
              <a:rPr lang="en-US" sz="10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Medieval to Early Modern Manuscripts: BOOKBINDING TERMS, MATERIALS,  METHODS,  AND MODEL</a:t>
            </a:r>
            <a:r>
              <a:rPr lang="en-US"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Center for Library Preservation and Conservation: Yale University, 2016. chrome-extension://efaidnbmnnnibpcajpcglclefindmkaj/</a:t>
            </a:r>
            <a:r>
              <a:rPr lang="en-US" sz="10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7"/>
              </a:rPr>
              <a:t>https://travelingscriptorium.files.wordpress.com/2021/03/binding-booklet-2016.pdf</a:t>
            </a: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 descr="A black and whit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119" y="435792"/>
            <a:ext cx="1080000" cy="135771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2" y="0"/>
            <a:ext cx="9478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make a book?</a:t>
            </a:r>
            <a:endParaRPr sz="15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84" y="5943488"/>
            <a:ext cx="2347044" cy="52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5">
            <a:alphaModFix/>
          </a:blip>
          <a:srcRect l="17703" t="3796" r="11025" b="10514"/>
          <a:stretch/>
        </p:blipFill>
        <p:spPr>
          <a:xfrm>
            <a:off x="1145200" y="635016"/>
            <a:ext cx="3250437" cy="521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6">
            <a:alphaModFix/>
          </a:blip>
          <a:srcRect l="3473" t="27579" r="6992" b="14866"/>
          <a:stretch/>
        </p:blipFill>
        <p:spPr>
          <a:xfrm>
            <a:off x="4543297" y="819534"/>
            <a:ext cx="5864043" cy="5025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7169700" y="234800"/>
            <a:ext cx="132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highlight>
                  <a:schemeClr val="dk1"/>
                </a:highlight>
                <a:latin typeface="Cambria"/>
                <a:ea typeface="Cambria"/>
                <a:cs typeface="Cambria"/>
                <a:sym typeface="Cambria"/>
              </a:rPr>
              <a:t>Spine</a:t>
            </a:r>
            <a:endParaRPr sz="2400">
              <a:solidFill>
                <a:schemeClr val="lt1"/>
              </a:solidFill>
              <a:highlight>
                <a:schemeClr val="dk1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7" name="Google Shape;167;p21"/>
          <p:cNvCxnSpPr/>
          <p:nvPr/>
        </p:nvCxnSpPr>
        <p:spPr>
          <a:xfrm flipH="1">
            <a:off x="7527567" y="708000"/>
            <a:ext cx="115500" cy="1177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8" name="Google Shape;168;p21"/>
          <p:cNvSpPr txBox="1"/>
          <p:nvPr/>
        </p:nvSpPr>
        <p:spPr>
          <a:xfrm>
            <a:off x="4150350" y="708000"/>
            <a:ext cx="28605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lt1"/>
                </a:solidFill>
                <a:highlight>
                  <a:schemeClr val="dk1"/>
                </a:highlight>
                <a:latin typeface="Cambria"/>
                <a:ea typeface="Cambria"/>
                <a:cs typeface="Cambria"/>
                <a:sym typeface="Cambria"/>
              </a:rPr>
              <a:t>Sewing Support/Stitching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9" name="Google Shape;169;p21"/>
          <p:cNvCxnSpPr/>
          <p:nvPr/>
        </p:nvCxnSpPr>
        <p:spPr>
          <a:xfrm>
            <a:off x="6234533" y="1200733"/>
            <a:ext cx="877500" cy="669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1"/>
          <p:cNvCxnSpPr/>
          <p:nvPr/>
        </p:nvCxnSpPr>
        <p:spPr>
          <a:xfrm>
            <a:off x="6153733" y="1154533"/>
            <a:ext cx="935100" cy="1131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1" name="Google Shape;171;p21"/>
          <p:cNvSpPr txBox="1"/>
          <p:nvPr/>
        </p:nvSpPr>
        <p:spPr>
          <a:xfrm>
            <a:off x="8490100" y="4295000"/>
            <a:ext cx="22704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highlight>
                  <a:schemeClr val="dk1"/>
                </a:highlight>
                <a:latin typeface="Cambria"/>
                <a:ea typeface="Cambria"/>
                <a:cs typeface="Cambria"/>
                <a:sym typeface="Cambria"/>
              </a:rPr>
              <a:t>Lower/Right board</a:t>
            </a:r>
            <a:endParaRPr sz="1700">
              <a:solidFill>
                <a:schemeClr val="lt1"/>
              </a:solidFill>
              <a:highlight>
                <a:schemeClr val="dk1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10898900" y="334833"/>
            <a:ext cx="131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</a:endParaRPr>
          </a:p>
        </p:txBody>
      </p:sp>
      <p:cxnSp>
        <p:nvCxnSpPr>
          <p:cNvPr id="173" name="Google Shape;173;p21"/>
          <p:cNvCxnSpPr>
            <a:stCxn id="171" idx="1"/>
          </p:cNvCxnSpPr>
          <p:nvPr/>
        </p:nvCxnSpPr>
        <p:spPr>
          <a:xfrm flipH="1">
            <a:off x="8070100" y="4531550"/>
            <a:ext cx="420000" cy="13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4" name="Google Shape;174;p21"/>
          <p:cNvSpPr txBox="1"/>
          <p:nvPr/>
        </p:nvSpPr>
        <p:spPr>
          <a:xfrm>
            <a:off x="9704533" y="2574667"/>
            <a:ext cx="18009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turn-in/ foldover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9090933" y="286600"/>
            <a:ext cx="1316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highlight>
                  <a:schemeClr val="dk1"/>
                </a:highlight>
                <a:latin typeface="Cambria"/>
                <a:ea typeface="Cambria"/>
                <a:cs typeface="Cambria"/>
                <a:sym typeface="Cambria"/>
              </a:rPr>
              <a:t>Tongue</a:t>
            </a:r>
            <a:endParaRPr sz="2400">
              <a:solidFill>
                <a:schemeClr val="lt1"/>
              </a:solidFill>
              <a:highlight>
                <a:schemeClr val="dk1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6" name="Google Shape;176;p21"/>
          <p:cNvCxnSpPr>
            <a:stCxn id="175" idx="2"/>
          </p:cNvCxnSpPr>
          <p:nvPr/>
        </p:nvCxnSpPr>
        <p:spPr>
          <a:xfrm flipH="1">
            <a:off x="9640233" y="656200"/>
            <a:ext cx="108900" cy="292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304</Words>
  <Application>Microsoft Office PowerPoint</Application>
  <PresentationFormat>Widescreen</PresentationFormat>
  <Paragraphs>33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Lato</vt:lpstr>
      <vt:lpstr>Cambria</vt:lpstr>
      <vt:lpstr>Playfair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Casey, Máiréad</cp:lastModifiedBy>
  <cp:revision>2</cp:revision>
  <dcterms:modified xsi:type="dcterms:W3CDTF">2025-03-19T10:34:51Z</dcterms:modified>
</cp:coreProperties>
</file>