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  <p:sldMasterId id="2147483704" r:id="rId7"/>
    <p:sldMasterId id="2147483713" r:id="rId8"/>
  </p:sldMasterIdLst>
  <p:notesMasterIdLst>
    <p:notesMasterId r:id="rId33"/>
  </p:notesMasterIdLst>
  <p:sldIdLst>
    <p:sldId id="290" r:id="rId9"/>
    <p:sldId id="491" r:id="rId10"/>
    <p:sldId id="489" r:id="rId11"/>
    <p:sldId id="490" r:id="rId12"/>
    <p:sldId id="495" r:id="rId13"/>
    <p:sldId id="283" r:id="rId14"/>
    <p:sldId id="325" r:id="rId15"/>
    <p:sldId id="508" r:id="rId16"/>
    <p:sldId id="524" r:id="rId17"/>
    <p:sldId id="528" r:id="rId18"/>
    <p:sldId id="545" r:id="rId19"/>
    <p:sldId id="499" r:id="rId20"/>
    <p:sldId id="477" r:id="rId21"/>
    <p:sldId id="525" r:id="rId22"/>
    <p:sldId id="544" r:id="rId23"/>
    <p:sldId id="543" r:id="rId24"/>
    <p:sldId id="513" r:id="rId25"/>
    <p:sldId id="542" r:id="rId26"/>
    <p:sldId id="535" r:id="rId27"/>
    <p:sldId id="515" r:id="rId28"/>
    <p:sldId id="518" r:id="rId29"/>
    <p:sldId id="548" r:id="rId30"/>
    <p:sldId id="520" r:id="rId31"/>
    <p:sldId id="3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33"/>
    <a:srgbClr val="306767"/>
    <a:srgbClr val="F2EACB"/>
    <a:srgbClr val="66FF99"/>
    <a:srgbClr val="ABD83D"/>
    <a:srgbClr val="1DD4E6"/>
    <a:srgbClr val="55F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48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35" Type="http://schemas.openxmlformats.org/officeDocument/2006/relationships/viewProps" Target="viewProps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8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B7AA50-C236-4FB4-8184-7D8BA876894A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E"/>
        </a:p>
      </dgm:t>
    </dgm:pt>
    <dgm:pt modelId="{945ACA2E-257F-4C6E-8463-1C0CF982D7B6}">
      <dgm:prSet phldrT="[Text]"/>
      <dgm:spPr/>
      <dgm:t>
        <a:bodyPr/>
        <a:lstStyle/>
        <a:p>
          <a:r>
            <a:rPr lang="en-IE" b="1">
              <a:solidFill>
                <a:schemeClr val="tx1">
                  <a:lumMod val="75000"/>
                </a:schemeClr>
              </a:solidFill>
            </a:rPr>
            <a:t>Lump Sum Shortfall</a:t>
          </a:r>
          <a:endParaRPr lang="en-IE" b="1" dirty="0">
            <a:solidFill>
              <a:schemeClr val="tx1">
                <a:lumMod val="75000"/>
              </a:schemeClr>
            </a:solidFill>
          </a:endParaRPr>
        </a:p>
      </dgm:t>
    </dgm:pt>
    <dgm:pt modelId="{BBE4FB93-3B7F-47B0-AA18-C1C09C92274C}" type="parTrans" cxnId="{B5C78027-D036-4EA5-BBE6-54FD0BD38CD3}">
      <dgm:prSet/>
      <dgm:spPr/>
      <dgm:t>
        <a:bodyPr/>
        <a:lstStyle/>
        <a:p>
          <a:endParaRPr lang="en-IE"/>
        </a:p>
      </dgm:t>
    </dgm:pt>
    <dgm:pt modelId="{A8BF38E6-834B-4127-AF62-17038D819DB2}" type="sibTrans" cxnId="{B5C78027-D036-4EA5-BBE6-54FD0BD38CD3}">
      <dgm:prSet/>
      <dgm:spPr/>
      <dgm:t>
        <a:bodyPr/>
        <a:lstStyle/>
        <a:p>
          <a:endParaRPr lang="en-IE" dirty="0"/>
        </a:p>
      </dgm:t>
    </dgm:pt>
    <dgm:pt modelId="{5F499C19-2510-4B23-9DAA-CD16E4F29453}">
      <dgm:prSet phldrT="[Text]"/>
      <dgm:spPr/>
      <dgm:t>
        <a:bodyPr/>
        <a:lstStyle/>
        <a:p>
          <a:r>
            <a:rPr lang="en-IE" b="1">
              <a:solidFill>
                <a:schemeClr val="tx1">
                  <a:lumMod val="75000"/>
                </a:schemeClr>
              </a:solidFill>
            </a:rPr>
            <a:t>Maximum</a:t>
          </a:r>
        </a:p>
        <a:p>
          <a:r>
            <a:rPr lang="en-IE" b="1">
              <a:solidFill>
                <a:schemeClr val="tx1">
                  <a:lumMod val="75000"/>
                </a:schemeClr>
              </a:solidFill>
            </a:rPr>
            <a:t>Dependants Pension</a:t>
          </a:r>
          <a:endParaRPr lang="en-IE" b="1" dirty="0">
            <a:solidFill>
              <a:schemeClr val="tx1">
                <a:lumMod val="75000"/>
              </a:schemeClr>
            </a:solidFill>
          </a:endParaRPr>
        </a:p>
      </dgm:t>
    </dgm:pt>
    <dgm:pt modelId="{5665D0C4-BD6E-4589-87A7-AB0B608D9D6A}" type="parTrans" cxnId="{6DABE5CA-E641-4524-A3E0-2DA89F982942}">
      <dgm:prSet/>
      <dgm:spPr/>
      <dgm:t>
        <a:bodyPr/>
        <a:lstStyle/>
        <a:p>
          <a:endParaRPr lang="en-IE"/>
        </a:p>
      </dgm:t>
    </dgm:pt>
    <dgm:pt modelId="{432A4DFE-4BFB-4E4E-8FB9-E31642F09926}" type="sibTrans" cxnId="{6DABE5CA-E641-4524-A3E0-2DA89F982942}">
      <dgm:prSet/>
      <dgm:spPr/>
      <dgm:t>
        <a:bodyPr/>
        <a:lstStyle/>
        <a:p>
          <a:endParaRPr lang="en-IE" dirty="0"/>
        </a:p>
      </dgm:t>
    </dgm:pt>
    <dgm:pt modelId="{BDED9CE4-8D5B-4A5E-AD3D-66DD7CC2E9C4}">
      <dgm:prSet phldrT="[Text]"/>
      <dgm:spPr/>
      <dgm:t>
        <a:bodyPr/>
        <a:lstStyle/>
        <a:p>
          <a:r>
            <a:rPr lang="en-IE" b="1">
              <a:solidFill>
                <a:schemeClr val="tx1">
                  <a:lumMod val="75000"/>
                </a:schemeClr>
              </a:solidFill>
            </a:rPr>
            <a:t>Non-Pensionable Payments</a:t>
          </a:r>
          <a:endParaRPr lang="en-IE" b="1" dirty="0">
            <a:solidFill>
              <a:schemeClr val="tx1">
                <a:lumMod val="75000"/>
              </a:schemeClr>
            </a:solidFill>
          </a:endParaRPr>
        </a:p>
      </dgm:t>
    </dgm:pt>
    <dgm:pt modelId="{2BE73DD7-C45D-492C-BB17-14313CC93891}" type="parTrans" cxnId="{63C4FD54-99C7-477C-ABED-DF2AEFA3C032}">
      <dgm:prSet/>
      <dgm:spPr/>
      <dgm:t>
        <a:bodyPr/>
        <a:lstStyle/>
        <a:p>
          <a:endParaRPr lang="en-IE"/>
        </a:p>
      </dgm:t>
    </dgm:pt>
    <dgm:pt modelId="{BF0C9536-B45E-492A-9104-998F1CD344AC}" type="sibTrans" cxnId="{63C4FD54-99C7-477C-ABED-DF2AEFA3C032}">
      <dgm:prSet/>
      <dgm:spPr/>
      <dgm:t>
        <a:bodyPr/>
        <a:lstStyle/>
        <a:p>
          <a:endParaRPr lang="en-IE" dirty="0"/>
        </a:p>
      </dgm:t>
    </dgm:pt>
    <dgm:pt modelId="{B13EABC0-D423-4238-AB88-ECBF699B99A4}">
      <dgm:prSet phldrT="[Text]"/>
      <dgm:spPr/>
      <dgm:t>
        <a:bodyPr/>
        <a:lstStyle/>
        <a:p>
          <a:r>
            <a:rPr lang="en-IE" b="1">
              <a:solidFill>
                <a:schemeClr val="tx1">
                  <a:lumMod val="75000"/>
                </a:schemeClr>
              </a:solidFill>
            </a:rPr>
            <a:t>Funding for Early Retirement</a:t>
          </a:r>
          <a:endParaRPr lang="en-IE" b="1" dirty="0">
            <a:solidFill>
              <a:schemeClr val="tx1">
                <a:lumMod val="75000"/>
              </a:schemeClr>
            </a:solidFill>
          </a:endParaRPr>
        </a:p>
      </dgm:t>
    </dgm:pt>
    <dgm:pt modelId="{D69E3AA1-E8E3-47F2-B51A-92B5F8A38CE0}" type="parTrans" cxnId="{B73D2170-C735-42CB-A6B9-1FCBB1B00BD2}">
      <dgm:prSet/>
      <dgm:spPr/>
      <dgm:t>
        <a:bodyPr/>
        <a:lstStyle/>
        <a:p>
          <a:endParaRPr lang="en-IE"/>
        </a:p>
      </dgm:t>
    </dgm:pt>
    <dgm:pt modelId="{4564B1FC-0162-4F37-BBA5-E7A740F8B5BD}" type="sibTrans" cxnId="{B73D2170-C735-42CB-A6B9-1FCBB1B00BD2}">
      <dgm:prSet/>
      <dgm:spPr/>
      <dgm:t>
        <a:bodyPr/>
        <a:lstStyle/>
        <a:p>
          <a:endParaRPr lang="en-IE" dirty="0"/>
        </a:p>
      </dgm:t>
    </dgm:pt>
    <dgm:pt modelId="{F7D7689E-38A4-4BE9-94DA-18A0BF59F25F}">
      <dgm:prSet phldrT="[Text]"/>
      <dgm:spPr/>
      <dgm:t>
        <a:bodyPr/>
        <a:lstStyle/>
        <a:p>
          <a:r>
            <a:rPr lang="en-IE" b="1">
              <a:solidFill>
                <a:schemeClr val="tx1">
                  <a:lumMod val="75000"/>
                </a:schemeClr>
              </a:solidFill>
            </a:rPr>
            <a:t>Fund for Integration</a:t>
          </a:r>
          <a:endParaRPr lang="en-IE" b="1" dirty="0">
            <a:solidFill>
              <a:schemeClr val="tx1">
                <a:lumMod val="75000"/>
              </a:schemeClr>
            </a:solidFill>
          </a:endParaRPr>
        </a:p>
      </dgm:t>
    </dgm:pt>
    <dgm:pt modelId="{4D01E3D9-3294-45C6-80D9-3F91E9BA85CE}" type="sibTrans" cxnId="{B867E4F9-EE38-4430-ABF7-CC8E742A8815}">
      <dgm:prSet/>
      <dgm:spPr/>
      <dgm:t>
        <a:bodyPr/>
        <a:lstStyle/>
        <a:p>
          <a:endParaRPr lang="en-IE" dirty="0"/>
        </a:p>
      </dgm:t>
    </dgm:pt>
    <dgm:pt modelId="{F099659F-89C8-4441-8C21-F1DE41A7792D}" type="parTrans" cxnId="{B867E4F9-EE38-4430-ABF7-CC8E742A8815}">
      <dgm:prSet/>
      <dgm:spPr/>
      <dgm:t>
        <a:bodyPr/>
        <a:lstStyle/>
        <a:p>
          <a:endParaRPr lang="en-IE"/>
        </a:p>
      </dgm:t>
    </dgm:pt>
    <dgm:pt modelId="{44CE411E-E493-47EA-BD26-57374499DBB8}" type="pres">
      <dgm:prSet presAssocID="{75B7AA50-C236-4FB4-8184-7D8BA876894A}" presName="cycle" presStyleCnt="0">
        <dgm:presLayoutVars>
          <dgm:dir/>
          <dgm:resizeHandles val="exact"/>
        </dgm:presLayoutVars>
      </dgm:prSet>
      <dgm:spPr/>
    </dgm:pt>
    <dgm:pt modelId="{64B62776-DE01-4320-BD9F-BFEB015853B6}" type="pres">
      <dgm:prSet presAssocID="{945ACA2E-257F-4C6E-8463-1C0CF982D7B6}" presName="node" presStyleLbl="node1" presStyleIdx="0" presStyleCnt="5">
        <dgm:presLayoutVars>
          <dgm:bulletEnabled val="1"/>
        </dgm:presLayoutVars>
      </dgm:prSet>
      <dgm:spPr/>
    </dgm:pt>
    <dgm:pt modelId="{3777E508-B4D0-4B1B-85B4-2642F1BDF084}" type="pres">
      <dgm:prSet presAssocID="{A8BF38E6-834B-4127-AF62-17038D819DB2}" presName="sibTrans" presStyleLbl="sibTrans2D1" presStyleIdx="0" presStyleCnt="5"/>
      <dgm:spPr/>
    </dgm:pt>
    <dgm:pt modelId="{82DC3C21-4379-4228-B0E2-9B8426B4868C}" type="pres">
      <dgm:prSet presAssocID="{A8BF38E6-834B-4127-AF62-17038D819DB2}" presName="connectorText" presStyleLbl="sibTrans2D1" presStyleIdx="0" presStyleCnt="5"/>
      <dgm:spPr/>
    </dgm:pt>
    <dgm:pt modelId="{74F69BBD-DC26-47DE-9523-48942C7ECDE3}" type="pres">
      <dgm:prSet presAssocID="{F7D7689E-38A4-4BE9-94DA-18A0BF59F25F}" presName="node" presStyleLbl="node1" presStyleIdx="1" presStyleCnt="5">
        <dgm:presLayoutVars>
          <dgm:bulletEnabled val="1"/>
        </dgm:presLayoutVars>
      </dgm:prSet>
      <dgm:spPr/>
    </dgm:pt>
    <dgm:pt modelId="{766652F4-894D-4D56-A700-30E130F2958F}" type="pres">
      <dgm:prSet presAssocID="{4D01E3D9-3294-45C6-80D9-3F91E9BA85CE}" presName="sibTrans" presStyleLbl="sibTrans2D1" presStyleIdx="1" presStyleCnt="5"/>
      <dgm:spPr/>
    </dgm:pt>
    <dgm:pt modelId="{F065C8B9-7189-498D-AA0C-196B1561A606}" type="pres">
      <dgm:prSet presAssocID="{4D01E3D9-3294-45C6-80D9-3F91E9BA85CE}" presName="connectorText" presStyleLbl="sibTrans2D1" presStyleIdx="1" presStyleCnt="5"/>
      <dgm:spPr/>
    </dgm:pt>
    <dgm:pt modelId="{64E4DC97-D410-4E81-B5FA-E38EA343D27C}" type="pres">
      <dgm:prSet presAssocID="{5F499C19-2510-4B23-9DAA-CD16E4F29453}" presName="node" presStyleLbl="node1" presStyleIdx="2" presStyleCnt="5">
        <dgm:presLayoutVars>
          <dgm:bulletEnabled val="1"/>
        </dgm:presLayoutVars>
      </dgm:prSet>
      <dgm:spPr/>
    </dgm:pt>
    <dgm:pt modelId="{52199FAB-D8DF-4090-802F-2CBBE90CA435}" type="pres">
      <dgm:prSet presAssocID="{432A4DFE-4BFB-4E4E-8FB9-E31642F09926}" presName="sibTrans" presStyleLbl="sibTrans2D1" presStyleIdx="2" presStyleCnt="5"/>
      <dgm:spPr/>
    </dgm:pt>
    <dgm:pt modelId="{6BC8E30B-71C5-4D63-82BA-CE8E0F0FA5EA}" type="pres">
      <dgm:prSet presAssocID="{432A4DFE-4BFB-4E4E-8FB9-E31642F09926}" presName="connectorText" presStyleLbl="sibTrans2D1" presStyleIdx="2" presStyleCnt="5"/>
      <dgm:spPr/>
    </dgm:pt>
    <dgm:pt modelId="{5FE0C63C-FA07-4A79-A6CC-68027ED1A2DE}" type="pres">
      <dgm:prSet presAssocID="{BDED9CE4-8D5B-4A5E-AD3D-66DD7CC2E9C4}" presName="node" presStyleLbl="node1" presStyleIdx="3" presStyleCnt="5">
        <dgm:presLayoutVars>
          <dgm:bulletEnabled val="1"/>
        </dgm:presLayoutVars>
      </dgm:prSet>
      <dgm:spPr/>
    </dgm:pt>
    <dgm:pt modelId="{12C330F3-AD50-4190-9250-0B7426A90162}" type="pres">
      <dgm:prSet presAssocID="{BF0C9536-B45E-492A-9104-998F1CD344AC}" presName="sibTrans" presStyleLbl="sibTrans2D1" presStyleIdx="3" presStyleCnt="5"/>
      <dgm:spPr/>
    </dgm:pt>
    <dgm:pt modelId="{FF61FDBA-388B-4988-B379-7C6CAC960E84}" type="pres">
      <dgm:prSet presAssocID="{BF0C9536-B45E-492A-9104-998F1CD344AC}" presName="connectorText" presStyleLbl="sibTrans2D1" presStyleIdx="3" presStyleCnt="5"/>
      <dgm:spPr/>
    </dgm:pt>
    <dgm:pt modelId="{A6A82967-C132-4496-ADE7-E63B549DFDE0}" type="pres">
      <dgm:prSet presAssocID="{B13EABC0-D423-4238-AB88-ECBF699B99A4}" presName="node" presStyleLbl="node1" presStyleIdx="4" presStyleCnt="5">
        <dgm:presLayoutVars>
          <dgm:bulletEnabled val="1"/>
        </dgm:presLayoutVars>
      </dgm:prSet>
      <dgm:spPr/>
    </dgm:pt>
    <dgm:pt modelId="{94ED7D57-8BE3-454B-BC31-188375574691}" type="pres">
      <dgm:prSet presAssocID="{4564B1FC-0162-4F37-BBA5-E7A740F8B5BD}" presName="sibTrans" presStyleLbl="sibTrans2D1" presStyleIdx="4" presStyleCnt="5"/>
      <dgm:spPr/>
    </dgm:pt>
    <dgm:pt modelId="{AB86BE18-DCD4-4A25-9C98-53F337578CF6}" type="pres">
      <dgm:prSet presAssocID="{4564B1FC-0162-4F37-BBA5-E7A740F8B5BD}" presName="connectorText" presStyleLbl="sibTrans2D1" presStyleIdx="4" presStyleCnt="5"/>
      <dgm:spPr/>
    </dgm:pt>
  </dgm:ptLst>
  <dgm:cxnLst>
    <dgm:cxn modelId="{78BE061A-A4D4-420A-A196-694AFC25A35A}" type="presOf" srcId="{432A4DFE-4BFB-4E4E-8FB9-E31642F09926}" destId="{6BC8E30B-71C5-4D63-82BA-CE8E0F0FA5EA}" srcOrd="1" destOrd="0" presId="urn:microsoft.com/office/officeart/2005/8/layout/cycle2"/>
    <dgm:cxn modelId="{B5C78027-D036-4EA5-BBE6-54FD0BD38CD3}" srcId="{75B7AA50-C236-4FB4-8184-7D8BA876894A}" destId="{945ACA2E-257F-4C6E-8463-1C0CF982D7B6}" srcOrd="0" destOrd="0" parTransId="{BBE4FB93-3B7F-47B0-AA18-C1C09C92274C}" sibTransId="{A8BF38E6-834B-4127-AF62-17038D819DB2}"/>
    <dgm:cxn modelId="{0E92A727-BCEC-4FF6-96E7-C3F44F9F5325}" type="presOf" srcId="{432A4DFE-4BFB-4E4E-8FB9-E31642F09926}" destId="{52199FAB-D8DF-4090-802F-2CBBE90CA435}" srcOrd="0" destOrd="0" presId="urn:microsoft.com/office/officeart/2005/8/layout/cycle2"/>
    <dgm:cxn modelId="{87814536-0EE9-418E-A46D-F76395D2CD64}" type="presOf" srcId="{BDED9CE4-8D5B-4A5E-AD3D-66DD7CC2E9C4}" destId="{5FE0C63C-FA07-4A79-A6CC-68027ED1A2DE}" srcOrd="0" destOrd="0" presId="urn:microsoft.com/office/officeart/2005/8/layout/cycle2"/>
    <dgm:cxn modelId="{E466D638-1006-4544-A9CF-6F37C690C653}" type="presOf" srcId="{75B7AA50-C236-4FB4-8184-7D8BA876894A}" destId="{44CE411E-E493-47EA-BD26-57374499DBB8}" srcOrd="0" destOrd="0" presId="urn:microsoft.com/office/officeart/2005/8/layout/cycle2"/>
    <dgm:cxn modelId="{B73D2170-C735-42CB-A6B9-1FCBB1B00BD2}" srcId="{75B7AA50-C236-4FB4-8184-7D8BA876894A}" destId="{B13EABC0-D423-4238-AB88-ECBF699B99A4}" srcOrd="4" destOrd="0" parTransId="{D69E3AA1-E8E3-47F2-B51A-92B5F8A38CE0}" sibTransId="{4564B1FC-0162-4F37-BBA5-E7A740F8B5BD}"/>
    <dgm:cxn modelId="{63C4FD54-99C7-477C-ABED-DF2AEFA3C032}" srcId="{75B7AA50-C236-4FB4-8184-7D8BA876894A}" destId="{BDED9CE4-8D5B-4A5E-AD3D-66DD7CC2E9C4}" srcOrd="3" destOrd="0" parTransId="{2BE73DD7-C45D-492C-BB17-14313CC93891}" sibTransId="{BF0C9536-B45E-492A-9104-998F1CD344AC}"/>
    <dgm:cxn modelId="{818E298E-4EDA-4DFC-9BD0-F8579569E811}" type="presOf" srcId="{B13EABC0-D423-4238-AB88-ECBF699B99A4}" destId="{A6A82967-C132-4496-ADE7-E63B549DFDE0}" srcOrd="0" destOrd="0" presId="urn:microsoft.com/office/officeart/2005/8/layout/cycle2"/>
    <dgm:cxn modelId="{986D2397-A8BD-47F4-B5DD-3F239A6E09EE}" type="presOf" srcId="{4D01E3D9-3294-45C6-80D9-3F91E9BA85CE}" destId="{766652F4-894D-4D56-A700-30E130F2958F}" srcOrd="0" destOrd="0" presId="urn:microsoft.com/office/officeart/2005/8/layout/cycle2"/>
    <dgm:cxn modelId="{01FFB697-9CF6-4383-B100-7A6BDEF83A1E}" type="presOf" srcId="{4564B1FC-0162-4F37-BBA5-E7A740F8B5BD}" destId="{AB86BE18-DCD4-4A25-9C98-53F337578CF6}" srcOrd="1" destOrd="0" presId="urn:microsoft.com/office/officeart/2005/8/layout/cycle2"/>
    <dgm:cxn modelId="{4155BB9C-1A3D-403B-9FAF-7887BBB251CC}" type="presOf" srcId="{4D01E3D9-3294-45C6-80D9-3F91E9BA85CE}" destId="{F065C8B9-7189-498D-AA0C-196B1561A606}" srcOrd="1" destOrd="0" presId="urn:microsoft.com/office/officeart/2005/8/layout/cycle2"/>
    <dgm:cxn modelId="{444265B1-9CB7-424A-B04C-031D473E0AEE}" type="presOf" srcId="{4564B1FC-0162-4F37-BBA5-E7A740F8B5BD}" destId="{94ED7D57-8BE3-454B-BC31-188375574691}" srcOrd="0" destOrd="0" presId="urn:microsoft.com/office/officeart/2005/8/layout/cycle2"/>
    <dgm:cxn modelId="{3397F1B1-5489-4A11-98BE-1225052004D0}" type="presOf" srcId="{F7D7689E-38A4-4BE9-94DA-18A0BF59F25F}" destId="{74F69BBD-DC26-47DE-9523-48942C7ECDE3}" srcOrd="0" destOrd="0" presId="urn:microsoft.com/office/officeart/2005/8/layout/cycle2"/>
    <dgm:cxn modelId="{6BEA8DB3-6781-4F93-A2D3-43A56FEDD62F}" type="presOf" srcId="{5F499C19-2510-4B23-9DAA-CD16E4F29453}" destId="{64E4DC97-D410-4E81-B5FA-E38EA343D27C}" srcOrd="0" destOrd="0" presId="urn:microsoft.com/office/officeart/2005/8/layout/cycle2"/>
    <dgm:cxn modelId="{A72B30B7-09EF-45BE-9499-2EE5C24CFC1F}" type="presOf" srcId="{A8BF38E6-834B-4127-AF62-17038D819DB2}" destId="{82DC3C21-4379-4228-B0E2-9B8426B4868C}" srcOrd="1" destOrd="0" presId="urn:microsoft.com/office/officeart/2005/8/layout/cycle2"/>
    <dgm:cxn modelId="{6EF9F2BE-4619-4EBD-AB59-1397F6A3157C}" type="presOf" srcId="{BF0C9536-B45E-492A-9104-998F1CD344AC}" destId="{FF61FDBA-388B-4988-B379-7C6CAC960E84}" srcOrd="1" destOrd="0" presId="urn:microsoft.com/office/officeart/2005/8/layout/cycle2"/>
    <dgm:cxn modelId="{6DABE5CA-E641-4524-A3E0-2DA89F982942}" srcId="{75B7AA50-C236-4FB4-8184-7D8BA876894A}" destId="{5F499C19-2510-4B23-9DAA-CD16E4F29453}" srcOrd="2" destOrd="0" parTransId="{5665D0C4-BD6E-4589-87A7-AB0B608D9D6A}" sibTransId="{432A4DFE-4BFB-4E4E-8FB9-E31642F09926}"/>
    <dgm:cxn modelId="{B2C719CB-E0DD-4AF8-AA1C-61477B15270B}" type="presOf" srcId="{945ACA2E-257F-4C6E-8463-1C0CF982D7B6}" destId="{64B62776-DE01-4320-BD9F-BFEB015853B6}" srcOrd="0" destOrd="0" presId="urn:microsoft.com/office/officeart/2005/8/layout/cycle2"/>
    <dgm:cxn modelId="{FB52ECD5-1978-4480-87EF-AED09D80CFC3}" type="presOf" srcId="{A8BF38E6-834B-4127-AF62-17038D819DB2}" destId="{3777E508-B4D0-4B1B-85B4-2642F1BDF084}" srcOrd="0" destOrd="0" presId="urn:microsoft.com/office/officeart/2005/8/layout/cycle2"/>
    <dgm:cxn modelId="{B23C77F7-B712-41D1-86A3-68C0A5E2189C}" type="presOf" srcId="{BF0C9536-B45E-492A-9104-998F1CD344AC}" destId="{12C330F3-AD50-4190-9250-0B7426A90162}" srcOrd="0" destOrd="0" presId="urn:microsoft.com/office/officeart/2005/8/layout/cycle2"/>
    <dgm:cxn modelId="{B867E4F9-EE38-4430-ABF7-CC8E742A8815}" srcId="{75B7AA50-C236-4FB4-8184-7D8BA876894A}" destId="{F7D7689E-38A4-4BE9-94DA-18A0BF59F25F}" srcOrd="1" destOrd="0" parTransId="{F099659F-89C8-4441-8C21-F1DE41A7792D}" sibTransId="{4D01E3D9-3294-45C6-80D9-3F91E9BA85CE}"/>
    <dgm:cxn modelId="{46453EEB-4E01-4E8F-AAA4-9CCF95067F74}" type="presParOf" srcId="{44CE411E-E493-47EA-BD26-57374499DBB8}" destId="{64B62776-DE01-4320-BD9F-BFEB015853B6}" srcOrd="0" destOrd="0" presId="urn:microsoft.com/office/officeart/2005/8/layout/cycle2"/>
    <dgm:cxn modelId="{FF870D72-5A19-4D56-8AD2-CF72B1C972C1}" type="presParOf" srcId="{44CE411E-E493-47EA-BD26-57374499DBB8}" destId="{3777E508-B4D0-4B1B-85B4-2642F1BDF084}" srcOrd="1" destOrd="0" presId="urn:microsoft.com/office/officeart/2005/8/layout/cycle2"/>
    <dgm:cxn modelId="{E14D88BE-04C4-4E5A-8EA0-45521A70BA2A}" type="presParOf" srcId="{3777E508-B4D0-4B1B-85B4-2642F1BDF084}" destId="{82DC3C21-4379-4228-B0E2-9B8426B4868C}" srcOrd="0" destOrd="0" presId="urn:microsoft.com/office/officeart/2005/8/layout/cycle2"/>
    <dgm:cxn modelId="{5C5D08AB-2B03-4812-8C78-04EFAF49AFBB}" type="presParOf" srcId="{44CE411E-E493-47EA-BD26-57374499DBB8}" destId="{74F69BBD-DC26-47DE-9523-48942C7ECDE3}" srcOrd="2" destOrd="0" presId="urn:microsoft.com/office/officeart/2005/8/layout/cycle2"/>
    <dgm:cxn modelId="{E4E60FD9-4BEC-42DD-8D18-FDEED028EAD3}" type="presParOf" srcId="{44CE411E-E493-47EA-BD26-57374499DBB8}" destId="{766652F4-894D-4D56-A700-30E130F2958F}" srcOrd="3" destOrd="0" presId="urn:microsoft.com/office/officeart/2005/8/layout/cycle2"/>
    <dgm:cxn modelId="{9E99F485-8407-4CA0-813D-B5FB07121F4F}" type="presParOf" srcId="{766652F4-894D-4D56-A700-30E130F2958F}" destId="{F065C8B9-7189-498D-AA0C-196B1561A606}" srcOrd="0" destOrd="0" presId="urn:microsoft.com/office/officeart/2005/8/layout/cycle2"/>
    <dgm:cxn modelId="{5FF7B913-C88A-4ABD-BAB6-310B353A3DB6}" type="presParOf" srcId="{44CE411E-E493-47EA-BD26-57374499DBB8}" destId="{64E4DC97-D410-4E81-B5FA-E38EA343D27C}" srcOrd="4" destOrd="0" presId="urn:microsoft.com/office/officeart/2005/8/layout/cycle2"/>
    <dgm:cxn modelId="{B39C430A-9AA3-4508-8CDC-B23F4D743C4D}" type="presParOf" srcId="{44CE411E-E493-47EA-BD26-57374499DBB8}" destId="{52199FAB-D8DF-4090-802F-2CBBE90CA435}" srcOrd="5" destOrd="0" presId="urn:microsoft.com/office/officeart/2005/8/layout/cycle2"/>
    <dgm:cxn modelId="{475473C9-E396-4CCD-B996-DB2B20F0868A}" type="presParOf" srcId="{52199FAB-D8DF-4090-802F-2CBBE90CA435}" destId="{6BC8E30B-71C5-4D63-82BA-CE8E0F0FA5EA}" srcOrd="0" destOrd="0" presId="urn:microsoft.com/office/officeart/2005/8/layout/cycle2"/>
    <dgm:cxn modelId="{51B8903A-251E-43C5-A5E0-6CA7ECAE0442}" type="presParOf" srcId="{44CE411E-E493-47EA-BD26-57374499DBB8}" destId="{5FE0C63C-FA07-4A79-A6CC-68027ED1A2DE}" srcOrd="6" destOrd="0" presId="urn:microsoft.com/office/officeart/2005/8/layout/cycle2"/>
    <dgm:cxn modelId="{48872C86-A37A-4210-8363-08B55BB33688}" type="presParOf" srcId="{44CE411E-E493-47EA-BD26-57374499DBB8}" destId="{12C330F3-AD50-4190-9250-0B7426A90162}" srcOrd="7" destOrd="0" presId="urn:microsoft.com/office/officeart/2005/8/layout/cycle2"/>
    <dgm:cxn modelId="{A6E3F7D6-1D0F-405D-899E-063301BCA1B2}" type="presParOf" srcId="{12C330F3-AD50-4190-9250-0B7426A90162}" destId="{FF61FDBA-388B-4988-B379-7C6CAC960E84}" srcOrd="0" destOrd="0" presId="urn:microsoft.com/office/officeart/2005/8/layout/cycle2"/>
    <dgm:cxn modelId="{01FE9B16-F96C-4093-826E-6C331FDCDF53}" type="presParOf" srcId="{44CE411E-E493-47EA-BD26-57374499DBB8}" destId="{A6A82967-C132-4496-ADE7-E63B549DFDE0}" srcOrd="8" destOrd="0" presId="urn:microsoft.com/office/officeart/2005/8/layout/cycle2"/>
    <dgm:cxn modelId="{322005C7-5836-4253-8285-F6C244CFDBA5}" type="presParOf" srcId="{44CE411E-E493-47EA-BD26-57374499DBB8}" destId="{94ED7D57-8BE3-454B-BC31-188375574691}" srcOrd="9" destOrd="0" presId="urn:microsoft.com/office/officeart/2005/8/layout/cycle2"/>
    <dgm:cxn modelId="{2D6E3173-6780-4F5F-BA08-4D96DEC15C9F}" type="presParOf" srcId="{94ED7D57-8BE3-454B-BC31-188375574691}" destId="{AB86BE18-DCD4-4A25-9C98-53F337578CF6}" srcOrd="0" destOrd="0" presId="urn:microsoft.com/office/officeart/2005/8/layout/cycle2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62776-DE01-4320-BD9F-BFEB015853B6}">
      <dsp:nvSpPr>
        <dsp:cNvPr id="0" name=""/>
        <dsp:cNvSpPr/>
      </dsp:nvSpPr>
      <dsp:spPr>
        <a:xfrm>
          <a:off x="4065589" y="979"/>
          <a:ext cx="1489071" cy="14890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b="1" kern="1200">
              <a:solidFill>
                <a:schemeClr val="tx1">
                  <a:lumMod val="75000"/>
                </a:schemeClr>
              </a:solidFill>
            </a:rPr>
            <a:t>Lump Sum Shortfall</a:t>
          </a:r>
          <a:endParaRPr lang="en-IE" sz="15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4283658" y="219048"/>
        <a:ext cx="1052933" cy="1052933"/>
      </dsp:txXfrm>
    </dsp:sp>
    <dsp:sp modelId="{3777E508-B4D0-4B1B-85B4-2642F1BDF084}">
      <dsp:nvSpPr>
        <dsp:cNvPr id="0" name=""/>
        <dsp:cNvSpPr/>
      </dsp:nvSpPr>
      <dsp:spPr>
        <a:xfrm rot="2160000">
          <a:off x="5507777" y="1145176"/>
          <a:ext cx="396584" cy="502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200" kern="1200" dirty="0"/>
        </a:p>
      </dsp:txBody>
      <dsp:txXfrm>
        <a:off x="5519138" y="1210722"/>
        <a:ext cx="277609" cy="301537"/>
      </dsp:txXfrm>
    </dsp:sp>
    <dsp:sp modelId="{74F69BBD-DC26-47DE-9523-48942C7ECDE3}">
      <dsp:nvSpPr>
        <dsp:cNvPr id="0" name=""/>
        <dsp:cNvSpPr/>
      </dsp:nvSpPr>
      <dsp:spPr>
        <a:xfrm>
          <a:off x="5875638" y="1316057"/>
          <a:ext cx="1489071" cy="1489071"/>
        </a:xfrm>
        <a:prstGeom prst="ellipse">
          <a:avLst/>
        </a:prstGeom>
        <a:solidFill>
          <a:schemeClr val="accent2">
            <a:hueOff val="819347"/>
            <a:satOff val="-7047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b="1" kern="1200">
              <a:solidFill>
                <a:schemeClr val="tx1">
                  <a:lumMod val="75000"/>
                </a:schemeClr>
              </a:solidFill>
            </a:rPr>
            <a:t>Fund for Integration</a:t>
          </a:r>
          <a:endParaRPr lang="en-IE" sz="15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6093707" y="1534126"/>
        <a:ext cx="1052933" cy="1052933"/>
      </dsp:txXfrm>
    </dsp:sp>
    <dsp:sp modelId="{766652F4-894D-4D56-A700-30E130F2958F}">
      <dsp:nvSpPr>
        <dsp:cNvPr id="0" name=""/>
        <dsp:cNvSpPr/>
      </dsp:nvSpPr>
      <dsp:spPr>
        <a:xfrm rot="6480000">
          <a:off x="6079661" y="2862558"/>
          <a:ext cx="396584" cy="502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819347"/>
            <a:satOff val="-7047"/>
            <a:lumOff val="-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200" kern="1200" dirty="0"/>
        </a:p>
      </dsp:txBody>
      <dsp:txXfrm rot="10800000">
        <a:off x="6157531" y="2906494"/>
        <a:ext cx="277609" cy="301537"/>
      </dsp:txXfrm>
    </dsp:sp>
    <dsp:sp modelId="{64E4DC97-D410-4E81-B5FA-E38EA343D27C}">
      <dsp:nvSpPr>
        <dsp:cNvPr id="0" name=""/>
        <dsp:cNvSpPr/>
      </dsp:nvSpPr>
      <dsp:spPr>
        <a:xfrm>
          <a:off x="5184260" y="3443898"/>
          <a:ext cx="1489071" cy="1489071"/>
        </a:xfrm>
        <a:prstGeom prst="ellipse">
          <a:avLst/>
        </a:prstGeom>
        <a:solidFill>
          <a:schemeClr val="accent2">
            <a:hueOff val="1638694"/>
            <a:satOff val="-14095"/>
            <a:lumOff val="-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b="1" kern="1200">
              <a:solidFill>
                <a:schemeClr val="tx1">
                  <a:lumMod val="75000"/>
                </a:schemeClr>
              </a:solidFill>
            </a:rPr>
            <a:t>Maximum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b="1" kern="1200">
              <a:solidFill>
                <a:schemeClr val="tx1">
                  <a:lumMod val="75000"/>
                </a:schemeClr>
              </a:solidFill>
            </a:rPr>
            <a:t>Dependants Pension</a:t>
          </a:r>
          <a:endParaRPr lang="en-IE" sz="15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5402329" y="3661967"/>
        <a:ext cx="1052933" cy="1052933"/>
      </dsp:txXfrm>
    </dsp:sp>
    <dsp:sp modelId="{52199FAB-D8DF-4090-802F-2CBBE90CA435}">
      <dsp:nvSpPr>
        <dsp:cNvPr id="0" name=""/>
        <dsp:cNvSpPr/>
      </dsp:nvSpPr>
      <dsp:spPr>
        <a:xfrm rot="10800000">
          <a:off x="4623057" y="3937153"/>
          <a:ext cx="396584" cy="502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638694"/>
            <a:satOff val="-14095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200" kern="1200" dirty="0"/>
        </a:p>
      </dsp:txBody>
      <dsp:txXfrm rot="10800000">
        <a:off x="4742032" y="4037665"/>
        <a:ext cx="277609" cy="301537"/>
      </dsp:txXfrm>
    </dsp:sp>
    <dsp:sp modelId="{5FE0C63C-FA07-4A79-A6CC-68027ED1A2DE}">
      <dsp:nvSpPr>
        <dsp:cNvPr id="0" name=""/>
        <dsp:cNvSpPr/>
      </dsp:nvSpPr>
      <dsp:spPr>
        <a:xfrm>
          <a:off x="2946917" y="3443898"/>
          <a:ext cx="1489071" cy="1489071"/>
        </a:xfrm>
        <a:prstGeom prst="ellipse">
          <a:avLst/>
        </a:prstGeom>
        <a:solidFill>
          <a:schemeClr val="accent2">
            <a:hueOff val="2458040"/>
            <a:satOff val="-21142"/>
            <a:lumOff val="-1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b="1" kern="1200">
              <a:solidFill>
                <a:schemeClr val="tx1">
                  <a:lumMod val="75000"/>
                </a:schemeClr>
              </a:solidFill>
            </a:rPr>
            <a:t>Non-Pensionable Payments</a:t>
          </a:r>
          <a:endParaRPr lang="en-IE" sz="15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3164986" y="3661967"/>
        <a:ext cx="1052933" cy="1052933"/>
      </dsp:txXfrm>
    </dsp:sp>
    <dsp:sp modelId="{12C330F3-AD50-4190-9250-0B7426A90162}">
      <dsp:nvSpPr>
        <dsp:cNvPr id="0" name=""/>
        <dsp:cNvSpPr/>
      </dsp:nvSpPr>
      <dsp:spPr>
        <a:xfrm rot="15120000">
          <a:off x="3150940" y="2883907"/>
          <a:ext cx="396584" cy="502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458040"/>
            <a:satOff val="-21142"/>
            <a:lumOff val="-176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200" kern="1200" dirty="0"/>
        </a:p>
      </dsp:txBody>
      <dsp:txXfrm rot="10800000">
        <a:off x="3228810" y="3040995"/>
        <a:ext cx="277609" cy="301537"/>
      </dsp:txXfrm>
    </dsp:sp>
    <dsp:sp modelId="{A6A82967-C132-4496-ADE7-E63B549DFDE0}">
      <dsp:nvSpPr>
        <dsp:cNvPr id="0" name=""/>
        <dsp:cNvSpPr/>
      </dsp:nvSpPr>
      <dsp:spPr>
        <a:xfrm>
          <a:off x="2255539" y="1316057"/>
          <a:ext cx="1489071" cy="1489071"/>
        </a:xfrm>
        <a:prstGeom prst="ellipse">
          <a:avLst/>
        </a:prstGeom>
        <a:solidFill>
          <a:schemeClr val="accent2">
            <a:hueOff val="3277387"/>
            <a:satOff val="-28190"/>
            <a:lumOff val="-2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b="1" kern="1200">
              <a:solidFill>
                <a:schemeClr val="tx1">
                  <a:lumMod val="75000"/>
                </a:schemeClr>
              </a:solidFill>
            </a:rPr>
            <a:t>Funding for Early Retirement</a:t>
          </a:r>
          <a:endParaRPr lang="en-IE" sz="15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2473608" y="1534126"/>
        <a:ext cx="1052933" cy="1052933"/>
      </dsp:txXfrm>
    </dsp:sp>
    <dsp:sp modelId="{94ED7D57-8BE3-454B-BC31-188375574691}">
      <dsp:nvSpPr>
        <dsp:cNvPr id="0" name=""/>
        <dsp:cNvSpPr/>
      </dsp:nvSpPr>
      <dsp:spPr>
        <a:xfrm rot="19440000">
          <a:off x="3697727" y="1158371"/>
          <a:ext cx="396584" cy="502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277387"/>
            <a:satOff val="-28190"/>
            <a:lumOff val="-23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200" kern="1200" dirty="0"/>
        </a:p>
      </dsp:txBody>
      <dsp:txXfrm>
        <a:off x="3709088" y="1293849"/>
        <a:ext cx="277609" cy="301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08A43-D905-4DA5-B7E8-E9614D0F5E9A}" type="datetimeFigureOut">
              <a:rPr lang="en-IE" smtClean="0"/>
              <a:t>18/05/2026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70143-DC52-4123-93EE-565B67B7398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98559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A4FF9C-9FE7-949D-293D-89A787BD56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6B3404-C4E5-513A-B8A8-C7D9821C8C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3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0E93-86E5-E07C-8953-85A3CA3AAD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4559" y="1208094"/>
            <a:ext cx="10515600" cy="749294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This is a ‘Chart’ slide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7D4F4-A760-5218-F6AC-C8B5AE85D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1702" y="1959766"/>
            <a:ext cx="10517139" cy="858385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There is no logo on this slide to keep it clear and clean for displaying graphs and charts. Use brand colours when designing charts and use ‘arial’ for all font.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73B763-4802-B391-83CB-BBBDB0E7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7E0EA5-69ED-3DA7-9489-73D1F634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B532A-5BA6-94AA-DB28-8E173D8E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3AC1A3-0B4D-CA31-8C55-DA6BF568803B}"/>
              </a:ext>
            </a:extLst>
          </p:cNvPr>
          <p:cNvCxnSpPr>
            <a:cxnSpLocks/>
          </p:cNvCxnSpPr>
          <p:nvPr userDrawn="1"/>
        </p:nvCxnSpPr>
        <p:spPr>
          <a:xfrm>
            <a:off x="1089178" y="833746"/>
            <a:ext cx="27635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2F1E014C-A65E-34A3-8D0D-D744EF69AB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026"/>
          <a:stretch/>
        </p:blipFill>
        <p:spPr>
          <a:xfrm>
            <a:off x="0" y="0"/>
            <a:ext cx="451233" cy="5143500"/>
          </a:xfrm>
          <a:prstGeom prst="rect">
            <a:avLst/>
          </a:prstGeom>
        </p:spPr>
      </p:pic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E8EC1B10-7F27-1468-3EBC-C547C7513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026" r="160" b="50781"/>
          <a:stretch/>
        </p:blipFill>
        <p:spPr>
          <a:xfrm>
            <a:off x="0" y="4326429"/>
            <a:ext cx="446049" cy="253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8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6F7C7799-B210-F502-7DE1-FF70DF262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F83AE9-3327-F013-47A9-C3B72E97C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756" y="2808281"/>
            <a:ext cx="6405563" cy="1325563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This is a ‘Title Only’ slide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6E06B-EE80-13DA-A489-8FDF82CD1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51A16-3240-227F-028D-BA70373E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C7EA0C-1E9C-0A5F-F5F1-65B75CB6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9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n Slide - Split sc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91C796-7B76-E05A-A6F1-02800155ED65}"/>
              </a:ext>
            </a:extLst>
          </p:cNvPr>
          <p:cNvSpPr/>
          <p:nvPr userDrawn="1"/>
        </p:nvSpPr>
        <p:spPr>
          <a:xfrm>
            <a:off x="0" y="0"/>
            <a:ext cx="6091200" cy="6858000"/>
          </a:xfrm>
          <a:prstGeom prst="rect">
            <a:avLst/>
          </a:prstGeom>
          <a:solidFill>
            <a:srgbClr val="FF7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7D67-F3FD-975D-5D4F-771E5081C01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6753" y="2380455"/>
            <a:ext cx="4373407" cy="31821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F6A46-C802-9176-E360-633B4C01F54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68439" y="2273775"/>
            <a:ext cx="466391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306767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DD320-A979-5CF1-7631-219B99B4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3E74-35EF-4387-5A40-67283F5E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7A147-4415-D350-0CF6-3B01E433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ADE57-A0B3-4A74-9160-CF431CC3739B}"/>
              </a:ext>
            </a:extLst>
          </p:cNvPr>
          <p:cNvCxnSpPr>
            <a:cxnSpLocks/>
          </p:cNvCxnSpPr>
          <p:nvPr userDrawn="1"/>
        </p:nvCxnSpPr>
        <p:spPr>
          <a:xfrm>
            <a:off x="822960" y="833746"/>
            <a:ext cx="2763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B03579-57BD-B76E-CCCB-811C08E26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341" y="1208094"/>
            <a:ext cx="10515600" cy="71357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 ‘Sun’ slide</a:t>
            </a:r>
            <a:br>
              <a:rPr lang="en-GB" dirty="0"/>
            </a:br>
            <a:r>
              <a:rPr lang="en-GB" dirty="0"/>
              <a:t>Split screen</a:t>
            </a:r>
            <a:endParaRPr lang="en-US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B724571-DCE1-EC81-3503-2997F0D8A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0" cy="10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79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 Slide - Split sc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7FEDB6-37CA-4772-5DF1-3085121E2B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051B24A1-F3E1-7F59-3707-FF2F4A95EB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1" cy="100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291C796-7B76-E05A-A6F1-02800155ED65}"/>
              </a:ext>
            </a:extLst>
          </p:cNvPr>
          <p:cNvSpPr/>
          <p:nvPr userDrawn="1"/>
        </p:nvSpPr>
        <p:spPr>
          <a:xfrm>
            <a:off x="0" y="0"/>
            <a:ext cx="6091200" cy="6858000"/>
          </a:xfrm>
          <a:prstGeom prst="rect">
            <a:avLst/>
          </a:prstGeom>
          <a:solidFill>
            <a:srgbClr val="1DD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7D67-F3FD-975D-5D4F-771E5081C01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6753" y="2380455"/>
            <a:ext cx="4373407" cy="31821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DD320-A979-5CF1-7631-219B99B4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3E74-35EF-4387-5A40-67283F5E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7A147-4415-D350-0CF6-3B01E433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ADE57-A0B3-4A74-9160-CF431CC3739B}"/>
              </a:ext>
            </a:extLst>
          </p:cNvPr>
          <p:cNvCxnSpPr>
            <a:cxnSpLocks/>
          </p:cNvCxnSpPr>
          <p:nvPr userDrawn="1"/>
        </p:nvCxnSpPr>
        <p:spPr>
          <a:xfrm>
            <a:off x="822960" y="833746"/>
            <a:ext cx="2763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B03579-57BD-B76E-CCCB-811C08E26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341" y="1208094"/>
            <a:ext cx="4950939" cy="113886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 ‘Sky’ slide</a:t>
            </a:r>
            <a:br>
              <a:rPr lang="en-GB" dirty="0"/>
            </a:br>
            <a:r>
              <a:rPr lang="en-GB" dirty="0"/>
              <a:t>Split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37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ss Slide - Split sc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91C796-7B76-E05A-A6F1-02800155ED65}"/>
              </a:ext>
            </a:extLst>
          </p:cNvPr>
          <p:cNvSpPr/>
          <p:nvPr userDrawn="1"/>
        </p:nvSpPr>
        <p:spPr>
          <a:xfrm>
            <a:off x="0" y="0"/>
            <a:ext cx="6091200" cy="6858000"/>
          </a:xfrm>
          <a:prstGeom prst="rect">
            <a:avLst/>
          </a:prstGeom>
          <a:solidFill>
            <a:srgbClr val="ABD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7D67-F3FD-975D-5D4F-771E5081C01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6753" y="2380455"/>
            <a:ext cx="4373407" cy="31821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F6A46-C802-9176-E360-633B4C01F54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68439" y="2273775"/>
            <a:ext cx="466391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306767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DD320-A979-5CF1-7631-219B99B4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3E74-35EF-4387-5A40-67283F5E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7A147-4415-D350-0CF6-3B01E433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ADE57-A0B3-4A74-9160-CF431CC3739B}"/>
              </a:ext>
            </a:extLst>
          </p:cNvPr>
          <p:cNvCxnSpPr>
            <a:cxnSpLocks/>
          </p:cNvCxnSpPr>
          <p:nvPr userDrawn="1"/>
        </p:nvCxnSpPr>
        <p:spPr>
          <a:xfrm>
            <a:off x="822960" y="833746"/>
            <a:ext cx="2763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B03579-57BD-B76E-CCCB-811C08E26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341" y="1208094"/>
            <a:ext cx="10515600" cy="71357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 ‘Grass’ slide</a:t>
            </a:r>
            <a:br>
              <a:rPr lang="en-GB" dirty="0"/>
            </a:br>
            <a:r>
              <a:rPr lang="en-GB" dirty="0"/>
              <a:t>Split screen</a:t>
            </a:r>
            <a:endParaRPr lang="en-US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B724571-DCE1-EC81-3503-2997F0D8A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0" cy="10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61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ss Slide - Split sc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91C796-7B76-E05A-A6F1-02800155ED65}"/>
              </a:ext>
            </a:extLst>
          </p:cNvPr>
          <p:cNvSpPr/>
          <p:nvPr userDrawn="1"/>
        </p:nvSpPr>
        <p:spPr>
          <a:xfrm>
            <a:off x="0" y="0"/>
            <a:ext cx="6091200" cy="6858000"/>
          </a:xfrm>
          <a:prstGeom prst="rect">
            <a:avLst/>
          </a:prstGeom>
          <a:solidFill>
            <a:srgbClr val="F2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7D67-F3FD-975D-5D4F-771E5081C01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6753" y="2380455"/>
            <a:ext cx="4373407" cy="31821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306767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F6A46-C802-9176-E360-633B4C01F54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68439" y="2273775"/>
            <a:ext cx="466391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306767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DD320-A979-5CF1-7631-219B99B4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3E74-35EF-4387-5A40-67283F5E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7A147-4415-D350-0CF6-3B01E433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ADE57-A0B3-4A74-9160-CF431CC3739B}"/>
              </a:ext>
            </a:extLst>
          </p:cNvPr>
          <p:cNvCxnSpPr>
            <a:cxnSpLocks/>
          </p:cNvCxnSpPr>
          <p:nvPr userDrawn="1"/>
        </p:nvCxnSpPr>
        <p:spPr>
          <a:xfrm>
            <a:off x="822960" y="833746"/>
            <a:ext cx="2763520" cy="0"/>
          </a:xfrm>
          <a:prstGeom prst="line">
            <a:avLst/>
          </a:prstGeom>
          <a:ln w="57150">
            <a:solidFill>
              <a:srgbClr val="306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B03579-57BD-B76E-CCCB-811C08E26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341" y="1208094"/>
            <a:ext cx="5202399" cy="713576"/>
          </a:xfrm>
        </p:spPr>
        <p:txBody>
          <a:bodyPr anchor="t" anchorCtr="0"/>
          <a:lstStyle>
            <a:lvl1pPr>
              <a:defRPr>
                <a:solidFill>
                  <a:srgbClr val="306767"/>
                </a:solidFill>
              </a:defRPr>
            </a:lvl1pPr>
          </a:lstStyle>
          <a:p>
            <a:r>
              <a:rPr lang="en-GB" dirty="0"/>
              <a:t>This is a ‘Sand’ slide</a:t>
            </a:r>
            <a:br>
              <a:rPr lang="en-GB" dirty="0"/>
            </a:br>
            <a:r>
              <a:rPr lang="en-GB" dirty="0"/>
              <a:t>Split screen</a:t>
            </a:r>
            <a:endParaRPr lang="en-US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B724571-DCE1-EC81-3503-2997F0D8A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0" cy="10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16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F31A6D-55A6-F36A-7CB1-CF342AEE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1A4DD7-A68C-D399-45AE-7D948101E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9AC09-4959-1B22-7EFE-BE31C4B4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8C89CD8-D862-ADE0-557D-15085B02E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0" cy="1007999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999E953-4812-AA2F-B520-2DA29C5322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93444"/>
          <a:stretch/>
        </p:blipFill>
        <p:spPr>
          <a:xfrm>
            <a:off x="0" y="0"/>
            <a:ext cx="12192000" cy="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49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03E03A2C-ABBB-8660-BE34-AEA4CBD0A6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841"/>
          <a:stretch/>
        </p:blipFill>
        <p:spPr>
          <a:xfrm>
            <a:off x="5164632" y="0"/>
            <a:ext cx="7027368" cy="6858000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DBB5136D-BEEF-A018-896B-C476EC3256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7569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9D573E-5823-6DCA-64F6-793C94D3D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629" y="2421743"/>
            <a:ext cx="3932237" cy="1135847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This is ‘Picture Option 1’ slide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AC3B2-16C4-45E9-5252-0D7293E6D99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5484" y="3700473"/>
            <a:ext cx="3932237" cy="225062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To change the background image on this slide go to ‘View&gt;Master Slides’ then right click on the image and select ‘Change Picture&gt;from a file’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A1ED1-60A3-8F1D-F1B8-39226406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FB904-5693-C57C-8617-A1877137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5358B-7AB3-C367-930E-49072C4C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7BDDCF-ECEC-E4D2-575C-7014E6038478}"/>
              </a:ext>
            </a:extLst>
          </p:cNvPr>
          <p:cNvCxnSpPr>
            <a:cxnSpLocks/>
          </p:cNvCxnSpPr>
          <p:nvPr userDrawn="1"/>
        </p:nvCxnSpPr>
        <p:spPr>
          <a:xfrm>
            <a:off x="822960" y="2062480"/>
            <a:ext cx="2763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802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ile, vegetable&#10;&#10;Description automatically generated">
            <a:extLst>
              <a:ext uri="{FF2B5EF4-FFF2-40B4-BE49-F238E27FC236}">
                <a16:creationId xmlns:a16="http://schemas.microsoft.com/office/drawing/2014/main" id="{3F18B547-512B-40FD-7912-CC138EBFCC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A1ED1-60A3-8F1D-F1B8-39226406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FB904-5693-C57C-8617-A1877137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5358B-7AB3-C367-930E-49072C4C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FC1E49C-88D8-2161-4DA4-829C52E9F6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845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9D573E-5823-6DCA-64F6-793C94D3D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629" y="1128716"/>
            <a:ext cx="3932237" cy="1135847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This is ‘Picture Option 2’ slide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AC3B2-16C4-45E9-5252-0D7293E6D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5484" y="2407446"/>
            <a:ext cx="3932237" cy="9001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7BDDCF-ECEC-E4D2-575C-7014E6038478}"/>
              </a:ext>
            </a:extLst>
          </p:cNvPr>
          <p:cNvCxnSpPr>
            <a:cxnSpLocks/>
          </p:cNvCxnSpPr>
          <p:nvPr userDrawn="1"/>
        </p:nvCxnSpPr>
        <p:spPr>
          <a:xfrm>
            <a:off x="822960" y="776597"/>
            <a:ext cx="2763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965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rope, striped, several&#10;&#10;Description automatically generated">
            <a:extLst>
              <a:ext uri="{FF2B5EF4-FFF2-40B4-BE49-F238E27FC236}">
                <a16:creationId xmlns:a16="http://schemas.microsoft.com/office/drawing/2014/main" id="{C2488CA2-820B-BB20-55EE-FAF195C356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A1ED1-60A3-8F1D-F1B8-39226406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FB904-5693-C57C-8617-A1877137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5358B-7AB3-C367-930E-49072C4C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FC1E49C-88D8-2161-4DA4-829C52E9F6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284813"/>
            <a:ext cx="12192000" cy="4845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EA36C7-882B-5764-1997-08FE1C639414}"/>
              </a:ext>
            </a:extLst>
          </p:cNvPr>
          <p:cNvSpPr/>
          <p:nvPr userDrawn="1"/>
        </p:nvSpPr>
        <p:spPr>
          <a:xfrm>
            <a:off x="0" y="4721902"/>
            <a:ext cx="12192000" cy="21360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AC3B2-16C4-45E9-5252-0D7293E6D99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5484" y="4491082"/>
            <a:ext cx="9407867" cy="90010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To change the background image go to ‘View&gt;Master Slides’, then right click on the background image and choose ‘Change picture&gt;from a file.’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7BDDCF-ECEC-E4D2-575C-7014E6038478}"/>
              </a:ext>
            </a:extLst>
          </p:cNvPr>
          <p:cNvCxnSpPr>
            <a:cxnSpLocks/>
          </p:cNvCxnSpPr>
          <p:nvPr userDrawn="1"/>
        </p:nvCxnSpPr>
        <p:spPr>
          <a:xfrm>
            <a:off x="822960" y="3354906"/>
            <a:ext cx="2763520" cy="0"/>
          </a:xfrm>
          <a:prstGeom prst="line">
            <a:avLst/>
          </a:prstGeom>
          <a:ln w="57150">
            <a:solidFill>
              <a:srgbClr val="306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79D573E-5823-6DCA-64F6-793C94D3D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629" y="3707026"/>
            <a:ext cx="10719856" cy="685095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This is ‘Picture Option 3’ slide</a:t>
            </a:r>
            <a:endParaRPr lang="en-US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5D9EE7-04CC-B497-5437-9AEDDFDD06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0" cy="10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7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itting in a chair reading a book&#10;&#10;Description automatically generated with medium confidence">
            <a:extLst>
              <a:ext uri="{FF2B5EF4-FFF2-40B4-BE49-F238E27FC236}">
                <a16:creationId xmlns:a16="http://schemas.microsoft.com/office/drawing/2014/main" id="{1D55CA98-3F8E-A058-04F4-2863C12FA2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37DF31-A2DD-75B9-413D-DECFDCBF2F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2304842"/>
            <a:ext cx="4053840" cy="1453119"/>
          </a:xfrm>
        </p:spPr>
        <p:txBody>
          <a:bodyPr anchor="t" anchorCtr="0">
            <a:normAutofit/>
          </a:bodyPr>
          <a:lstStyle>
            <a:lvl1pPr algn="l">
              <a:lnSpc>
                <a:spcPts val="4580"/>
              </a:lnSpc>
              <a:defRPr sz="4400"/>
            </a:lvl1pPr>
          </a:lstStyle>
          <a:p>
            <a:r>
              <a:rPr lang="en-US" dirty="0"/>
              <a:t>This is ‘cover slide’ option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423CC-3124-A7BA-21B4-08603D59DA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251" y="3700649"/>
            <a:ext cx="4055061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Here’s some body copy. To change the background photo go to ‘View&gt;Master Slide’ add your new photo, right click and ‘send to back.’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DCD6F-661C-46B2-E71A-C1086D9A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2972" y="6205743"/>
            <a:ext cx="4114800" cy="365125"/>
          </a:xfrm>
        </p:spPr>
        <p:txBody>
          <a:bodyPr/>
          <a:lstStyle>
            <a:lvl1pPr algn="l">
              <a:defRPr sz="1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Classified as private (amber)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A905B-EC32-A881-C316-435543E6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17" y="6405285"/>
            <a:ext cx="2743200" cy="365125"/>
          </a:xfrm>
        </p:spPr>
        <p:txBody>
          <a:bodyPr/>
          <a:lstStyle>
            <a:lvl1pPr algn="l"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923D4C28-76AA-F146-BC61-D99CC691AA8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5E7F7D-C808-14D1-FA29-DCD82E779366}"/>
              </a:ext>
            </a:extLst>
          </p:cNvPr>
          <p:cNvCxnSpPr>
            <a:cxnSpLocks/>
          </p:cNvCxnSpPr>
          <p:nvPr userDrawn="1"/>
        </p:nvCxnSpPr>
        <p:spPr>
          <a:xfrm>
            <a:off x="822960" y="1948176"/>
            <a:ext cx="2763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7B58FF15-0B79-2DE4-DBB8-73A73A4E8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03904" y="1371600"/>
            <a:ext cx="6096000" cy="548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8B4271-AF55-C924-959D-37FB8C87EB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86736" y="5097780"/>
            <a:ext cx="8305264" cy="1760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AD8FBE-068D-7433-4A92-899DBB3D42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33097" y="4533890"/>
            <a:ext cx="1989924" cy="199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57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A1ED1-60A3-8F1D-F1B8-39226406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FB904-5693-C57C-8617-A1877137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5358B-7AB3-C367-930E-49072C4C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AC3B2-16C4-45E9-5252-0D7293E6D99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91320" y="2497397"/>
            <a:ext cx="4581034" cy="26891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To change the background image go to ‘View&gt;Master Slides’, then right click on the background image and choose ‘Change picture&gt;from a file.’</a:t>
            </a:r>
          </a:p>
          <a:p>
            <a:pPr lvl="0"/>
            <a:r>
              <a:rPr lang="en-GB" dirty="0"/>
              <a:t>(re-arrange as needed)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D573E-5823-6DCA-64F6-793C94D3D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8464" y="1248649"/>
            <a:ext cx="4124184" cy="1134795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This is ‘Picture Option 4’ slide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C7CEAD-3573-B3DF-7990-E31289FD90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2641" r="22641"/>
          <a:stretch/>
        </p:blipFill>
        <p:spPr>
          <a:xfrm>
            <a:off x="5606230" y="344774"/>
            <a:ext cx="6031133" cy="62000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E1918F-FF9A-4CFB-8D97-9DEA43154D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81469" y="191198"/>
            <a:ext cx="6445770" cy="64457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33B701-2CB8-B1F0-0F18-009DC721C14E}"/>
              </a:ext>
            </a:extLst>
          </p:cNvPr>
          <p:cNvCxnSpPr>
            <a:cxnSpLocks/>
          </p:cNvCxnSpPr>
          <p:nvPr userDrawn="1"/>
        </p:nvCxnSpPr>
        <p:spPr>
          <a:xfrm>
            <a:off x="1088795" y="833746"/>
            <a:ext cx="27635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5D9EE7-04CC-B497-5437-9AEDDFDD06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0" cy="1007999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131C573A-3559-A9CB-22EF-82F0043203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96238"/>
          <a:stretch/>
        </p:blipFill>
        <p:spPr>
          <a:xfrm>
            <a:off x="0" y="0"/>
            <a:ext cx="451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5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bg>
      <p:bgPr>
        <a:solidFill>
          <a:srgbClr val="306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70DE559-787F-5432-EA00-508306DED4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6736" y="5097780"/>
            <a:ext cx="8305264" cy="176022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DD320-A979-5CF1-7631-219B99B4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3E74-35EF-4387-5A40-67283F5E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7A147-4415-D350-0CF6-3B01E433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ADE57-A0B3-4A74-9160-CF431CC3739B}"/>
              </a:ext>
            </a:extLst>
          </p:cNvPr>
          <p:cNvCxnSpPr>
            <a:cxnSpLocks/>
          </p:cNvCxnSpPr>
          <p:nvPr userDrawn="1"/>
        </p:nvCxnSpPr>
        <p:spPr>
          <a:xfrm>
            <a:off x="822960" y="2805434"/>
            <a:ext cx="2763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B03579-57BD-B76E-CCCB-811C08E26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341" y="3179782"/>
            <a:ext cx="4318003" cy="71357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Questions?</a:t>
            </a:r>
            <a:endParaRPr lang="en-US" dirty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BE19690A-434B-659A-9B99-6DE9436F03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1" cy="1007999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66466FC-4D40-D6E6-9302-3C9302F43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31321"/>
          <a:stretch/>
        </p:blipFill>
        <p:spPr>
          <a:xfrm>
            <a:off x="6336577" y="749565"/>
            <a:ext cx="4836248" cy="61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42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41867" y="1178984"/>
            <a:ext cx="11108267" cy="4131733"/>
          </a:xfrm>
          <a:prstGeom prst="rect">
            <a:avLst/>
          </a:prstGeom>
        </p:spPr>
        <p:txBody>
          <a:bodyPr vert="horz"/>
          <a:lstStyle>
            <a:lvl1pPr>
              <a:defRPr sz="2133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990575" marR="0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67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Bullet list line one</a:t>
            </a:r>
          </a:p>
          <a:p>
            <a:pPr marL="990575" marR="0" lvl="1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/>
              <a:t>Sub list one</a:t>
            </a:r>
          </a:p>
          <a:p>
            <a:pPr marL="990575" marR="0" lvl="1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/>
              <a:t>Sub list two</a:t>
            </a:r>
          </a:p>
          <a:p>
            <a:pPr lvl="0"/>
            <a:r>
              <a:rPr lang="en-US" dirty="0"/>
              <a:t>Bullet list line two</a:t>
            </a:r>
          </a:p>
          <a:p>
            <a:pPr lvl="1"/>
            <a:r>
              <a:rPr lang="en-US" dirty="0"/>
              <a:t>Sub list one </a:t>
            </a:r>
          </a:p>
          <a:p>
            <a:pPr lvl="1"/>
            <a:r>
              <a:rPr lang="en-US" dirty="0"/>
              <a:t>Sub list two</a:t>
            </a:r>
          </a:p>
          <a:p>
            <a:pPr lvl="0"/>
            <a:r>
              <a:rPr lang="en-US" dirty="0"/>
              <a:t>Bullet list line three </a:t>
            </a:r>
          </a:p>
          <a:p>
            <a:pPr lvl="1"/>
            <a:r>
              <a:rPr lang="en-US" dirty="0"/>
              <a:t>Sub list one</a:t>
            </a:r>
          </a:p>
          <a:p>
            <a:pPr lvl="1"/>
            <a:r>
              <a:rPr lang="en-US" dirty="0"/>
              <a:t>Sub list two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633" y="190500"/>
            <a:ext cx="11112499" cy="6033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69383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6618" y="1367368"/>
            <a:ext cx="4443581" cy="6239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933" b="1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6618" y="2229697"/>
            <a:ext cx="4443581" cy="52747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33" b="1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Sub-Heading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96618" y="3048001"/>
            <a:ext cx="4443581" cy="6498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By Joe </a:t>
            </a:r>
            <a:r>
              <a:rPr lang="en-US" dirty="0" err="1"/>
              <a:t>Bloggs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46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A4FF9C-9FE7-949D-293D-89A787BD56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6B3404-C4E5-513A-B8A8-C7D9821C8C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782"/>
          <a:stretch/>
        </p:blipFill>
        <p:spPr>
          <a:xfrm>
            <a:off x="0" y="0"/>
            <a:ext cx="84389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D7E030-E2A1-AD04-C58B-600D55BECC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48707" y="2535430"/>
            <a:ext cx="4053840" cy="915436"/>
          </a:xfrm>
        </p:spPr>
        <p:txBody>
          <a:bodyPr anchor="t" anchorCtr="0">
            <a:normAutofit/>
          </a:bodyPr>
          <a:lstStyle>
            <a:lvl1pPr algn="l">
              <a:lnSpc>
                <a:spcPts val="458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92E4A-ADFE-0C26-8FC5-4DD1886BBD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48438" y="3493915"/>
            <a:ext cx="4055061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Here’s some body copy. To change the background photo go to ‘View&gt;Master Slide’ add your new photo, right click and ‘send to back.’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2D80DE4-C993-51FC-E7BC-E0220EDC34AF}"/>
              </a:ext>
            </a:extLst>
          </p:cNvPr>
          <p:cNvCxnSpPr>
            <a:cxnSpLocks/>
          </p:cNvCxnSpPr>
          <p:nvPr userDrawn="1"/>
        </p:nvCxnSpPr>
        <p:spPr>
          <a:xfrm>
            <a:off x="7140147" y="2178763"/>
            <a:ext cx="2763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551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537633" y="1029418"/>
            <a:ext cx="11112499" cy="199339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025813" y="3183467"/>
            <a:ext cx="6624320" cy="2330027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/>
              <a:buNone/>
              <a:defRPr sz="1867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7634" y="3183467"/>
            <a:ext cx="4068233" cy="233002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ga-IE" dirty="0"/>
              <a:t>PLACE HOLDER COPY PLACE HOLDER COPY PLACE HOLDER COPY PLACE HOLDER COPY </a:t>
            </a:r>
            <a:r>
              <a:rPr lang="en-US" dirty="0"/>
              <a:t> </a:t>
            </a:r>
            <a:r>
              <a:rPr lang="ga-IE" dirty="0"/>
              <a:t>PLACE HOLDER COPY PLACE HOLDER COPY PLACE HOLDER COPY PLACE HOLDER COPY PLACE HOLDER COPY PLACE HOLDER COPY PLACE HOLDER COPY PLACE HOLDER COPY PLACE HOLDER COPY PLACE HOLDER COPY</a:t>
            </a:r>
            <a:endParaRPr lang="en-US" dirty="0"/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7633" y="190500"/>
            <a:ext cx="11112499" cy="6033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946899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633" y="1029418"/>
            <a:ext cx="11112499" cy="199339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025813" y="3183467"/>
            <a:ext cx="6624320" cy="2330027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/>
              <a:buNone/>
              <a:defRPr sz="1867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7634" y="3183467"/>
            <a:ext cx="4068233" cy="233002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ga-IE" dirty="0"/>
              <a:t>PLACE HOLDER COPY PLACE HOLDER COPY PLACE HOLDER COPY PLACE HOLDER COPY </a:t>
            </a:r>
            <a:r>
              <a:rPr lang="en-US" dirty="0"/>
              <a:t> </a:t>
            </a:r>
            <a:r>
              <a:rPr lang="ga-IE" dirty="0"/>
              <a:t>PLACE HOLDER COPY PLACE HOLDER COPY PLACE HOLDER COPY PLACE HOLDER COPY PLACE HOLDER COPY PLACE HOLDER COPY PLACE HOLDER COPY PLACE HOLDER COPY PLACE HOLDER COPY PLACE HOLDER COPY</a:t>
            </a:r>
            <a:endParaRPr lang="en-US" dirty="0"/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7633" y="190500"/>
            <a:ext cx="11112499" cy="6033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197124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025813" y="1029417"/>
            <a:ext cx="6624320" cy="4639235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/>
              <a:buNone/>
              <a:defRPr sz="1867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7634" y="1029417"/>
            <a:ext cx="4068233" cy="463923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ga-IE" dirty="0"/>
              <a:t>PLACE HOLDER COPY PLACE HOLDER COPY PLACE HOLDER COPY PLACE HOLDER COPY </a:t>
            </a:r>
            <a:r>
              <a:rPr lang="en-US" dirty="0"/>
              <a:t> </a:t>
            </a:r>
            <a:r>
              <a:rPr lang="ga-IE" dirty="0"/>
              <a:t>PLACE HOLDER COPY PLACE HOLDER COPY PLACE HOLDER COPY PLACE HOLDER COPY PLACE HOLDER COPY PLACE HOLDER COPY PLACE HOLDER COPY PLACE HOLDER COPY PLACE HOLDER COPY PLACE HOLDER COPY</a:t>
            </a:r>
            <a:endParaRPr lang="en-US" dirty="0"/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7633" y="190500"/>
            <a:ext cx="11112499" cy="6033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390752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41867" y="1178984"/>
            <a:ext cx="11108267" cy="4131733"/>
          </a:xfrm>
          <a:prstGeom prst="rect">
            <a:avLst/>
          </a:prstGeom>
        </p:spPr>
        <p:txBody>
          <a:bodyPr vert="horz"/>
          <a:lstStyle>
            <a:lvl1pPr>
              <a:defRPr sz="2133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990575" marR="0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67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Bullet list line one</a:t>
            </a:r>
          </a:p>
          <a:p>
            <a:pPr marL="990575" marR="0" lvl="1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/>
              <a:t>Sub list one</a:t>
            </a:r>
          </a:p>
          <a:p>
            <a:pPr marL="990575" marR="0" lvl="1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/>
              <a:t>Sub list two</a:t>
            </a:r>
          </a:p>
          <a:p>
            <a:pPr lvl="0"/>
            <a:r>
              <a:rPr lang="en-US" dirty="0"/>
              <a:t>Bullet list line two</a:t>
            </a:r>
          </a:p>
          <a:p>
            <a:pPr lvl="1"/>
            <a:r>
              <a:rPr lang="en-US" dirty="0"/>
              <a:t>Sub list one </a:t>
            </a:r>
          </a:p>
          <a:p>
            <a:pPr lvl="1"/>
            <a:r>
              <a:rPr lang="en-US" dirty="0"/>
              <a:t>Sub list two</a:t>
            </a:r>
          </a:p>
          <a:p>
            <a:pPr lvl="0"/>
            <a:r>
              <a:rPr lang="en-US" dirty="0"/>
              <a:t>Bullet list line three </a:t>
            </a:r>
          </a:p>
          <a:p>
            <a:pPr lvl="1"/>
            <a:r>
              <a:rPr lang="en-US" dirty="0"/>
              <a:t>Sub list one</a:t>
            </a:r>
          </a:p>
          <a:p>
            <a:pPr lvl="1"/>
            <a:r>
              <a:rPr lang="en-US" dirty="0"/>
              <a:t>Sub list two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633" y="190500"/>
            <a:ext cx="11112499" cy="6033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05637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025813" y="1029417"/>
            <a:ext cx="6624320" cy="4639235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/>
              <a:buNone/>
              <a:defRPr sz="1867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7634" y="1029417"/>
            <a:ext cx="4068233" cy="463923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ga-IE" dirty="0"/>
              <a:t>PLACE HOLDER COPY PLACE HOLDER COPY PLACE HOLDER COPY PLACE HOLDER COPY </a:t>
            </a:r>
            <a:r>
              <a:rPr lang="en-US" dirty="0"/>
              <a:t> </a:t>
            </a:r>
            <a:r>
              <a:rPr lang="ga-IE" dirty="0"/>
              <a:t>PLACE HOLDER COPY PLACE HOLDER COPY PLACE HOLDER COPY PLACE HOLDER COPY PLACE HOLDER COPY PLACE HOLDER COPY PLACE HOLDER COPY PLACE HOLDER COPY PLACE HOLDER COPY PLACE HOLDER COPY</a:t>
            </a:r>
            <a:endParaRPr lang="en-US" dirty="0"/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7633" y="190500"/>
            <a:ext cx="11112499" cy="6033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23510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standing in front of a row of windmills&#10;&#10;Description automatically generated with low confidence">
            <a:extLst>
              <a:ext uri="{FF2B5EF4-FFF2-40B4-BE49-F238E27FC236}">
                <a16:creationId xmlns:a16="http://schemas.microsoft.com/office/drawing/2014/main" id="{5D7F9A22-DFA5-AFD3-25B0-CC1BB9F92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37DF31-A2DD-75B9-413D-DECFDCBF2F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2304842"/>
            <a:ext cx="4053840" cy="1453119"/>
          </a:xfrm>
        </p:spPr>
        <p:txBody>
          <a:bodyPr anchor="t" anchorCtr="0">
            <a:normAutofit/>
          </a:bodyPr>
          <a:lstStyle>
            <a:lvl1pPr algn="l">
              <a:lnSpc>
                <a:spcPts val="4580"/>
              </a:lnSpc>
              <a:defRPr sz="4400"/>
            </a:lvl1pPr>
          </a:lstStyle>
          <a:p>
            <a:r>
              <a:rPr lang="en-US" dirty="0"/>
              <a:t>This is ‘cover slide’ option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423CC-3124-A7BA-21B4-08603D59DA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251" y="3700649"/>
            <a:ext cx="4055061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Here’s some body copy. To change the background photo go to ‘View&gt;Master Slide’ add your new photo, right click and ‘send to back.’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DCD6F-661C-46B2-E71A-C1086D9A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2972" y="6205743"/>
            <a:ext cx="4114800" cy="365125"/>
          </a:xfrm>
        </p:spPr>
        <p:txBody>
          <a:bodyPr/>
          <a:lstStyle>
            <a:lvl1pPr algn="l">
              <a:defRPr sz="1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Classified as private (amber)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A905B-EC32-A881-C316-435543E6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17" y="6405285"/>
            <a:ext cx="2743200" cy="365125"/>
          </a:xfrm>
        </p:spPr>
        <p:txBody>
          <a:bodyPr/>
          <a:lstStyle>
            <a:lvl1pPr algn="l"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923D4C28-76AA-F146-BC61-D99CC691AA8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5E7F7D-C808-14D1-FA29-DCD82E779366}"/>
              </a:ext>
            </a:extLst>
          </p:cNvPr>
          <p:cNvCxnSpPr>
            <a:cxnSpLocks/>
          </p:cNvCxnSpPr>
          <p:nvPr userDrawn="1"/>
        </p:nvCxnSpPr>
        <p:spPr>
          <a:xfrm>
            <a:off x="822960" y="1948176"/>
            <a:ext cx="2763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7B58FF15-0B79-2DE4-DBB8-73A73A4E8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6268" y="2289842"/>
            <a:ext cx="5075731" cy="45681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8B4271-AF55-C924-959D-37FB8C87EB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86736" y="5097780"/>
            <a:ext cx="8305264" cy="1760220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421E374D-BDE6-017D-5A2B-1EE180C7392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2800" y="4532139"/>
            <a:ext cx="1986765" cy="19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27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A4FF9C-9FE7-949D-293D-89A787BD56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6B3404-C4E5-513A-B8A8-C7D9821C8C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626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itting in a chair reading a book&#10;&#10;Description automatically generated with medium confidence">
            <a:extLst>
              <a:ext uri="{FF2B5EF4-FFF2-40B4-BE49-F238E27FC236}">
                <a16:creationId xmlns:a16="http://schemas.microsoft.com/office/drawing/2014/main" id="{1D55CA98-3F8E-A058-04F4-2863C12FA2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37DF31-A2DD-75B9-413D-DECFDCBF2F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2304842"/>
            <a:ext cx="4053840" cy="1453119"/>
          </a:xfrm>
        </p:spPr>
        <p:txBody>
          <a:bodyPr anchor="t" anchorCtr="0">
            <a:normAutofit/>
          </a:bodyPr>
          <a:lstStyle>
            <a:lvl1pPr algn="l">
              <a:lnSpc>
                <a:spcPts val="4580"/>
              </a:lnSpc>
              <a:defRPr sz="4400"/>
            </a:lvl1pPr>
          </a:lstStyle>
          <a:p>
            <a:r>
              <a:rPr lang="en-US" dirty="0"/>
              <a:t>This is ‘cover slide’ option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423CC-3124-A7BA-21B4-08603D59DA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251" y="3700649"/>
            <a:ext cx="4055061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Here’s some body copy. To change the background photo go to ‘View&gt;Master Slide’ add your new photo, right click and ‘send to back.’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DCD6F-661C-46B2-E71A-C1086D9A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2972" y="6205743"/>
            <a:ext cx="4114800" cy="365125"/>
          </a:xfrm>
        </p:spPr>
        <p:txBody>
          <a:bodyPr/>
          <a:lstStyle>
            <a:lvl1pPr algn="l">
              <a:defRPr sz="1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Classified as private (amber)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A905B-EC32-A881-C316-435543E6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17" y="6405285"/>
            <a:ext cx="2743200" cy="365125"/>
          </a:xfrm>
        </p:spPr>
        <p:txBody>
          <a:bodyPr/>
          <a:lstStyle>
            <a:lvl1pPr algn="l"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923D4C28-76AA-F146-BC61-D99CC691AA8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5E7F7D-C808-14D1-FA29-DCD82E779366}"/>
              </a:ext>
            </a:extLst>
          </p:cNvPr>
          <p:cNvCxnSpPr>
            <a:cxnSpLocks/>
          </p:cNvCxnSpPr>
          <p:nvPr userDrawn="1"/>
        </p:nvCxnSpPr>
        <p:spPr>
          <a:xfrm>
            <a:off x="822960" y="1948176"/>
            <a:ext cx="2763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7B58FF15-0B79-2DE4-DBB8-73A73A4E8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03904" y="1371600"/>
            <a:ext cx="6096000" cy="548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8B4271-AF55-C924-959D-37FB8C87EB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86736" y="5097780"/>
            <a:ext cx="8305264" cy="1760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AD8FBE-068D-7433-4A92-899DBB3D42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33097" y="4533890"/>
            <a:ext cx="1989924" cy="199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37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standing in front of a row of windmills&#10;&#10;Description automatically generated with low confidence">
            <a:extLst>
              <a:ext uri="{FF2B5EF4-FFF2-40B4-BE49-F238E27FC236}">
                <a16:creationId xmlns:a16="http://schemas.microsoft.com/office/drawing/2014/main" id="{5D7F9A22-DFA5-AFD3-25B0-CC1BB9F92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37DF31-A2DD-75B9-413D-DECFDCBF2F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2304842"/>
            <a:ext cx="4053840" cy="1453119"/>
          </a:xfrm>
        </p:spPr>
        <p:txBody>
          <a:bodyPr anchor="t" anchorCtr="0">
            <a:normAutofit/>
          </a:bodyPr>
          <a:lstStyle>
            <a:lvl1pPr algn="l">
              <a:lnSpc>
                <a:spcPts val="4580"/>
              </a:lnSpc>
              <a:defRPr sz="4400"/>
            </a:lvl1pPr>
          </a:lstStyle>
          <a:p>
            <a:r>
              <a:rPr lang="en-US" dirty="0"/>
              <a:t>This is ‘cover slide’ option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423CC-3124-A7BA-21B4-08603D59DA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251" y="3700649"/>
            <a:ext cx="4055061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Here’s some body copy. To change the background photo go to ‘View&gt;Master Slide’ add your new photo, right click and ‘send to back.’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DCD6F-661C-46B2-E71A-C1086D9A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2972" y="6205743"/>
            <a:ext cx="4114800" cy="365125"/>
          </a:xfrm>
        </p:spPr>
        <p:txBody>
          <a:bodyPr/>
          <a:lstStyle>
            <a:lvl1pPr algn="l">
              <a:defRPr sz="1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Classified as private (amber)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A905B-EC32-A881-C316-435543E6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17" y="6405285"/>
            <a:ext cx="2743200" cy="365125"/>
          </a:xfrm>
        </p:spPr>
        <p:txBody>
          <a:bodyPr/>
          <a:lstStyle>
            <a:lvl1pPr algn="l"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923D4C28-76AA-F146-BC61-D99CC691AA8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5E7F7D-C808-14D1-FA29-DCD82E779366}"/>
              </a:ext>
            </a:extLst>
          </p:cNvPr>
          <p:cNvCxnSpPr>
            <a:cxnSpLocks/>
          </p:cNvCxnSpPr>
          <p:nvPr userDrawn="1"/>
        </p:nvCxnSpPr>
        <p:spPr>
          <a:xfrm>
            <a:off x="822960" y="1948176"/>
            <a:ext cx="2763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7B58FF15-0B79-2DE4-DBB8-73A73A4E8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6268" y="2289842"/>
            <a:ext cx="5075731" cy="45681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8B4271-AF55-C924-959D-37FB8C87EB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86736" y="5097780"/>
            <a:ext cx="8305264" cy="1760220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421E374D-BDE6-017D-5A2B-1EE180C7392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2800" y="4532139"/>
            <a:ext cx="1986765" cy="19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016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erson standing on a cliff&#10;&#10;Description automatically generated with medium confidence">
            <a:extLst>
              <a:ext uri="{FF2B5EF4-FFF2-40B4-BE49-F238E27FC236}">
                <a16:creationId xmlns:a16="http://schemas.microsoft.com/office/drawing/2014/main" id="{89C23864-E0CF-6EA2-BA0E-EBDFF0271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37DF31-A2DD-75B9-413D-DECFDCBF2F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2304842"/>
            <a:ext cx="4053840" cy="1453119"/>
          </a:xfrm>
        </p:spPr>
        <p:txBody>
          <a:bodyPr anchor="t" anchorCtr="0">
            <a:normAutofit/>
          </a:bodyPr>
          <a:lstStyle>
            <a:lvl1pPr algn="l">
              <a:lnSpc>
                <a:spcPts val="4580"/>
              </a:lnSpc>
              <a:defRPr sz="4400">
                <a:solidFill>
                  <a:srgbClr val="306767"/>
                </a:solidFill>
              </a:defRPr>
            </a:lvl1pPr>
          </a:lstStyle>
          <a:p>
            <a:r>
              <a:rPr lang="en-US" dirty="0"/>
              <a:t>This is ‘cover slide’ option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423CC-3124-A7BA-21B4-08603D59DA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251" y="3700649"/>
            <a:ext cx="4055061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30676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Here’s some body copy. To change the background photo go to ‘View&gt;Master Slide’ add your new photo, right click and ‘send to back.’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DCD6F-661C-46B2-E71A-C1086D9A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2972" y="6205743"/>
            <a:ext cx="4114800" cy="365125"/>
          </a:xfrm>
        </p:spPr>
        <p:txBody>
          <a:bodyPr/>
          <a:lstStyle>
            <a:lvl1pPr algn="l">
              <a:defRPr sz="1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Classified as private (amber)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A905B-EC32-A881-C316-435543E6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17" y="6405285"/>
            <a:ext cx="2743200" cy="365125"/>
          </a:xfrm>
        </p:spPr>
        <p:txBody>
          <a:bodyPr/>
          <a:lstStyle>
            <a:lvl1pPr algn="l"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923D4C28-76AA-F146-BC61-D99CC691AA8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5E7F7D-C808-14D1-FA29-DCD82E779366}"/>
              </a:ext>
            </a:extLst>
          </p:cNvPr>
          <p:cNvCxnSpPr>
            <a:cxnSpLocks/>
          </p:cNvCxnSpPr>
          <p:nvPr userDrawn="1"/>
        </p:nvCxnSpPr>
        <p:spPr>
          <a:xfrm>
            <a:off x="822960" y="1948176"/>
            <a:ext cx="2763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7B58FF15-0B79-2DE4-DBB8-73A73A4E8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6268" y="2289842"/>
            <a:ext cx="5075731" cy="45681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8B4271-AF55-C924-959D-37FB8C87EB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86736" y="5097780"/>
            <a:ext cx="8305264" cy="17602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9CCCC7-A32F-8D80-6E35-4351ED12EE5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33097" y="4533890"/>
            <a:ext cx="1989924" cy="199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236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A4FF9C-9FE7-949D-293D-89A787BD56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E5269-7CC6-C6F8-E32A-6EAB1BBC8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042" y="2283787"/>
            <a:ext cx="5098258" cy="1325563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 ‘Title and Content’ slide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A48BA-E1C5-8080-9E31-2E2DE4AE61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042" y="3675427"/>
            <a:ext cx="4833939" cy="3319251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Here’s a bullet. </a:t>
            </a:r>
            <a:r>
              <a:rPr lang="en-US" dirty="0"/>
              <a:t>To change the illustration go to ‘View&gt;Master Slide’ and add it as a </a:t>
            </a:r>
            <a:r>
              <a:rPr lang="en-US" dirty="0" err="1"/>
              <a:t>png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00B6E-AB7B-3AF2-FE8E-EE0E5C187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860AC-8D01-DEBE-5B4B-85A987C3B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A555A-2DF7-C496-C5CA-0A166B74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D5E0D0-3417-5D58-FBAD-CDFB1CEA88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6736" y="5097780"/>
            <a:ext cx="8305264" cy="176022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403C32-680B-943C-A6EF-EB98763D2474}"/>
              </a:ext>
            </a:extLst>
          </p:cNvPr>
          <p:cNvCxnSpPr>
            <a:cxnSpLocks/>
          </p:cNvCxnSpPr>
          <p:nvPr userDrawn="1"/>
        </p:nvCxnSpPr>
        <p:spPr>
          <a:xfrm>
            <a:off x="822960" y="1948176"/>
            <a:ext cx="2763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D5D15DB3-3EDF-35A7-99D8-B5CD0AF377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1" cy="10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901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BA63B4CC-032A-EF9C-C684-01303CE2D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F095B-3AAA-C105-D1D4-FE0B259D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72841-5C4C-E3EB-3818-887AD6326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7F246-EADE-794E-7EAC-C68B59728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DB7A46-4663-67AC-C3A2-E97018A52602}"/>
              </a:ext>
            </a:extLst>
          </p:cNvPr>
          <p:cNvSpPr/>
          <p:nvPr userDrawn="1"/>
        </p:nvSpPr>
        <p:spPr>
          <a:xfrm>
            <a:off x="3788016" y="1227608"/>
            <a:ext cx="4615969" cy="4581521"/>
          </a:xfrm>
          <a:prstGeom prst="ellipse">
            <a:avLst/>
          </a:prstGeom>
          <a:solidFill>
            <a:srgbClr val="3067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AE594-6DCD-52A9-A042-4B8D2302E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8640" y="2092000"/>
            <a:ext cx="3474720" cy="2852737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 ‘Section Header’ Slide</a:t>
            </a:r>
            <a:br>
              <a:rPr lang="en-GB" dirty="0"/>
            </a:br>
            <a:r>
              <a:rPr lang="en-GB" dirty="0"/>
              <a:t>(pattern 1)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DC5CE-F81B-C44B-E1AF-EAF71A446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93514" y="4589464"/>
            <a:ext cx="2850777" cy="98299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Use this sub-line only if needed, otherwise delete</a:t>
            </a:r>
          </a:p>
        </p:txBody>
      </p:sp>
    </p:spTree>
    <p:extLst>
      <p:ext uri="{BB962C8B-B14F-4D97-AF65-F5344CB8AC3E}">
        <p14:creationId xmlns:p14="http://schemas.microsoft.com/office/powerpoint/2010/main" val="58189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9617DE7-0C09-3F2D-F409-A2DDBF4CCCEC}"/>
              </a:ext>
            </a:extLst>
          </p:cNvPr>
          <p:cNvGrpSpPr/>
          <p:nvPr userDrawn="1"/>
        </p:nvGrpSpPr>
        <p:grpSpPr>
          <a:xfrm>
            <a:off x="0" y="-1"/>
            <a:ext cx="12192000" cy="6863382"/>
            <a:chOff x="0" y="-1"/>
            <a:chExt cx="12192000" cy="686338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10FCB1B-E0EF-59A1-1D28-A47DFB80A0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-1"/>
              <a:ext cx="4308678" cy="68633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7D77E50-D4A1-BAC8-08B3-436E47A8C3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269563" y="0"/>
              <a:ext cx="4308678" cy="686338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4556045-1370-C3D6-2704-5FFD540A544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15310"/>
            <a:stretch/>
          </p:blipFill>
          <p:spPr>
            <a:xfrm>
              <a:off x="8542987" y="0"/>
              <a:ext cx="3649013" cy="6863381"/>
            </a:xfrm>
            <a:prstGeom prst="rect">
              <a:avLst/>
            </a:prstGeom>
          </p:spPr>
        </p:pic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F095B-3AAA-C105-D1D4-FE0B259D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72841-5C4C-E3EB-3818-887AD6326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7F246-EADE-794E-7EAC-C68B59728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DB7A46-4663-67AC-C3A2-E97018A52602}"/>
              </a:ext>
            </a:extLst>
          </p:cNvPr>
          <p:cNvSpPr/>
          <p:nvPr userDrawn="1"/>
        </p:nvSpPr>
        <p:spPr>
          <a:xfrm>
            <a:off x="3788016" y="1227608"/>
            <a:ext cx="4615969" cy="4581521"/>
          </a:xfrm>
          <a:prstGeom prst="ellipse">
            <a:avLst/>
          </a:prstGeom>
          <a:solidFill>
            <a:srgbClr val="3067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AE594-6DCD-52A9-A042-4B8D2302E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8640" y="2092000"/>
            <a:ext cx="3474720" cy="2852737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 ‘Section Header’ Slide</a:t>
            </a:r>
            <a:br>
              <a:rPr lang="en-GB" dirty="0"/>
            </a:br>
            <a:r>
              <a:rPr lang="en-GB" dirty="0"/>
              <a:t>(pattern 2)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DC5CE-F81B-C44B-E1AF-EAF71A446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93514" y="4589464"/>
            <a:ext cx="2850777" cy="98299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Use this sub-line only if needed, otherwise delete</a:t>
            </a:r>
          </a:p>
        </p:txBody>
      </p:sp>
    </p:spTree>
    <p:extLst>
      <p:ext uri="{BB962C8B-B14F-4D97-AF65-F5344CB8AC3E}">
        <p14:creationId xmlns:p14="http://schemas.microsoft.com/office/powerpoint/2010/main" val="186037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7D67-F3FD-975D-5D4F-771E5081C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2975" y="190348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F6A46-C802-9176-E360-633B4C01F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2800" y="190348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DD320-A979-5CF1-7631-219B99B4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3E74-35EF-4387-5A40-67283F5E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7A147-4415-D350-0CF6-3B01E433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ADE57-A0B3-4A74-9160-CF431CC3739B}"/>
              </a:ext>
            </a:extLst>
          </p:cNvPr>
          <p:cNvCxnSpPr>
            <a:cxnSpLocks/>
          </p:cNvCxnSpPr>
          <p:nvPr userDrawn="1"/>
        </p:nvCxnSpPr>
        <p:spPr>
          <a:xfrm>
            <a:off x="1089182" y="775871"/>
            <a:ext cx="27635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B03579-57BD-B76E-CCCB-811C08E26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4563" y="1150219"/>
            <a:ext cx="10515600" cy="71357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This is a ‘two content’ slide</a:t>
            </a:r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2552714-36A2-A64F-BA92-9AB47051F4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294" y="5441035"/>
            <a:ext cx="1002330" cy="1007999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1FB8EB7B-BEFF-51C4-FDC2-B8DE55335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6238"/>
          <a:stretch/>
        </p:blipFill>
        <p:spPr>
          <a:xfrm>
            <a:off x="0" y="0"/>
            <a:ext cx="451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163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0E93-86E5-E07C-8953-85A3CA3AA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136" y="1150219"/>
            <a:ext cx="10515600" cy="749294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7D4F4-A760-5218-F6AC-C8B5AE85D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3279" y="1901892"/>
            <a:ext cx="5157787" cy="476252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A5906-85B6-535B-D908-F781642CC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6135" y="2442429"/>
            <a:ext cx="5157787" cy="2803525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1F643-014E-7A75-4367-BD4F79199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6507" y="1901892"/>
            <a:ext cx="5183188" cy="490539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B2A045-9D03-6C6B-6686-E89628E4E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6507" y="2428141"/>
            <a:ext cx="5183188" cy="2817813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73B763-4802-B391-83CB-BBBDB0E7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7E0EA5-69ED-3DA7-9489-73D1F634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B532A-5BA6-94AA-DB28-8E173D8E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3AC1A3-0B4D-CA31-8C55-DA6BF568803B}"/>
              </a:ext>
            </a:extLst>
          </p:cNvPr>
          <p:cNvCxnSpPr>
            <a:cxnSpLocks/>
          </p:cNvCxnSpPr>
          <p:nvPr userDrawn="1"/>
        </p:nvCxnSpPr>
        <p:spPr>
          <a:xfrm>
            <a:off x="1100755" y="775871"/>
            <a:ext cx="27635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37B3842-599A-24A8-D753-E0DAAFEBAF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294" y="5441035"/>
            <a:ext cx="1002330" cy="1007999"/>
          </a:xfrm>
          <a:prstGeom prst="rect">
            <a:avLst/>
          </a:prstGeom>
        </p:spPr>
      </p:pic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101B6754-FB86-56B1-48AA-EE5732B3D7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6238"/>
          <a:stretch/>
        </p:blipFill>
        <p:spPr>
          <a:xfrm>
            <a:off x="0" y="0"/>
            <a:ext cx="451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785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0E93-86E5-E07C-8953-85A3CA3AAD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4559" y="1208094"/>
            <a:ext cx="10515600" cy="749294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This is a ‘Chart’ slide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7D4F4-A760-5218-F6AC-C8B5AE85D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1702" y="1959766"/>
            <a:ext cx="10517139" cy="858385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There is no logo on this slide to keep it clear and clean for displaying graphs and charts. Use brand colours when designing charts and use ‘arial’ for all font.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73B763-4802-B391-83CB-BBBDB0E7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7E0EA5-69ED-3DA7-9489-73D1F634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B532A-5BA6-94AA-DB28-8E173D8E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3AC1A3-0B4D-CA31-8C55-DA6BF568803B}"/>
              </a:ext>
            </a:extLst>
          </p:cNvPr>
          <p:cNvCxnSpPr>
            <a:cxnSpLocks/>
          </p:cNvCxnSpPr>
          <p:nvPr userDrawn="1"/>
        </p:nvCxnSpPr>
        <p:spPr>
          <a:xfrm>
            <a:off x="1089178" y="833746"/>
            <a:ext cx="27635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2F1E014C-A65E-34A3-8D0D-D744EF69AB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026"/>
          <a:stretch/>
        </p:blipFill>
        <p:spPr>
          <a:xfrm>
            <a:off x="0" y="0"/>
            <a:ext cx="451233" cy="5143500"/>
          </a:xfrm>
          <a:prstGeom prst="rect">
            <a:avLst/>
          </a:prstGeom>
        </p:spPr>
      </p:pic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E8EC1B10-7F27-1468-3EBC-C547C7513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026" r="160" b="50781"/>
          <a:stretch/>
        </p:blipFill>
        <p:spPr>
          <a:xfrm>
            <a:off x="0" y="4326429"/>
            <a:ext cx="446049" cy="253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erson standing on a cliff&#10;&#10;Description automatically generated with medium confidence">
            <a:extLst>
              <a:ext uri="{FF2B5EF4-FFF2-40B4-BE49-F238E27FC236}">
                <a16:creationId xmlns:a16="http://schemas.microsoft.com/office/drawing/2014/main" id="{89C23864-E0CF-6EA2-BA0E-EBDFF0271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37DF31-A2DD-75B9-413D-DECFDCBF2F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2304842"/>
            <a:ext cx="4053840" cy="1453119"/>
          </a:xfrm>
        </p:spPr>
        <p:txBody>
          <a:bodyPr anchor="t" anchorCtr="0">
            <a:normAutofit/>
          </a:bodyPr>
          <a:lstStyle>
            <a:lvl1pPr algn="l">
              <a:lnSpc>
                <a:spcPts val="4580"/>
              </a:lnSpc>
              <a:defRPr sz="4400">
                <a:solidFill>
                  <a:srgbClr val="306767"/>
                </a:solidFill>
              </a:defRPr>
            </a:lvl1pPr>
          </a:lstStyle>
          <a:p>
            <a:r>
              <a:rPr lang="en-US" dirty="0"/>
              <a:t>This is ‘cover slide’ option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423CC-3124-A7BA-21B4-08603D59DA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251" y="3700649"/>
            <a:ext cx="4055061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30676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Here’s some body copy. To change the background photo go to ‘View&gt;Master Slide’ add your new photo, right click and ‘send to back.’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DCD6F-661C-46B2-E71A-C1086D9A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2972" y="6205743"/>
            <a:ext cx="4114800" cy="365125"/>
          </a:xfrm>
        </p:spPr>
        <p:txBody>
          <a:bodyPr/>
          <a:lstStyle>
            <a:lvl1pPr algn="l">
              <a:defRPr sz="1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Classified as private (amber)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A905B-EC32-A881-C316-435543E6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17" y="6405285"/>
            <a:ext cx="2743200" cy="365125"/>
          </a:xfrm>
        </p:spPr>
        <p:txBody>
          <a:bodyPr/>
          <a:lstStyle>
            <a:lvl1pPr algn="l"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923D4C28-76AA-F146-BC61-D99CC691AA8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5E7F7D-C808-14D1-FA29-DCD82E779366}"/>
              </a:ext>
            </a:extLst>
          </p:cNvPr>
          <p:cNvCxnSpPr>
            <a:cxnSpLocks/>
          </p:cNvCxnSpPr>
          <p:nvPr userDrawn="1"/>
        </p:nvCxnSpPr>
        <p:spPr>
          <a:xfrm>
            <a:off x="822960" y="1948176"/>
            <a:ext cx="2763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7B58FF15-0B79-2DE4-DBB8-73A73A4E8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6268" y="2289842"/>
            <a:ext cx="5075731" cy="45681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8B4271-AF55-C924-959D-37FB8C87EB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86736" y="5097780"/>
            <a:ext cx="8305264" cy="17602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9CCCC7-A32F-8D80-6E35-4351ED12EE5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33097" y="4533890"/>
            <a:ext cx="1989924" cy="199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908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6F7C7799-B210-F502-7DE1-FF70DF262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F83AE9-3327-F013-47A9-C3B72E97C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756" y="2808281"/>
            <a:ext cx="6405563" cy="1325563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This is a ‘Title Only’ slide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6E06B-EE80-13DA-A489-8FDF82CD1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51A16-3240-227F-028D-BA70373E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C7EA0C-1E9C-0A5F-F5F1-65B75CB6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368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n Slide - Split sc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91C796-7B76-E05A-A6F1-02800155ED65}"/>
              </a:ext>
            </a:extLst>
          </p:cNvPr>
          <p:cNvSpPr/>
          <p:nvPr userDrawn="1"/>
        </p:nvSpPr>
        <p:spPr>
          <a:xfrm>
            <a:off x="0" y="0"/>
            <a:ext cx="6091200" cy="6858000"/>
          </a:xfrm>
          <a:prstGeom prst="rect">
            <a:avLst/>
          </a:prstGeom>
          <a:solidFill>
            <a:srgbClr val="FF7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7D67-F3FD-975D-5D4F-771E5081C01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6753" y="2380455"/>
            <a:ext cx="4373407" cy="31821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F6A46-C802-9176-E360-633B4C01F54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68439" y="2273775"/>
            <a:ext cx="466391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306767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DD320-A979-5CF1-7631-219B99B4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3E74-35EF-4387-5A40-67283F5E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7A147-4415-D350-0CF6-3B01E433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ADE57-A0B3-4A74-9160-CF431CC3739B}"/>
              </a:ext>
            </a:extLst>
          </p:cNvPr>
          <p:cNvCxnSpPr>
            <a:cxnSpLocks/>
          </p:cNvCxnSpPr>
          <p:nvPr userDrawn="1"/>
        </p:nvCxnSpPr>
        <p:spPr>
          <a:xfrm>
            <a:off x="822960" y="833746"/>
            <a:ext cx="2763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B03579-57BD-B76E-CCCB-811C08E26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341" y="1208094"/>
            <a:ext cx="10515600" cy="71357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 ‘Sun’ slide</a:t>
            </a:r>
            <a:br>
              <a:rPr lang="en-GB" dirty="0"/>
            </a:br>
            <a:r>
              <a:rPr lang="en-GB" dirty="0"/>
              <a:t>Split screen</a:t>
            </a:r>
            <a:endParaRPr lang="en-US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B724571-DCE1-EC81-3503-2997F0D8A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0" cy="10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452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 Slide - Split sc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7FEDB6-37CA-4772-5DF1-3085121E2B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051B24A1-F3E1-7F59-3707-FF2F4A95EB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1" cy="100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291C796-7B76-E05A-A6F1-02800155ED65}"/>
              </a:ext>
            </a:extLst>
          </p:cNvPr>
          <p:cNvSpPr/>
          <p:nvPr userDrawn="1"/>
        </p:nvSpPr>
        <p:spPr>
          <a:xfrm>
            <a:off x="0" y="0"/>
            <a:ext cx="6091200" cy="6858000"/>
          </a:xfrm>
          <a:prstGeom prst="rect">
            <a:avLst/>
          </a:prstGeom>
          <a:solidFill>
            <a:srgbClr val="1DD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7D67-F3FD-975D-5D4F-771E5081C01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6753" y="2380455"/>
            <a:ext cx="4373407" cy="31821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DD320-A979-5CF1-7631-219B99B4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3E74-35EF-4387-5A40-67283F5E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7A147-4415-D350-0CF6-3B01E433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ADE57-A0B3-4A74-9160-CF431CC3739B}"/>
              </a:ext>
            </a:extLst>
          </p:cNvPr>
          <p:cNvCxnSpPr>
            <a:cxnSpLocks/>
          </p:cNvCxnSpPr>
          <p:nvPr userDrawn="1"/>
        </p:nvCxnSpPr>
        <p:spPr>
          <a:xfrm>
            <a:off x="822960" y="833746"/>
            <a:ext cx="2763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B03579-57BD-B76E-CCCB-811C08E26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341" y="1208094"/>
            <a:ext cx="4950939" cy="113886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 ‘Sky’ slide</a:t>
            </a:r>
            <a:br>
              <a:rPr lang="en-GB" dirty="0"/>
            </a:br>
            <a:r>
              <a:rPr lang="en-GB" dirty="0"/>
              <a:t>Split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4084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ss Slide - Split sc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91C796-7B76-E05A-A6F1-02800155ED65}"/>
              </a:ext>
            </a:extLst>
          </p:cNvPr>
          <p:cNvSpPr/>
          <p:nvPr userDrawn="1"/>
        </p:nvSpPr>
        <p:spPr>
          <a:xfrm>
            <a:off x="0" y="0"/>
            <a:ext cx="6091200" cy="6858000"/>
          </a:xfrm>
          <a:prstGeom prst="rect">
            <a:avLst/>
          </a:prstGeom>
          <a:solidFill>
            <a:srgbClr val="ABD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7D67-F3FD-975D-5D4F-771E5081C01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6753" y="2380455"/>
            <a:ext cx="4373407" cy="31821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F6A46-C802-9176-E360-633B4C01F54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68439" y="2273775"/>
            <a:ext cx="466391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306767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DD320-A979-5CF1-7631-219B99B4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3E74-35EF-4387-5A40-67283F5E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7A147-4415-D350-0CF6-3B01E433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ADE57-A0B3-4A74-9160-CF431CC3739B}"/>
              </a:ext>
            </a:extLst>
          </p:cNvPr>
          <p:cNvCxnSpPr>
            <a:cxnSpLocks/>
          </p:cNvCxnSpPr>
          <p:nvPr userDrawn="1"/>
        </p:nvCxnSpPr>
        <p:spPr>
          <a:xfrm>
            <a:off x="822960" y="833746"/>
            <a:ext cx="2763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B03579-57BD-B76E-CCCB-811C08E26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341" y="1208094"/>
            <a:ext cx="10515600" cy="71357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 ‘Grass’ slide</a:t>
            </a:r>
            <a:br>
              <a:rPr lang="en-GB" dirty="0"/>
            </a:br>
            <a:r>
              <a:rPr lang="en-GB" dirty="0"/>
              <a:t>Split screen</a:t>
            </a:r>
            <a:endParaRPr lang="en-US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B724571-DCE1-EC81-3503-2997F0D8A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0" cy="10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112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ss Slide - Split sc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91C796-7B76-E05A-A6F1-02800155ED65}"/>
              </a:ext>
            </a:extLst>
          </p:cNvPr>
          <p:cNvSpPr/>
          <p:nvPr userDrawn="1"/>
        </p:nvSpPr>
        <p:spPr>
          <a:xfrm>
            <a:off x="0" y="0"/>
            <a:ext cx="6091200" cy="6858000"/>
          </a:xfrm>
          <a:prstGeom prst="rect">
            <a:avLst/>
          </a:prstGeom>
          <a:solidFill>
            <a:srgbClr val="F2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7D67-F3FD-975D-5D4F-771E5081C01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6753" y="2380455"/>
            <a:ext cx="4373407" cy="31821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306767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F6A46-C802-9176-E360-633B4C01F54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68439" y="2273775"/>
            <a:ext cx="466391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306767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DD320-A979-5CF1-7631-219B99B4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3E74-35EF-4387-5A40-67283F5E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7A147-4415-D350-0CF6-3B01E433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ADE57-A0B3-4A74-9160-CF431CC3739B}"/>
              </a:ext>
            </a:extLst>
          </p:cNvPr>
          <p:cNvCxnSpPr>
            <a:cxnSpLocks/>
          </p:cNvCxnSpPr>
          <p:nvPr userDrawn="1"/>
        </p:nvCxnSpPr>
        <p:spPr>
          <a:xfrm>
            <a:off x="822960" y="833746"/>
            <a:ext cx="2763520" cy="0"/>
          </a:xfrm>
          <a:prstGeom prst="line">
            <a:avLst/>
          </a:prstGeom>
          <a:ln w="57150">
            <a:solidFill>
              <a:srgbClr val="306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B03579-57BD-B76E-CCCB-811C08E26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341" y="1208094"/>
            <a:ext cx="5202399" cy="713576"/>
          </a:xfrm>
        </p:spPr>
        <p:txBody>
          <a:bodyPr anchor="t" anchorCtr="0"/>
          <a:lstStyle>
            <a:lvl1pPr>
              <a:defRPr>
                <a:solidFill>
                  <a:srgbClr val="306767"/>
                </a:solidFill>
              </a:defRPr>
            </a:lvl1pPr>
          </a:lstStyle>
          <a:p>
            <a:r>
              <a:rPr lang="en-GB" dirty="0"/>
              <a:t>This is a ‘Sand’ slide</a:t>
            </a:r>
            <a:br>
              <a:rPr lang="en-GB" dirty="0"/>
            </a:br>
            <a:r>
              <a:rPr lang="en-GB" dirty="0"/>
              <a:t>Split screen</a:t>
            </a:r>
            <a:endParaRPr lang="en-US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B724571-DCE1-EC81-3503-2997F0D8A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0" cy="10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925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F31A6D-55A6-F36A-7CB1-CF342AEE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1A4DD7-A68C-D399-45AE-7D948101E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9AC09-4959-1B22-7EFE-BE31C4B4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8C89CD8-D862-ADE0-557D-15085B02E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0" cy="1007999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999E953-4812-AA2F-B520-2DA29C5322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93444"/>
          <a:stretch/>
        </p:blipFill>
        <p:spPr>
          <a:xfrm>
            <a:off x="0" y="0"/>
            <a:ext cx="12192000" cy="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912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03E03A2C-ABBB-8660-BE34-AEA4CBD0A6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841"/>
          <a:stretch/>
        </p:blipFill>
        <p:spPr>
          <a:xfrm>
            <a:off x="5164632" y="0"/>
            <a:ext cx="7027368" cy="6858000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DBB5136D-BEEF-A018-896B-C476EC3256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7569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9D573E-5823-6DCA-64F6-793C94D3D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629" y="2421743"/>
            <a:ext cx="3932237" cy="1135847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This is ‘Picture Option 1’ slide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AC3B2-16C4-45E9-5252-0D7293E6D99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5484" y="3700473"/>
            <a:ext cx="3932237" cy="225062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To change the background image on this slide go to ‘View&gt;Master Slides’ then right click on the image and select ‘Change Picture&gt;from a file’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A1ED1-60A3-8F1D-F1B8-39226406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FB904-5693-C57C-8617-A1877137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5358B-7AB3-C367-930E-49072C4C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7BDDCF-ECEC-E4D2-575C-7014E6038478}"/>
              </a:ext>
            </a:extLst>
          </p:cNvPr>
          <p:cNvCxnSpPr>
            <a:cxnSpLocks/>
          </p:cNvCxnSpPr>
          <p:nvPr userDrawn="1"/>
        </p:nvCxnSpPr>
        <p:spPr>
          <a:xfrm>
            <a:off x="822960" y="2062480"/>
            <a:ext cx="2763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6672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ile, vegetable&#10;&#10;Description automatically generated">
            <a:extLst>
              <a:ext uri="{FF2B5EF4-FFF2-40B4-BE49-F238E27FC236}">
                <a16:creationId xmlns:a16="http://schemas.microsoft.com/office/drawing/2014/main" id="{3F18B547-512B-40FD-7912-CC138EBFCC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A1ED1-60A3-8F1D-F1B8-39226406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FB904-5693-C57C-8617-A1877137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5358B-7AB3-C367-930E-49072C4C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FC1E49C-88D8-2161-4DA4-829C52E9F6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845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9D573E-5823-6DCA-64F6-793C94D3D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629" y="1128716"/>
            <a:ext cx="3932237" cy="1135847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This is ‘Picture Option 2’ slide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AC3B2-16C4-45E9-5252-0D7293E6D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5484" y="2407446"/>
            <a:ext cx="3932237" cy="9001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7BDDCF-ECEC-E4D2-575C-7014E6038478}"/>
              </a:ext>
            </a:extLst>
          </p:cNvPr>
          <p:cNvCxnSpPr>
            <a:cxnSpLocks/>
          </p:cNvCxnSpPr>
          <p:nvPr userDrawn="1"/>
        </p:nvCxnSpPr>
        <p:spPr>
          <a:xfrm>
            <a:off x="822960" y="776597"/>
            <a:ext cx="2763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6329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rope, striped, several&#10;&#10;Description automatically generated">
            <a:extLst>
              <a:ext uri="{FF2B5EF4-FFF2-40B4-BE49-F238E27FC236}">
                <a16:creationId xmlns:a16="http://schemas.microsoft.com/office/drawing/2014/main" id="{C2488CA2-820B-BB20-55EE-FAF195C356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A1ED1-60A3-8F1D-F1B8-39226406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FB904-5693-C57C-8617-A1877137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5358B-7AB3-C367-930E-49072C4C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FC1E49C-88D8-2161-4DA4-829C52E9F6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284813"/>
            <a:ext cx="12192000" cy="4845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EA36C7-882B-5764-1997-08FE1C639414}"/>
              </a:ext>
            </a:extLst>
          </p:cNvPr>
          <p:cNvSpPr/>
          <p:nvPr userDrawn="1"/>
        </p:nvSpPr>
        <p:spPr>
          <a:xfrm>
            <a:off x="0" y="4721902"/>
            <a:ext cx="12192000" cy="21360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AC3B2-16C4-45E9-5252-0D7293E6D99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5484" y="4491082"/>
            <a:ext cx="9407867" cy="90010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To change the background image go to ‘View&gt;Master Slides’, then right click on the background image and choose ‘Change picture&gt;from a file.’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7BDDCF-ECEC-E4D2-575C-7014E6038478}"/>
              </a:ext>
            </a:extLst>
          </p:cNvPr>
          <p:cNvCxnSpPr>
            <a:cxnSpLocks/>
          </p:cNvCxnSpPr>
          <p:nvPr userDrawn="1"/>
        </p:nvCxnSpPr>
        <p:spPr>
          <a:xfrm>
            <a:off x="822960" y="3354906"/>
            <a:ext cx="2763520" cy="0"/>
          </a:xfrm>
          <a:prstGeom prst="line">
            <a:avLst/>
          </a:prstGeom>
          <a:ln w="57150">
            <a:solidFill>
              <a:srgbClr val="306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79D573E-5823-6DCA-64F6-793C94D3D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629" y="3707026"/>
            <a:ext cx="10719856" cy="685095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This is ‘Picture Option 3’ slide</a:t>
            </a:r>
            <a:endParaRPr lang="en-US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5D9EE7-04CC-B497-5437-9AEDDFDD06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0" cy="10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326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A1ED1-60A3-8F1D-F1B8-39226406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FB904-5693-C57C-8617-A1877137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5358B-7AB3-C367-930E-49072C4C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AC3B2-16C4-45E9-5252-0D7293E6D99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91320" y="2497397"/>
            <a:ext cx="4581034" cy="26891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To change the background image go to ‘View&gt;Master Slides’, then right click on the background image and choose ‘Change picture&gt;from a file.’</a:t>
            </a:r>
          </a:p>
          <a:p>
            <a:pPr lvl="0"/>
            <a:r>
              <a:rPr lang="en-GB" dirty="0"/>
              <a:t>(re-arrange as needed)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D573E-5823-6DCA-64F6-793C94D3D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8464" y="1248649"/>
            <a:ext cx="4124184" cy="1134795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This is ‘Picture Option 4’ slide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C7CEAD-3573-B3DF-7990-E31289FD90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2641" r="22641"/>
          <a:stretch/>
        </p:blipFill>
        <p:spPr>
          <a:xfrm>
            <a:off x="5606230" y="344774"/>
            <a:ext cx="6031133" cy="62000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E1918F-FF9A-4CFB-8D97-9DEA43154D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81469" y="191198"/>
            <a:ext cx="6445770" cy="64457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33B701-2CB8-B1F0-0F18-009DC721C14E}"/>
              </a:ext>
            </a:extLst>
          </p:cNvPr>
          <p:cNvCxnSpPr>
            <a:cxnSpLocks/>
          </p:cNvCxnSpPr>
          <p:nvPr userDrawn="1"/>
        </p:nvCxnSpPr>
        <p:spPr>
          <a:xfrm>
            <a:off x="1088795" y="833746"/>
            <a:ext cx="27635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5D9EE7-04CC-B497-5437-9AEDDFDD06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0" cy="1007999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131C573A-3559-A9CB-22EF-82F0043203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96238"/>
          <a:stretch/>
        </p:blipFill>
        <p:spPr>
          <a:xfrm>
            <a:off x="0" y="0"/>
            <a:ext cx="451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7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A4FF9C-9FE7-949D-293D-89A787BD56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E5269-7CC6-C6F8-E32A-6EAB1BBC8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042" y="2283787"/>
            <a:ext cx="5098258" cy="1325563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 ‘Title and Content’ slide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A48BA-E1C5-8080-9E31-2E2DE4AE61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042" y="3675427"/>
            <a:ext cx="4833939" cy="3319251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Here’s a bullet. </a:t>
            </a:r>
            <a:r>
              <a:rPr lang="en-US" dirty="0"/>
              <a:t>To change the illustration go to ‘View&gt;Master Slide’ and add it as a </a:t>
            </a:r>
            <a:r>
              <a:rPr lang="en-US" dirty="0" err="1"/>
              <a:t>png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00B6E-AB7B-3AF2-FE8E-EE0E5C187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860AC-8D01-DEBE-5B4B-85A987C3B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A555A-2DF7-C496-C5CA-0A166B74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D5E0D0-3417-5D58-FBAD-CDFB1CEA88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6736" y="5097780"/>
            <a:ext cx="8305264" cy="176022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403C32-680B-943C-A6EF-EB98763D2474}"/>
              </a:ext>
            </a:extLst>
          </p:cNvPr>
          <p:cNvCxnSpPr>
            <a:cxnSpLocks/>
          </p:cNvCxnSpPr>
          <p:nvPr userDrawn="1"/>
        </p:nvCxnSpPr>
        <p:spPr>
          <a:xfrm>
            <a:off x="822960" y="1948176"/>
            <a:ext cx="2763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D5D15DB3-3EDF-35A7-99D8-B5CD0AF377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1" cy="10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937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bg>
      <p:bgPr>
        <a:solidFill>
          <a:srgbClr val="306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70DE559-787F-5432-EA00-508306DED4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6736" y="5097780"/>
            <a:ext cx="8305264" cy="176022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DD320-A979-5CF1-7631-219B99B4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3E74-35EF-4387-5A40-67283F5E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7A147-4415-D350-0CF6-3B01E433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ADE57-A0B3-4A74-9160-CF431CC3739B}"/>
              </a:ext>
            </a:extLst>
          </p:cNvPr>
          <p:cNvCxnSpPr>
            <a:cxnSpLocks/>
          </p:cNvCxnSpPr>
          <p:nvPr userDrawn="1"/>
        </p:nvCxnSpPr>
        <p:spPr>
          <a:xfrm>
            <a:off x="822960" y="2805434"/>
            <a:ext cx="2763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B03579-57BD-B76E-CCCB-811C08E26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341" y="3179782"/>
            <a:ext cx="4318003" cy="71357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Questions?</a:t>
            </a:r>
            <a:endParaRPr lang="en-US" dirty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BE19690A-434B-659A-9B99-6DE9436F03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1" cy="1007999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66466FC-4D40-D6E6-9302-3C9302F43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31321"/>
          <a:stretch/>
        </p:blipFill>
        <p:spPr>
          <a:xfrm>
            <a:off x="6336577" y="749565"/>
            <a:ext cx="4836248" cy="61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362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CCD8DE8B-6CED-534D-A8FD-849CDA643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44" y="3568"/>
            <a:ext cx="12179312" cy="6850863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F532545-B82D-0F45-9D6B-EECF9D74180A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09299" y="1381307"/>
            <a:ext cx="10951658" cy="702106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rgbClr val="F05A36"/>
                </a:solidFill>
                <a:latin typeface="Helvetica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2924973-C173-464D-8CF8-CE5F0748467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09299" y="2114427"/>
            <a:ext cx="10951658" cy="3257673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baseline="0">
                <a:solidFill>
                  <a:srgbClr val="005677"/>
                </a:solidFill>
                <a:latin typeface="Helvetica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861ED1B-1153-0447-92A6-1848CC794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0773" y="435336"/>
            <a:ext cx="892469" cy="28618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00" b="0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fld id="{286C6E1B-36A7-764A-BB50-845B9884EA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F15C91C2-5650-0C49-882D-220DFD5A5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7979" y="435336"/>
            <a:ext cx="3586089" cy="286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0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Section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2536F9-9735-1E44-B276-96B51C397D39}"/>
              </a:ext>
            </a:extLst>
          </p:cNvPr>
          <p:cNvCxnSpPr>
            <a:cxnSpLocks/>
          </p:cNvCxnSpPr>
          <p:nvPr userDrawn="1"/>
        </p:nvCxnSpPr>
        <p:spPr>
          <a:xfrm>
            <a:off x="8570976" y="508065"/>
            <a:ext cx="0" cy="351053"/>
          </a:xfrm>
          <a:prstGeom prst="line">
            <a:avLst/>
          </a:prstGeom>
          <a:ln w="6350">
            <a:solidFill>
              <a:srgbClr val="F05A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4A9462-0103-A143-B95A-93B6C9DE1F5B}"/>
              </a:ext>
            </a:extLst>
          </p:cNvPr>
          <p:cNvCxnSpPr>
            <a:cxnSpLocks/>
          </p:cNvCxnSpPr>
          <p:nvPr userDrawn="1"/>
        </p:nvCxnSpPr>
        <p:spPr>
          <a:xfrm>
            <a:off x="1767840" y="501133"/>
            <a:ext cx="0" cy="351053"/>
          </a:xfrm>
          <a:prstGeom prst="line">
            <a:avLst/>
          </a:prstGeom>
          <a:ln w="6350">
            <a:solidFill>
              <a:srgbClr val="F05A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F349CA-B6D8-8546-9C3C-B1F7BBEB19EE}"/>
              </a:ext>
            </a:extLst>
          </p:cNvPr>
          <p:cNvCxnSpPr>
            <a:cxnSpLocks/>
          </p:cNvCxnSpPr>
          <p:nvPr userDrawn="1"/>
        </p:nvCxnSpPr>
        <p:spPr>
          <a:xfrm>
            <a:off x="713232" y="501133"/>
            <a:ext cx="0" cy="351053"/>
          </a:xfrm>
          <a:prstGeom prst="line">
            <a:avLst/>
          </a:prstGeom>
          <a:ln w="6350">
            <a:solidFill>
              <a:srgbClr val="F05A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C8E6E327-94BC-D240-A71D-76DF9FA4454A}"/>
              </a:ext>
            </a:extLst>
          </p:cNvPr>
          <p:cNvSpPr txBox="1">
            <a:spLocks/>
          </p:cNvSpPr>
          <p:nvPr userDrawn="1"/>
        </p:nvSpPr>
        <p:spPr>
          <a:xfrm>
            <a:off x="8631936" y="450499"/>
            <a:ext cx="3586089" cy="51822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3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0" b="0" i="0" kern="1200" dirty="0">
                <a:solidFill>
                  <a:schemeClr val="tx1"/>
                </a:solidFill>
                <a:effectLst/>
                <a:latin typeface="Helvetica" pitchFamily="2" charset="0"/>
                <a:ea typeface="+mn-ea"/>
                <a:cs typeface="+mn-cs"/>
              </a:rPr>
              <a:t>Retirement Planning Advice I</a:t>
            </a:r>
            <a:endParaRPr lang="en-US" sz="1300" b="0" i="0" kern="1200" dirty="0">
              <a:solidFill>
                <a:schemeClr val="tx1"/>
              </a:solidFill>
              <a:effectLst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60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34" y="1100138"/>
            <a:ext cx="10513484" cy="590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9734" y="2554288"/>
            <a:ext cx="5160433" cy="4089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3367" y="2554288"/>
            <a:ext cx="5162551" cy="1968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3367" y="4675188"/>
            <a:ext cx="5162551" cy="1968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724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BA63B4CC-032A-EF9C-C684-01303CE2D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F095B-3AAA-C105-D1D4-FE0B259D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72841-5C4C-E3EB-3818-887AD6326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7F246-EADE-794E-7EAC-C68B59728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DB7A46-4663-67AC-C3A2-E97018A52602}"/>
              </a:ext>
            </a:extLst>
          </p:cNvPr>
          <p:cNvSpPr/>
          <p:nvPr userDrawn="1"/>
        </p:nvSpPr>
        <p:spPr>
          <a:xfrm>
            <a:off x="3788016" y="1227608"/>
            <a:ext cx="4615969" cy="4581521"/>
          </a:xfrm>
          <a:prstGeom prst="ellipse">
            <a:avLst/>
          </a:prstGeom>
          <a:solidFill>
            <a:srgbClr val="3067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AE594-6DCD-52A9-A042-4B8D2302E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8640" y="2092000"/>
            <a:ext cx="3474720" cy="2852737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 ‘Section Header’ Slide</a:t>
            </a:r>
            <a:br>
              <a:rPr lang="en-GB" dirty="0"/>
            </a:br>
            <a:r>
              <a:rPr lang="en-GB" dirty="0"/>
              <a:t>(pattern 1)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DC5CE-F81B-C44B-E1AF-EAF71A446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93514" y="4589464"/>
            <a:ext cx="2850777" cy="98299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Use this sub-line only if needed, otherwise delete</a:t>
            </a:r>
          </a:p>
        </p:txBody>
      </p:sp>
    </p:spTree>
    <p:extLst>
      <p:ext uri="{BB962C8B-B14F-4D97-AF65-F5344CB8AC3E}">
        <p14:creationId xmlns:p14="http://schemas.microsoft.com/office/powerpoint/2010/main" val="83747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9617DE7-0C09-3F2D-F409-A2DDBF4CCCEC}"/>
              </a:ext>
            </a:extLst>
          </p:cNvPr>
          <p:cNvGrpSpPr/>
          <p:nvPr userDrawn="1"/>
        </p:nvGrpSpPr>
        <p:grpSpPr>
          <a:xfrm>
            <a:off x="0" y="-1"/>
            <a:ext cx="12192000" cy="6863382"/>
            <a:chOff x="0" y="-1"/>
            <a:chExt cx="12192000" cy="686338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10FCB1B-E0EF-59A1-1D28-A47DFB80A0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-1"/>
              <a:ext cx="4308678" cy="68633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7D77E50-D4A1-BAC8-08B3-436E47A8C3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269563" y="0"/>
              <a:ext cx="4308678" cy="686338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4556045-1370-C3D6-2704-5FFD540A544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15310"/>
            <a:stretch/>
          </p:blipFill>
          <p:spPr>
            <a:xfrm>
              <a:off x="8542987" y="0"/>
              <a:ext cx="3649013" cy="6863381"/>
            </a:xfrm>
            <a:prstGeom prst="rect">
              <a:avLst/>
            </a:prstGeom>
          </p:spPr>
        </p:pic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F095B-3AAA-C105-D1D4-FE0B259D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72841-5C4C-E3EB-3818-887AD6326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7F246-EADE-794E-7EAC-C68B59728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DB7A46-4663-67AC-C3A2-E97018A52602}"/>
              </a:ext>
            </a:extLst>
          </p:cNvPr>
          <p:cNvSpPr/>
          <p:nvPr userDrawn="1"/>
        </p:nvSpPr>
        <p:spPr>
          <a:xfrm>
            <a:off x="3788016" y="1227608"/>
            <a:ext cx="4615969" cy="4581521"/>
          </a:xfrm>
          <a:prstGeom prst="ellipse">
            <a:avLst/>
          </a:prstGeom>
          <a:solidFill>
            <a:srgbClr val="3067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AE594-6DCD-52A9-A042-4B8D2302E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8640" y="2092000"/>
            <a:ext cx="3474720" cy="2852737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 ‘Section Header’ Slide</a:t>
            </a:r>
            <a:br>
              <a:rPr lang="en-GB" dirty="0"/>
            </a:br>
            <a:r>
              <a:rPr lang="en-GB" dirty="0"/>
              <a:t>(pattern 2)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DC5CE-F81B-C44B-E1AF-EAF71A446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93514" y="4589464"/>
            <a:ext cx="2850777" cy="98299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Use this sub-line only if needed, otherwise delete</a:t>
            </a:r>
          </a:p>
        </p:txBody>
      </p:sp>
    </p:spTree>
    <p:extLst>
      <p:ext uri="{BB962C8B-B14F-4D97-AF65-F5344CB8AC3E}">
        <p14:creationId xmlns:p14="http://schemas.microsoft.com/office/powerpoint/2010/main" val="43186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7D67-F3FD-975D-5D4F-771E5081C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2975" y="190348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F6A46-C802-9176-E360-633B4C01F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2800" y="190348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DD320-A979-5CF1-7631-219B99B4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3E74-35EF-4387-5A40-67283F5E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7A147-4415-D350-0CF6-3B01E433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ADE57-A0B3-4A74-9160-CF431CC3739B}"/>
              </a:ext>
            </a:extLst>
          </p:cNvPr>
          <p:cNvCxnSpPr>
            <a:cxnSpLocks/>
          </p:cNvCxnSpPr>
          <p:nvPr userDrawn="1"/>
        </p:nvCxnSpPr>
        <p:spPr>
          <a:xfrm>
            <a:off x="1089182" y="775871"/>
            <a:ext cx="27635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B03579-57BD-B76E-CCCB-811C08E26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4563" y="1150219"/>
            <a:ext cx="10515600" cy="71357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This is a ‘two content’ slide</a:t>
            </a:r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2552714-36A2-A64F-BA92-9AB47051F4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294" y="5441035"/>
            <a:ext cx="1002330" cy="1007999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1FB8EB7B-BEFF-51C4-FDC2-B8DE55335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6238"/>
          <a:stretch/>
        </p:blipFill>
        <p:spPr>
          <a:xfrm>
            <a:off x="0" y="0"/>
            <a:ext cx="451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6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0E93-86E5-E07C-8953-85A3CA3AA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136" y="1150219"/>
            <a:ext cx="10515600" cy="749294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7D4F4-A760-5218-F6AC-C8B5AE85D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3279" y="1901892"/>
            <a:ext cx="5157787" cy="476252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A5906-85B6-535B-D908-F781642CC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6135" y="2442429"/>
            <a:ext cx="5157787" cy="2803525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1F643-014E-7A75-4367-BD4F79199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6507" y="1901892"/>
            <a:ext cx="5183188" cy="490539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B2A045-9D03-6C6B-6686-E89628E4E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6507" y="2428141"/>
            <a:ext cx="5183188" cy="2817813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73B763-4802-B391-83CB-BBBDB0E7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7E0EA5-69ED-3DA7-9489-73D1F634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B532A-5BA6-94AA-DB28-8E173D8E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3AC1A3-0B4D-CA31-8C55-DA6BF568803B}"/>
              </a:ext>
            </a:extLst>
          </p:cNvPr>
          <p:cNvCxnSpPr>
            <a:cxnSpLocks/>
          </p:cNvCxnSpPr>
          <p:nvPr userDrawn="1"/>
        </p:nvCxnSpPr>
        <p:spPr>
          <a:xfrm>
            <a:off x="1100755" y="775871"/>
            <a:ext cx="27635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37B3842-599A-24A8-D753-E0DAAFEBAF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294" y="5441035"/>
            <a:ext cx="1002330" cy="1007999"/>
          </a:xfrm>
          <a:prstGeom prst="rect">
            <a:avLst/>
          </a:prstGeom>
        </p:spPr>
      </p:pic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101B6754-FB86-56B1-48AA-EE5732B3D7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6238"/>
          <a:stretch/>
        </p:blipFill>
        <p:spPr>
          <a:xfrm>
            <a:off x="0" y="0"/>
            <a:ext cx="451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9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F559B3-8973-236F-706D-C5F2BC6F7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BA660-8B70-BB88-84B0-3D0459444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5563F-FFF4-3BA1-AA27-30389E1FC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CED09-4E1E-4C45-842C-42C9DCD334AC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DD16C-1AFC-D61A-F338-E85AD3DDB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9A719-645C-902C-C30E-BEC5079E6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MSIPCMContentMarking" descr="{&quot;HashCode&quot;:655364649,&quot;Placement&quot;:&quot;Footer&quot;,&quot;Top&quot;:519.343,&quot;Left&quot;:0.0,&quot;SlideWidth&quot;:960,&quot;SlideHeight&quot;:540}"/>
          <p:cNvSpPr txBox="1"/>
          <p:nvPr userDrawn="1"/>
        </p:nvSpPr>
        <p:spPr>
          <a:xfrm>
            <a:off x="0" y="6595656"/>
            <a:ext cx="168859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IE" sz="1000" dirty="0">
                <a:solidFill>
                  <a:srgbClr val="228B22"/>
                </a:solidFill>
                <a:latin typeface="Calibri" panose="020F0502020204030204" pitchFamily="34" charset="0"/>
              </a:rPr>
              <a:t>Classified as Public (Green)</a:t>
            </a:r>
          </a:p>
        </p:txBody>
      </p:sp>
    </p:spTree>
    <p:extLst>
      <p:ext uri="{BB962C8B-B14F-4D97-AF65-F5344CB8AC3E}">
        <p14:creationId xmlns:p14="http://schemas.microsoft.com/office/powerpoint/2010/main" val="18128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49" r:id="rId2"/>
    <p:sldLayoutId id="2147483696" r:id="rId3"/>
    <p:sldLayoutId id="2147483697" r:id="rId4"/>
    <p:sldLayoutId id="2147483650" r:id="rId5"/>
    <p:sldLayoutId id="2147483651" r:id="rId6"/>
    <p:sldLayoutId id="2147483702" r:id="rId7"/>
    <p:sldLayoutId id="2147483652" r:id="rId8"/>
    <p:sldLayoutId id="2147483653" r:id="rId9"/>
    <p:sldLayoutId id="2147483701" r:id="rId10"/>
    <p:sldLayoutId id="2147483654" r:id="rId11"/>
    <p:sldLayoutId id="2147483674" r:id="rId12"/>
    <p:sldLayoutId id="2147483692" r:id="rId13"/>
    <p:sldLayoutId id="2147483693" r:id="rId14"/>
    <p:sldLayoutId id="2147483694" r:id="rId15"/>
    <p:sldLayoutId id="2147483655" r:id="rId16"/>
    <p:sldLayoutId id="2147483657" r:id="rId17"/>
    <p:sldLayoutId id="2147483688" r:id="rId18"/>
    <p:sldLayoutId id="2147483698" r:id="rId19"/>
    <p:sldLayoutId id="2147483700" r:id="rId20"/>
    <p:sldLayoutId id="2147483689" r:id="rId21"/>
    <p:sldLayoutId id="2147483711" r:id="rId22"/>
    <p:sldLayoutId id="2147483712" r:id="rId23"/>
    <p:sldLayoutId id="214748373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-Ireland---Securing-Your-Future-Logo-(CMYK)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850" y="5963646"/>
            <a:ext cx="2381751" cy="8175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23939" y="6566731"/>
            <a:ext cx="53089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fld id="{BE1F5DA4-B127-DF42-B19F-FA5A9288F6C7}" type="slidenum">
              <a:rPr lang="en-US" sz="1333" smtClean="0">
                <a:solidFill>
                  <a:prstClr val="white"/>
                </a:solidFill>
                <a:latin typeface="DIN-Light"/>
                <a:cs typeface="DIN-Light"/>
              </a:rPr>
              <a:pPr defTabSz="609585"/>
              <a:t>‹#›</a:t>
            </a:fld>
            <a:endParaRPr lang="en-US" sz="1333" dirty="0">
              <a:solidFill>
                <a:prstClr val="white"/>
              </a:solidFill>
              <a:latin typeface="DIN-Light"/>
              <a:cs typeface="DIN-Ligh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38031" y="783336"/>
            <a:ext cx="11115939" cy="9513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SIPCMContentMarking" descr="{&quot;HashCode&quot;:655364649,&quot;Placement&quot;:&quot;Footer&quot;,&quot;Top&quot;:519.343,&quot;Left&quot;:0.0,&quot;SlideWidth&quot;:960,&quot;SlideHeight&quot;:540}"/>
          <p:cNvSpPr txBox="1"/>
          <p:nvPr userDrawn="1"/>
        </p:nvSpPr>
        <p:spPr>
          <a:xfrm>
            <a:off x="0" y="6595656"/>
            <a:ext cx="168859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IE" sz="1000" dirty="0">
                <a:solidFill>
                  <a:srgbClr val="228B22"/>
                </a:solidFill>
                <a:latin typeface="Calibri" panose="020F0502020204030204" pitchFamily="34" charset="0"/>
              </a:rPr>
              <a:t>Classified as Public (Green)</a:t>
            </a:r>
          </a:p>
        </p:txBody>
      </p:sp>
    </p:spTree>
    <p:extLst>
      <p:ext uri="{BB962C8B-B14F-4D97-AF65-F5344CB8AC3E}">
        <p14:creationId xmlns:p14="http://schemas.microsoft.com/office/powerpoint/2010/main" val="38146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F559B3-8973-236F-706D-C5F2BC6F7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BA660-8B70-BB88-84B0-3D0459444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5563F-FFF4-3BA1-AA27-30389E1FC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CED09-4E1E-4C45-842C-42C9DCD334AC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DD16C-1AFC-D61A-F338-E85AD3DDB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9A719-645C-902C-C30E-BEC5079E6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MSIPCMContentMarking" descr="{&quot;HashCode&quot;:367638938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4F1D9338-9DD4-4F7D-9A7F-4E240852EDED}"/>
              </a:ext>
            </a:extLst>
          </p:cNvPr>
          <p:cNvSpPr txBox="1"/>
          <p:nvPr userDrawn="1"/>
        </p:nvSpPr>
        <p:spPr>
          <a:xfrm>
            <a:off x="0" y="6595656"/>
            <a:ext cx="1774665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IE" sz="1000" dirty="0">
                <a:solidFill>
                  <a:srgbClr val="FF8C00"/>
                </a:solidFill>
                <a:latin typeface="Calibri" panose="020F0502020204030204" pitchFamily="34" charset="0"/>
              </a:rPr>
              <a:t>Classified as Private (Amber)</a:t>
            </a:r>
          </a:p>
        </p:txBody>
      </p:sp>
    </p:spTree>
    <p:extLst>
      <p:ext uri="{BB962C8B-B14F-4D97-AF65-F5344CB8AC3E}">
        <p14:creationId xmlns:p14="http://schemas.microsoft.com/office/powerpoint/2010/main" val="274941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sv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41A0F-A55A-664C-C97D-6CC907D60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394" y="2545382"/>
            <a:ext cx="7698106" cy="1767236"/>
          </a:xfrm>
        </p:spPr>
        <p:txBody>
          <a:bodyPr>
            <a:normAutofit fontScale="90000"/>
          </a:bodyPr>
          <a:lstStyle/>
          <a:p>
            <a:r>
              <a:rPr lang="en-US" dirty="0"/>
              <a:t>University of Galway</a:t>
            </a:r>
            <a:br>
              <a:rPr lang="en-US" dirty="0"/>
            </a:br>
            <a:r>
              <a:rPr lang="en-US" dirty="0"/>
              <a:t>AVC </a:t>
            </a:r>
            <a:r>
              <a:rPr lang="en-US"/>
              <a:t>opportunities 2026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sz="3600" dirty="0"/>
              <a:t>Eoghan Griffin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76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80726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Single Public Sector Scheme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200" dirty="0">
                <a:latin typeface="Arial" charset="0"/>
                <a:cs typeface="Arial" charset="0"/>
              </a:rPr>
              <a:t>All new entrants since 1 January 2013</a:t>
            </a:r>
          </a:p>
          <a:p>
            <a:pPr lvl="1"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Including any returning public servants after a break of more than 26 weeks</a:t>
            </a:r>
          </a:p>
          <a:p>
            <a:pPr>
              <a:buClr>
                <a:srgbClr val="306767"/>
              </a:buClr>
            </a:pPr>
            <a:r>
              <a:rPr lang="en-IE" sz="2200" dirty="0">
                <a:latin typeface="Arial" charset="0"/>
                <a:cs typeface="Arial" charset="0"/>
              </a:rPr>
              <a:t>Benefits based on career averaging</a:t>
            </a:r>
          </a:p>
          <a:p>
            <a:pPr lvl="1"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Integrated salary</a:t>
            </a:r>
          </a:p>
          <a:p>
            <a:pPr>
              <a:buClr>
                <a:srgbClr val="306767"/>
              </a:buClr>
            </a:pPr>
            <a:r>
              <a:rPr lang="en-IE" sz="2200" dirty="0">
                <a:latin typeface="Arial" charset="0"/>
                <a:cs typeface="Arial" charset="0"/>
              </a:rPr>
              <a:t>CPI indexation between the year of accrual and retirement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Public Sector Schemes</a:t>
            </a:r>
          </a:p>
        </p:txBody>
      </p:sp>
    </p:spTree>
    <p:extLst>
      <p:ext uri="{BB962C8B-B14F-4D97-AF65-F5344CB8AC3E}">
        <p14:creationId xmlns:p14="http://schemas.microsoft.com/office/powerpoint/2010/main" val="14569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97871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Death in service feature 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Where a member is paying AVCs at date of death</a:t>
            </a: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Guaranteed death benefit of €10,000 applies</a:t>
            </a: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Higher of fund value or €10,000</a:t>
            </a: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Does not apply where AVC is paid up</a:t>
            </a: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AVC Scheme</a:t>
            </a:r>
          </a:p>
        </p:txBody>
      </p:sp>
    </p:spTree>
    <p:extLst>
      <p:ext uri="{BB962C8B-B14F-4D97-AF65-F5344CB8AC3E}">
        <p14:creationId xmlns:p14="http://schemas.microsoft.com/office/powerpoint/2010/main" val="160521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0CCA6-1133-18B5-7CC6-624FFBCB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80" y="2092000"/>
            <a:ext cx="4436039" cy="2852737"/>
          </a:xfrm>
        </p:spPr>
        <p:txBody>
          <a:bodyPr>
            <a:normAutofit/>
          </a:bodyPr>
          <a:lstStyle/>
          <a:p>
            <a:r>
              <a:rPr lang="en-GB" sz="3200" dirty="0"/>
              <a:t>Why do an AVC?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3614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Why do an AVC?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B41F714-38C7-638C-5048-04F100CF71F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114425" y="1466851"/>
          <a:ext cx="9620250" cy="493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0AF1D6F3-DBDC-6C91-EDCD-CE1FC82BE0F7}"/>
              </a:ext>
            </a:extLst>
          </p:cNvPr>
          <p:cNvSpPr/>
          <p:nvPr/>
        </p:nvSpPr>
        <p:spPr>
          <a:xfrm>
            <a:off x="5181599" y="3429001"/>
            <a:ext cx="1628775" cy="115252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Main Scheme</a:t>
            </a:r>
          </a:p>
        </p:txBody>
      </p:sp>
    </p:spTree>
    <p:extLst>
      <p:ext uri="{BB962C8B-B14F-4D97-AF65-F5344CB8AC3E}">
        <p14:creationId xmlns:p14="http://schemas.microsoft.com/office/powerpoint/2010/main" val="1667821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80726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Funding for lump sum shortfall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r>
              <a:rPr lang="en-IE" sz="2100" b="1" dirty="0">
                <a:solidFill>
                  <a:schemeClr val="tx2"/>
                </a:solidFill>
                <a:latin typeface="Arial" charset="0"/>
                <a:cs typeface="Arial" charset="0"/>
              </a:rPr>
              <a:t>Example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Mary is due to retire in 5 years time with 33 years of service completed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Current salary €50,000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Estimated tax-free lump sum = 33x3/80 x €50,000 = €61,875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Revenue maximum lump sum = 1.5 x €50,000 = €75,000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Shortfall = €13,125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Estimated contribution required to fund this circa €200 per month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19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AVC opportunity</a:t>
            </a:r>
          </a:p>
        </p:txBody>
      </p:sp>
    </p:spTree>
    <p:extLst>
      <p:ext uri="{BB962C8B-B14F-4D97-AF65-F5344CB8AC3E}">
        <p14:creationId xmlns:p14="http://schemas.microsoft.com/office/powerpoint/2010/main" val="3581879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80726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Funding for Early Retirement (lump sum)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r>
              <a:rPr lang="en-IE" sz="2100" b="1" dirty="0">
                <a:solidFill>
                  <a:schemeClr val="tx2"/>
                </a:solidFill>
                <a:latin typeface="Arial" charset="0"/>
                <a:cs typeface="Arial" charset="0"/>
              </a:rPr>
              <a:t>Example 2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Sean is retiring early at 55 with 15 years of service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Salary €60,000 and NRA 65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19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AVC opportunity</a:t>
            </a:r>
          </a:p>
        </p:txBody>
      </p:sp>
      <p:graphicFrame>
        <p:nvGraphicFramePr>
          <p:cNvPr id="3" name="Content Placeholder 1">
            <a:extLst>
              <a:ext uri="{FF2B5EF4-FFF2-40B4-BE49-F238E27FC236}">
                <a16:creationId xmlns:a16="http://schemas.microsoft.com/office/drawing/2014/main" id="{E433BDD6-CB98-0053-FC5B-0496CC6251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992893"/>
              </p:ext>
            </p:extLst>
          </p:nvPr>
        </p:nvGraphicFramePr>
        <p:xfrm>
          <a:off x="1069975" y="3625850"/>
          <a:ext cx="7894638" cy="286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6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8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635">
                <a:tc>
                  <a:txBody>
                    <a:bodyPr/>
                    <a:lstStyle/>
                    <a:p>
                      <a:r>
                        <a:rPr lang="en-IE" sz="1800" dirty="0"/>
                        <a:t>Calculation</a:t>
                      </a: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lang="en-IE" sz="1800" dirty="0"/>
                        <a:t>Amount</a:t>
                      </a:r>
                    </a:p>
                  </a:txBody>
                  <a:tcPr marT="45695" marB="456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35">
                <a:tc>
                  <a:txBody>
                    <a:bodyPr/>
                    <a:lstStyle/>
                    <a:p>
                      <a:r>
                        <a:rPr lang="en-IE" sz="1800" dirty="0"/>
                        <a:t>15x3/80</a:t>
                      </a:r>
                      <a:r>
                        <a:rPr lang="en-IE" sz="1800" baseline="0" dirty="0"/>
                        <a:t> x €60,000</a:t>
                      </a:r>
                      <a:endParaRPr lang="en-IE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lang="en-IE" sz="1800" dirty="0"/>
                        <a:t>€33,750</a:t>
                      </a:r>
                    </a:p>
                  </a:txBody>
                  <a:tcPr marT="45695" marB="456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35">
                <a:tc>
                  <a:txBody>
                    <a:bodyPr/>
                    <a:lstStyle/>
                    <a:p>
                      <a:r>
                        <a:rPr lang="en-IE" sz="1800" b="0" dirty="0"/>
                        <a:t>15/25 x (1.5 x €60,000 - €0)</a:t>
                      </a: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lang="en-IE" sz="1800" b="0" dirty="0"/>
                        <a:t>€54,000</a:t>
                      </a:r>
                    </a:p>
                  </a:txBody>
                  <a:tcPr marT="45695" marB="456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35">
                <a:tc>
                  <a:txBody>
                    <a:bodyPr/>
                    <a:lstStyle/>
                    <a:p>
                      <a:r>
                        <a:rPr lang="en-IE" sz="1800" b="1" dirty="0"/>
                        <a:t>72/80 x €60,000</a:t>
                      </a: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lang="en-IE" sz="1800" b="1" dirty="0"/>
                        <a:t>€54,000</a:t>
                      </a:r>
                    </a:p>
                  </a:txBody>
                  <a:tcPr marT="45695" marB="456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35">
                <a:tc>
                  <a:txBody>
                    <a:bodyPr/>
                    <a:lstStyle/>
                    <a:p>
                      <a:r>
                        <a:rPr lang="en-IE" sz="1800" dirty="0"/>
                        <a:t>1.5 x €60,000</a:t>
                      </a:r>
                      <a:r>
                        <a:rPr lang="en-IE" sz="1800" baseline="0" dirty="0"/>
                        <a:t> - €0</a:t>
                      </a:r>
                      <a:endParaRPr lang="en-IE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lang="en-IE" sz="1800" dirty="0"/>
                        <a:t>€90,000</a:t>
                      </a:r>
                    </a:p>
                  </a:txBody>
                  <a:tcPr marT="45695" marB="456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39">
                <a:tc>
                  <a:txBody>
                    <a:bodyPr/>
                    <a:lstStyle/>
                    <a:p>
                      <a:r>
                        <a:rPr lang="en-IE" sz="1800" dirty="0"/>
                        <a:t>Reduced</a:t>
                      </a:r>
                      <a:r>
                        <a:rPr lang="en-IE" sz="1800" baseline="0" dirty="0"/>
                        <a:t> lump sum from Main Scheme</a:t>
                      </a:r>
                    </a:p>
                    <a:p>
                      <a:r>
                        <a:rPr lang="en-IE" sz="1800" baseline="0" dirty="0"/>
                        <a:t>15x3/80 x €60,000 x 82.4%</a:t>
                      </a:r>
                      <a:endParaRPr lang="en-IE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IE" sz="1800" dirty="0"/>
                        <a:t>€27,810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635">
                <a:tc>
                  <a:txBody>
                    <a:bodyPr/>
                    <a:lstStyle/>
                    <a:p>
                      <a:r>
                        <a:rPr lang="en-IE" sz="1800" dirty="0"/>
                        <a:t>Scope for AVC €54,000 - €27,810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IE" sz="1800" dirty="0"/>
                        <a:t>€26,190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186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80726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Funding for Revenue maximum dependants benefits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r>
              <a:rPr lang="en-IE" sz="2100" b="1" dirty="0">
                <a:solidFill>
                  <a:schemeClr val="tx2"/>
                </a:solidFill>
                <a:latin typeface="Arial" charset="0"/>
                <a:cs typeface="Arial" charset="0"/>
              </a:rPr>
              <a:t>Example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Fiona is 40 and married and will have 40 years service at NRA 65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Current pensionable salary €40,000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Estimated pension (using 2% indexation) = 40/80 x €66,000 = €33,000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Dependants pension 50% x €33,000 = €16,500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Revenue dependants pension 100% x €33,000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Fund required to bridge the shortfall €200,000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Estimated contribution required to fund this circa €400 per month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€200,000 ARF at the end for Fiona (assuming no lump sum shortfall)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19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AVC opportunity</a:t>
            </a:r>
          </a:p>
        </p:txBody>
      </p:sp>
    </p:spTree>
    <p:extLst>
      <p:ext uri="{BB962C8B-B14F-4D97-AF65-F5344CB8AC3E}">
        <p14:creationId xmlns:p14="http://schemas.microsoft.com/office/powerpoint/2010/main" val="2558305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807262" cy="4649223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8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Maximum contribution for tax relief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r>
              <a:rPr lang="en-IE" dirty="0">
                <a:latin typeface="Arial" charset="0"/>
                <a:cs typeface="Arial" charset="0"/>
              </a:rPr>
              <a:t>Includes the employee contributions paid to the Public Sector Scheme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dirty="0">
                <a:latin typeface="Arial" charset="0"/>
                <a:cs typeface="Arial" charset="0"/>
              </a:rPr>
              <a:t>Earnings cap €115,000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Public Sector Schemes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8EA6494-C367-E4C7-87A5-8018AC147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62" y="2360466"/>
            <a:ext cx="8887147" cy="33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074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80726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Tax benefits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r>
              <a:rPr lang="en-IE" sz="200" dirty="0">
                <a:latin typeface="Arial" charset="0"/>
                <a:cs typeface="Arial" charset="0"/>
              </a:rPr>
              <a:t>		</a:t>
            </a:r>
            <a:r>
              <a:rPr lang="en-IE" sz="2000" dirty="0">
                <a:latin typeface="Arial" charset="0"/>
                <a:cs typeface="Arial" charset="0"/>
              </a:rPr>
              <a:t>Generous Tax relief on contributions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r>
              <a:rPr lang="en-IE" sz="2000" dirty="0">
                <a:latin typeface="Arial" charset="0"/>
                <a:cs typeface="Arial" charset="0"/>
              </a:rPr>
              <a:t>		Tax free growth on contributions paid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r>
              <a:rPr lang="en-IE" sz="2000" dirty="0">
                <a:latin typeface="Arial" charset="0"/>
                <a:cs typeface="Arial" charset="0"/>
              </a:rPr>
              <a:t>		Tax free lump sum at retirement (potential)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Public Sector Schemes</a:t>
            </a:r>
          </a:p>
        </p:txBody>
      </p:sp>
      <p:pic>
        <p:nvPicPr>
          <p:cNvPr id="3" name="Picture 1" descr="Tax Free_Coins.png">
            <a:extLst>
              <a:ext uri="{FF2B5EF4-FFF2-40B4-BE49-F238E27FC236}">
                <a16:creationId xmlns:a16="http://schemas.microsoft.com/office/drawing/2014/main" id="{3090A268-906D-5F14-1489-2011E38AF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59544"/>
            <a:ext cx="1412875" cy="115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ax Free.jpg">
            <a:extLst>
              <a:ext uri="{FF2B5EF4-FFF2-40B4-BE49-F238E27FC236}">
                <a16:creationId xmlns:a16="http://schemas.microsoft.com/office/drawing/2014/main" id="{B0E1BDC8-C76D-68B3-8ED5-F647F5F40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8617"/>
            <a:ext cx="1550987" cy="108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Tax Free_Cash.jpg">
            <a:extLst>
              <a:ext uri="{FF2B5EF4-FFF2-40B4-BE49-F238E27FC236}">
                <a16:creationId xmlns:a16="http://schemas.microsoft.com/office/drawing/2014/main" id="{BA8AA777-46CB-47B1-7830-C44E30834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4" y="5094295"/>
            <a:ext cx="1617663" cy="100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67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97871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Contributions for tax relief limits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Employee contributions paid during that tax year</a:t>
            </a: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AVCs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Regular contributions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Lump sums</a:t>
            </a: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Contributions used to purchase notional service</a:t>
            </a: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Group Life scheme contribution</a:t>
            </a: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Does not include the ASC (even though Income Tax relief was allowed)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Public Sector Schemes</a:t>
            </a:r>
          </a:p>
        </p:txBody>
      </p:sp>
    </p:spTree>
    <p:extLst>
      <p:ext uri="{BB962C8B-B14F-4D97-AF65-F5344CB8AC3E}">
        <p14:creationId xmlns:p14="http://schemas.microsoft.com/office/powerpoint/2010/main" val="2572778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0CCA6-1133-18B5-7CC6-624FFBCB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725" y="2520625"/>
            <a:ext cx="4371976" cy="2852737"/>
          </a:xfrm>
        </p:spPr>
        <p:txBody>
          <a:bodyPr>
            <a:normAutofit/>
          </a:bodyPr>
          <a:lstStyle/>
          <a:p>
            <a:r>
              <a:rPr lang="en-GB" sz="3200" dirty="0"/>
              <a:t>Main Scheme Benefit Structure</a:t>
            </a:r>
            <a:br>
              <a:rPr lang="en-GB" sz="3200" dirty="0"/>
            </a:br>
            <a:br>
              <a:rPr lang="en-GB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122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97871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Claiming Income Tax relief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Contributions deducted at source relief through net pay</a:t>
            </a: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Lump sum contributions claim to Revenue required</a:t>
            </a: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Can backdate claim for relief to previous tax year (1 year only)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If paid before 31 October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Or ROS deadline applicable in each year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Un-used relief for the previous tax year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Can result in repayment of tax as part of the claim</a:t>
            </a: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Can spread relief forward (no restrictions on time period)</a:t>
            </a: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Public Sector Schemes</a:t>
            </a:r>
          </a:p>
        </p:txBody>
      </p:sp>
    </p:spTree>
    <p:extLst>
      <p:ext uri="{BB962C8B-B14F-4D97-AF65-F5344CB8AC3E}">
        <p14:creationId xmlns:p14="http://schemas.microsoft.com/office/powerpoint/2010/main" val="3205397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978712" cy="4887348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What are the benefits of an AVC?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The ability to use some or all of your AVC fund as a tax-free lump sum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Up to Revenue maximum salary and service limits</a:t>
            </a:r>
          </a:p>
          <a:p>
            <a:pPr>
              <a:buClr>
                <a:srgbClr val="306767"/>
              </a:buClr>
            </a:pPr>
            <a:r>
              <a:rPr lang="en-IE" sz="2000">
                <a:latin typeface="Arial" charset="0"/>
                <a:cs typeface="Arial" charset="0"/>
              </a:rPr>
              <a:t>The </a:t>
            </a:r>
            <a:r>
              <a:rPr lang="en-IE" sz="2000" dirty="0">
                <a:latin typeface="Arial" charset="0"/>
                <a:cs typeface="Arial" charset="0"/>
              </a:rPr>
              <a:t>ARF option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Flexibility in retirement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Compliments the guaranteed income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Can be passed to the Estate on death</a:t>
            </a: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Alternatively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Taxable cash 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Annuity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Public Sector Schemes</a:t>
            </a:r>
          </a:p>
        </p:txBody>
      </p:sp>
    </p:spTree>
    <p:extLst>
      <p:ext uri="{BB962C8B-B14F-4D97-AF65-F5344CB8AC3E}">
        <p14:creationId xmlns:p14="http://schemas.microsoft.com/office/powerpoint/2010/main" val="182418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0CCA6-1133-18B5-7CC6-624FFBCB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80" y="2092000"/>
            <a:ext cx="4436039" cy="2852737"/>
          </a:xfrm>
        </p:spPr>
        <p:txBody>
          <a:bodyPr>
            <a:normAutofit/>
          </a:bodyPr>
          <a:lstStyle/>
          <a:p>
            <a:r>
              <a:rPr lang="en-GB" sz="3200" dirty="0"/>
              <a:t>Notional Service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7403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97871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Purchasing notional service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Buying benefits based on shortfall in service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No annuity or investment risk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No ARF option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Tax relief in the same way as AVCs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Tax relief limits apply</a:t>
            </a: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Purchasing all the benefits for each year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Pension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Gratuity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Dependants pension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Pension increases</a:t>
            </a:r>
          </a:p>
          <a:p>
            <a:pPr marL="0" indent="0" algn="ctr">
              <a:buClr>
                <a:srgbClr val="306767"/>
              </a:buClr>
              <a:buNone/>
            </a:pPr>
            <a:r>
              <a:rPr lang="en-IE" sz="2000" b="1" u="sng" dirty="0">
                <a:latin typeface="Arial" charset="0"/>
                <a:cs typeface="Arial" charset="0"/>
              </a:rPr>
              <a:t>Please refer to the University website for further information 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Public Sector Schemes</a:t>
            </a:r>
          </a:p>
        </p:txBody>
      </p:sp>
    </p:spTree>
    <p:extLst>
      <p:ext uri="{BB962C8B-B14F-4D97-AF65-F5344CB8AC3E}">
        <p14:creationId xmlns:p14="http://schemas.microsoft.com/office/powerpoint/2010/main" val="3291746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92824" y="2783080"/>
            <a:ext cx="5313425" cy="3027170"/>
          </a:xfrm>
        </p:spPr>
        <p:txBody>
          <a:bodyPr>
            <a:normAutofit fontScale="90000"/>
          </a:bodyPr>
          <a:lstStyle/>
          <a:p>
            <a:r>
              <a:rPr lang="en-IE" sz="3200" dirty="0"/>
              <a:t>For any question please contact Eoghan Griffin</a:t>
            </a:r>
            <a:br>
              <a:rPr lang="en-IE" sz="3200" dirty="0"/>
            </a:br>
            <a:r>
              <a:rPr lang="en-IE" sz="3200" dirty="0"/>
              <a:t>New Ireland Assurance </a:t>
            </a:r>
            <a:br>
              <a:rPr lang="en-IE" sz="3200" dirty="0"/>
            </a:br>
            <a:br>
              <a:rPr lang="en-IE" sz="3200" dirty="0"/>
            </a:br>
            <a:r>
              <a:rPr lang="en-IE" sz="2200" dirty="0"/>
              <a:t>Mobile 086 1742356 </a:t>
            </a:r>
            <a:br>
              <a:rPr lang="en-IE" sz="2200" dirty="0"/>
            </a:br>
            <a:r>
              <a:rPr lang="en-IE" sz="2200" dirty="0"/>
              <a:t>E-mail: Eoghan.Griffin@newireland.ie</a:t>
            </a:r>
            <a:endParaRPr lang="en-IE" sz="1000" i="1" dirty="0"/>
          </a:p>
        </p:txBody>
      </p:sp>
    </p:spTree>
    <p:extLst>
      <p:ext uri="{BB962C8B-B14F-4D97-AF65-F5344CB8AC3E}">
        <p14:creationId xmlns:p14="http://schemas.microsoft.com/office/powerpoint/2010/main" val="2942173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427727"/>
            <a:ext cx="9807262" cy="417297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endParaRPr lang="en-IE" sz="2000" dirty="0">
              <a:solidFill>
                <a:srgbClr val="FF773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When did you join the scheme ?</a:t>
            </a: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What potential service do you have at Retirement ?</a:t>
            </a: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Is your benefit based on Final Salary or Career Average ?</a:t>
            </a: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r>
              <a:rPr lang="en-IE" sz="2000" dirty="0">
                <a:latin typeface="Arial" charset="0"/>
                <a:cs typeface="Arial" charset="0"/>
              </a:rPr>
              <a:t>A brief overview of main scheme benefit structure is detailed on the following slides</a:t>
            </a:r>
            <a:endParaRPr lang="en-IE" sz="18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Should you consider an AVC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9FB11FF-2EF8-8C21-46C1-466DC631F4D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43977" y="2298246"/>
            <a:ext cx="2056186" cy="20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4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80726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Some key dates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2000" b="1" u="sng" dirty="0">
                <a:latin typeface="Arial" charset="0"/>
                <a:cs typeface="Arial" charset="0"/>
              </a:rPr>
              <a:t>6 April 1995</a:t>
            </a: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Integration with State Pension (maximum contributory rate)</a:t>
            </a: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New entrants after that date pay PRSI Class A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Entitled to contributory State Pension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Lower pension from superannuation scheme to take this into account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State funded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2000" b="1" u="sng" dirty="0">
                <a:latin typeface="Arial" charset="0"/>
                <a:cs typeface="Arial" charset="0"/>
              </a:rPr>
              <a:t>1 April 2004</a:t>
            </a: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Change of NRA for new entrants from 60 to 65</a:t>
            </a: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Cost neutral early retirement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Existing members from 50 and new members from 55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Public Sector Schemes</a:t>
            </a:r>
          </a:p>
        </p:txBody>
      </p:sp>
    </p:spTree>
    <p:extLst>
      <p:ext uri="{BB962C8B-B14F-4D97-AF65-F5344CB8AC3E}">
        <p14:creationId xmlns:p14="http://schemas.microsoft.com/office/powerpoint/2010/main" val="147288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80726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31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Normal Retirement Age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14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14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14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14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Public Sector Schemes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232196-A8A2-F16F-E066-59DFAA088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706396"/>
              </p:ext>
            </p:extLst>
          </p:nvPr>
        </p:nvGraphicFramePr>
        <p:xfrm>
          <a:off x="1106644" y="2153674"/>
          <a:ext cx="9563100" cy="3282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4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7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2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5619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en-IE" sz="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Date joined</a:t>
                      </a:r>
                      <a:endParaRPr lang="en-GB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en-GB" sz="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Before 6 April 1995</a:t>
                      </a:r>
                      <a:endParaRPr lang="en-IE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April 1995 to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March 2004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en-IE" sz="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April 2004 to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January 2013</a:t>
                      </a:r>
                      <a:endParaRPr lang="en-IE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en-GB" sz="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1 January 2013</a:t>
                      </a:r>
                      <a:endParaRPr lang="en-IE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93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 retirement age</a:t>
                      </a:r>
                      <a:endParaRPr lang="en-IE" sz="14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rgbClr val="00567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NRA 60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en-IE" sz="1400" dirty="0">
                        <a:solidFill>
                          <a:srgbClr val="00567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en-IE" sz="1400" dirty="0">
                        <a:solidFill>
                          <a:srgbClr val="00567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en-IE" sz="1400" dirty="0">
                        <a:solidFill>
                          <a:srgbClr val="00567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en-IE" sz="200" dirty="0">
                        <a:solidFill>
                          <a:srgbClr val="00567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rgbClr val="00567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NRA 60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en-IE" sz="1400" dirty="0">
                        <a:solidFill>
                          <a:srgbClr val="00567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rgbClr val="00567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NRA 65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en-IE" sz="1400" dirty="0">
                        <a:solidFill>
                          <a:srgbClr val="00567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en-IE" sz="1400" dirty="0">
                        <a:solidFill>
                          <a:srgbClr val="00567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rgbClr val="00567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NRA 66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en-IE" sz="1400" dirty="0">
                        <a:solidFill>
                          <a:srgbClr val="00567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en-IE" sz="1400" dirty="0">
                        <a:solidFill>
                          <a:srgbClr val="00567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63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 retirement age</a:t>
                      </a: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rgbClr val="00567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Compulsory at 70</a:t>
                      </a: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rgbClr val="00567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Compulsory at 70</a:t>
                      </a: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rgbClr val="00567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 specified</a:t>
                      </a: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rgbClr val="00567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Compulsory at 70</a:t>
                      </a:r>
                    </a:p>
                  </a:txBody>
                  <a:tcPr marL="108000" marR="108000" marT="36000" marB="36000"/>
                </a:tc>
                <a:extLst>
                  <a:ext uri="{0D108BD9-81ED-4DB2-BD59-A6C34878D82A}">
                    <a16:rowId xmlns:a16="http://schemas.microsoft.com/office/drawing/2014/main" val="3854347663"/>
                  </a:ext>
                </a:extLst>
              </a:tr>
              <a:tr h="81693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Early retirement age</a:t>
                      </a: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rgbClr val="00567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rgbClr val="00567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rgbClr val="00567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rgbClr val="00567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108000" marR="108000" marT="36000" marB="36000"/>
                </a:tc>
                <a:extLst>
                  <a:ext uri="{0D108BD9-81ED-4DB2-BD59-A6C34878D82A}">
                    <a16:rowId xmlns:a16="http://schemas.microsoft.com/office/drawing/2014/main" val="1789572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79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0CCA6-1133-18B5-7CC6-624FFBCB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80" y="2092000"/>
            <a:ext cx="4436039" cy="2852737"/>
          </a:xfrm>
        </p:spPr>
        <p:txBody>
          <a:bodyPr>
            <a:normAutofit/>
          </a:bodyPr>
          <a:lstStyle/>
          <a:p>
            <a:r>
              <a:rPr lang="en-GB" sz="3200" dirty="0"/>
              <a:t>Main</a:t>
            </a:r>
            <a:br>
              <a:rPr lang="en-GB" sz="3200" dirty="0"/>
            </a:br>
            <a:r>
              <a:rPr lang="en-GB" sz="3200" dirty="0"/>
              <a:t>Scheme Benefits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009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EBE1DED-BF6A-D3AC-7156-017A5AC20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14" y="933883"/>
            <a:ext cx="9844561" cy="590550"/>
          </a:xfrm>
        </p:spPr>
        <p:txBody>
          <a:bodyPr>
            <a:noAutofit/>
          </a:bodyPr>
          <a:lstStyle/>
          <a:p>
            <a:r>
              <a:rPr lang="en-IE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benefits are provided?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0B31D96B-DE6B-0EE0-A4FC-9754B4BB3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90" y="2244727"/>
            <a:ext cx="9434985" cy="3851274"/>
          </a:xfrm>
        </p:spPr>
        <p:txBody>
          <a:bodyPr/>
          <a:lstStyle/>
          <a:p>
            <a:pPr marL="457200" lvl="1" indent="0">
              <a:lnSpc>
                <a:spcPct val="90000"/>
              </a:lnSpc>
              <a:buNone/>
            </a:pPr>
            <a:endParaRPr lang="en-IE" altLang="en-US" sz="2400" dirty="0">
              <a:ea typeface="ヒラギノ角ゴ Pro W3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IE" altLang="en-US" sz="2400" dirty="0">
              <a:ea typeface="ヒラギノ角ゴ Pro W3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IE" altLang="en-US" sz="2400" dirty="0">
                <a:ea typeface="ヒラギノ角ゴ Pro W3" charset="-128"/>
              </a:rPr>
              <a:t>Retirement Pension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IE" altLang="en-US" sz="2400" dirty="0">
              <a:ea typeface="ヒラギノ角ゴ Pro W3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IE" altLang="en-US" sz="2400" dirty="0">
                <a:ea typeface="ヒラギノ角ゴ Pro W3" charset="-128"/>
              </a:rPr>
              <a:t>Retirement Lump Sum (gratuity)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IE" altLang="en-US" sz="2400" dirty="0">
              <a:ea typeface="ヒラギノ角ゴ Pro W3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IE" altLang="en-US" sz="2400" dirty="0">
                <a:ea typeface="ヒラギノ角ゴ Pro W3" charset="-128"/>
              </a:rPr>
              <a:t>Spouses Pension on death in retirement 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IE" altLang="en-US" sz="2400" dirty="0">
              <a:ea typeface="ヒラギノ角ゴ Pro W3" charset="-128"/>
            </a:endParaRPr>
          </a:p>
          <a:p>
            <a:endParaRPr lang="en-I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97871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Pensionable service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Benefits based on the following types of service: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Full time service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Job sharing, work sharing or part time service</a:t>
            </a:r>
          </a:p>
          <a:p>
            <a:pPr lvl="2">
              <a:buClr>
                <a:srgbClr val="306767"/>
              </a:buClr>
            </a:pPr>
            <a:r>
              <a:rPr lang="en-IE" sz="1600" dirty="0">
                <a:latin typeface="Arial" charset="0"/>
                <a:cs typeface="Arial" charset="0"/>
              </a:rPr>
              <a:t>Full time equivalent</a:t>
            </a:r>
          </a:p>
          <a:p>
            <a:pPr lvl="2">
              <a:buClr>
                <a:srgbClr val="306767"/>
              </a:buClr>
            </a:pPr>
            <a:r>
              <a:rPr lang="en-IE" sz="1600" dirty="0">
                <a:latin typeface="Arial" charset="0"/>
                <a:cs typeface="Arial" charset="0"/>
              </a:rPr>
              <a:t>Benefits based on full time salary (grade level)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Transferred in service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Notional service purchased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Added years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Service derived from a DC transfer in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Public Sector Schemes</a:t>
            </a:r>
          </a:p>
        </p:txBody>
      </p:sp>
    </p:spTree>
    <p:extLst>
      <p:ext uri="{BB962C8B-B14F-4D97-AF65-F5344CB8AC3E}">
        <p14:creationId xmlns:p14="http://schemas.microsoft.com/office/powerpoint/2010/main" val="1966335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97871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Part time service example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Public Sector Schemes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88DA133-EBD6-258D-A86C-99F1FD2F7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897222"/>
              </p:ext>
            </p:extLst>
          </p:nvPr>
        </p:nvGraphicFramePr>
        <p:xfrm>
          <a:off x="1108075" y="2310341"/>
          <a:ext cx="785495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4950">
                  <a:extLst>
                    <a:ext uri="{9D8B030D-6E8A-4147-A177-3AD203B41FA5}">
                      <a16:colId xmlns:a16="http://schemas.microsoft.com/office/drawing/2014/main" val="3112926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Full time service of 10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364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Part time service of 15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473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Full time employment = 40 hours a 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57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Worked a 30 hour week for 15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524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Converted part time service 15 x 30/40 = 11.25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248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Total service 10+11.25 = 21.25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384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Actual final year of earnings (working part time at NRA) = €40,000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800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Full time salary grade = €54,000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196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Joined before 1/4/1995 (no offset)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915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Pension = 1/80 x 21.25 x €54,000 = €14,344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106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Lump sum = 3/80 x 21.25 x €54,000 = €43,031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424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294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w Ireland Rebrand">
      <a:dk1>
        <a:srgbClr val="2F6666"/>
      </a:dk1>
      <a:lt1>
        <a:srgbClr val="FFFFFF"/>
      </a:lt1>
      <a:dk2>
        <a:srgbClr val="2F6666"/>
      </a:dk2>
      <a:lt2>
        <a:srgbClr val="F1E9CB"/>
      </a:lt2>
      <a:accent1>
        <a:srgbClr val="54FFA8"/>
      </a:accent1>
      <a:accent2>
        <a:srgbClr val="ED753A"/>
      </a:accent2>
      <a:accent3>
        <a:srgbClr val="AECC4F"/>
      </a:accent3>
      <a:accent4>
        <a:srgbClr val="1D1D1B"/>
      </a:accent4>
      <a:accent5>
        <a:srgbClr val="4DBED6"/>
      </a:accent5>
      <a:accent6>
        <a:srgbClr val="F79646"/>
      </a:accent6>
      <a:hlink>
        <a:srgbClr val="4DBED6"/>
      </a:hlink>
      <a:folHlink>
        <a:srgbClr val="ED753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rious Layouts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New Ireland Rebrand">
      <a:dk1>
        <a:srgbClr val="2F6666"/>
      </a:dk1>
      <a:lt1>
        <a:srgbClr val="FFFFFF"/>
      </a:lt1>
      <a:dk2>
        <a:srgbClr val="2F6666"/>
      </a:dk2>
      <a:lt2>
        <a:srgbClr val="F1E9CB"/>
      </a:lt2>
      <a:accent1>
        <a:srgbClr val="54FFA8"/>
      </a:accent1>
      <a:accent2>
        <a:srgbClr val="ED753A"/>
      </a:accent2>
      <a:accent3>
        <a:srgbClr val="AECC4F"/>
      </a:accent3>
      <a:accent4>
        <a:srgbClr val="1D1D1B"/>
      </a:accent4>
      <a:accent5>
        <a:srgbClr val="4DBED6"/>
      </a:accent5>
      <a:accent6>
        <a:srgbClr val="F79646"/>
      </a:accent6>
      <a:hlink>
        <a:srgbClr val="4DBED6"/>
      </a:hlink>
      <a:folHlink>
        <a:srgbClr val="ED753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 Conference Slides [Read-Only]" id="{E1753307-F81A-4E1C-A99E-1B36999E7068}" vid="{76ED48D0-BEDA-48E3-8F4D-226561AE243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987FFAB408134EBD276D5D145A068B" ma:contentTypeVersion="11" ma:contentTypeDescription="Create a new document." ma:contentTypeScope="" ma:versionID="c09327737e9cc215dbee302879e47f8b">
  <xsd:schema xmlns:xsd="http://www.w3.org/2001/XMLSchema" xmlns:xs="http://www.w3.org/2001/XMLSchema" xmlns:p="http://schemas.microsoft.com/office/2006/metadata/properties" xmlns:ns2="d90f0652-5f85-4e5c-acb0-874136ca6fd5" xmlns:ns3="86b61b38-1aaa-49c2-9d10-37e4aac3f016" targetNamespace="http://schemas.microsoft.com/office/2006/metadata/properties" ma:root="true" ma:fieldsID="01766896ca526a5cd041534cbba90a25" ns2:_="" ns3:_="">
    <xsd:import namespace="d90f0652-5f85-4e5c-acb0-874136ca6fd5"/>
    <xsd:import namespace="86b61b38-1aaa-49c2-9d10-37e4aac3f0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f0652-5f85-4e5c-acb0-874136ca6f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0509728-31c9-4ac3-934d-712f3fb036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b61b38-1aaa-49c2-9d10-37e4aac3f01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5bf476b-4c01-4d5f-9434-7697c59e5e5b}" ma:internalName="TaxCatchAll" ma:showField="CatchAllData" ma:web="86b61b38-1aaa-49c2-9d10-37e4aac3f0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b61b38-1aaa-49c2-9d10-37e4aac3f016" xsi:nil="true"/>
    <lcf76f155ced4ddcb4097134ff3c332f xmlns="d90f0652-5f85-4e5c-acb0-874136ca6fd5">
      <Terms xmlns="http://schemas.microsoft.com/office/infopath/2007/PartnerControls"/>
    </lcf76f155ced4ddcb4097134ff3c332f>
  </documentManagement>
</p:properties>
</file>

<file path=customXml/item3.xml><?xml version="1.0" encoding="utf-8"?>
<?mso-contentType ?>
<p:Policy xmlns:p="office.server.policy" id="" local="true">
  <p:Name>BoI Document</p:Name>
  <p:Description/>
  <p:Statement/>
  <p:PolicyItems>
    <p:PolicyItem featureId="Microsoft.Office.RecordsManagement.PolicyFeatures.Expiration" staticId="0x0101008D94F21A036A4D47A54D60B6EF087F0E|-1772404153" UniqueId="267f8125-40ad-444b-9fdb-381c3c4036d9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0</number>
                  <property>BoIReviewDate</property>
                  <propertyId>7749c330-c2d8-4f8f-9170-f2404aedf626</propertyId>
                  <period>years</period>
                </formula>
                <action type="workflow" id="abf3d45e-1e99-47fc-aa04-65746c57039b"/>
              </data>
            </stages>
          </Schedule>
        </Schedules>
      </p:CustomData>
    </p:PolicyItem>
  </p:PolicyItems>
</p:Policy>
</file>

<file path=customXml/item4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Version=16.0.0.0, Culture=neutral, PublicKeyToken=71e9bce111e9429c</Assembly>
    <Class>Microsoft.Office.RecordsManagement.Internal.UpdateExpireDate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E466B3-744F-4C5A-9C7F-A9D820940366}"/>
</file>

<file path=customXml/itemProps2.xml><?xml version="1.0" encoding="utf-8"?>
<ds:datastoreItem xmlns:ds="http://schemas.openxmlformats.org/officeDocument/2006/customXml" ds:itemID="{4027590E-6A22-4C1D-A644-1D686A3C5E68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schemas.microsoft.com/office/infopath/2007/PartnerControls"/>
    <ds:schemaRef ds:uri="http://purl.org/dc/terms/"/>
    <ds:schemaRef ds:uri="a5a619b5-7619-4eb1-8d66-3e6bd8ac19fb"/>
    <ds:schemaRef ds:uri="http://schemas.microsoft.com/office/2006/documentManagement/types"/>
    <ds:schemaRef ds:uri="efa4dabb-a8d7-4997-80f9-5537211ead8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F03AB8-169D-4364-ABEC-2F2F373512A4}">
  <ds:schemaRefs>
    <ds:schemaRef ds:uri="office.server.policy"/>
  </ds:schemaRefs>
</ds:datastoreItem>
</file>

<file path=customXml/itemProps4.xml><?xml version="1.0" encoding="utf-8"?>
<ds:datastoreItem xmlns:ds="http://schemas.openxmlformats.org/officeDocument/2006/customXml" ds:itemID="{0C17D121-DFFD-4472-8EB5-FF8A0CDE2439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85E93FCB-9BD2-4F8E-B973-F1B55DFD14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1052</Words>
  <Application>Microsoft Office PowerPoint</Application>
  <PresentationFormat>Widescreen</PresentationFormat>
  <Paragraphs>340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 Narrow</vt:lpstr>
      <vt:lpstr>Calibri</vt:lpstr>
      <vt:lpstr>Courier New</vt:lpstr>
      <vt:lpstr>DIN-Light</vt:lpstr>
      <vt:lpstr>Helvetica</vt:lpstr>
      <vt:lpstr>ヒラギノ角ゴ Pro W3</vt:lpstr>
      <vt:lpstr>Office Theme</vt:lpstr>
      <vt:lpstr>Various Layouts</vt:lpstr>
      <vt:lpstr>1_Office Theme</vt:lpstr>
      <vt:lpstr>University of Galway AVC opportunities 2026   Eoghan Griffin   </vt:lpstr>
      <vt:lpstr>Main Scheme Benefit Structure  </vt:lpstr>
      <vt:lpstr>Should you consider an AVC</vt:lpstr>
      <vt:lpstr>Public Sector Schemes</vt:lpstr>
      <vt:lpstr>Public Sector Schemes</vt:lpstr>
      <vt:lpstr>Main Scheme Benefits</vt:lpstr>
      <vt:lpstr>What benefits are provided?</vt:lpstr>
      <vt:lpstr>Public Sector Schemes</vt:lpstr>
      <vt:lpstr>Public Sector Schemes</vt:lpstr>
      <vt:lpstr>Public Sector Schemes</vt:lpstr>
      <vt:lpstr>AVC Scheme</vt:lpstr>
      <vt:lpstr>Why do an AVC?</vt:lpstr>
      <vt:lpstr>Why do an AVC?</vt:lpstr>
      <vt:lpstr>AVC opportunity</vt:lpstr>
      <vt:lpstr>AVC opportunity</vt:lpstr>
      <vt:lpstr>AVC opportunity</vt:lpstr>
      <vt:lpstr>Public Sector Schemes</vt:lpstr>
      <vt:lpstr>Public Sector Schemes</vt:lpstr>
      <vt:lpstr>Public Sector Schemes</vt:lpstr>
      <vt:lpstr>Public Sector Schemes</vt:lpstr>
      <vt:lpstr>Public Sector Schemes</vt:lpstr>
      <vt:lpstr>Notional Service</vt:lpstr>
      <vt:lpstr>Public Sector Schemes</vt:lpstr>
      <vt:lpstr>For any question please contact Eoghan Griffin New Ireland Assurance   Mobile 086 1742356  E-mail: Eoghan.Griffin@newireland.ie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Lynsey Browne</dc:creator>
  <cp:lastModifiedBy>Costello, Karen</cp:lastModifiedBy>
  <cp:revision>403</cp:revision>
  <dcterms:created xsi:type="dcterms:W3CDTF">2022-05-19T08:17:03Z</dcterms:created>
  <dcterms:modified xsi:type="dcterms:W3CDTF">2026-05-18T10:34:05Z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0x0101000D987FFAB408134EBD276D5D145A068B</vt:lpwstr>
  </property>
  <property fmtid="{D5CDD505-2E9C-101B-9397-08002B2CF9AE}" pid="3" name="_dlc_policyId">
    <vt:lpwstr>0x0101008D94F21A036A4D47A54D60B6EF087F0E|-1772404153</vt:lpwstr>
  </property>
  <property fmtid="{D5CDD505-2E9C-101B-9397-08002B2CF9AE}" pid="4" name="ItemRetentionFormula">
    <vt:lpwstr>&lt;formula id="Microsoft.Office.RecordsManagement.PolicyFeatures.Expiration.Formula.BuiltIn"&gt;&lt;number&gt;0&lt;/number&gt;&lt;property&gt;BoIReviewDate&lt;/property&gt;&lt;propertyId&gt;7749c330-c2d8-4f8f-9170-f2404aedf626&lt;/propertyId&gt;&lt;period&gt;years&lt;/period&gt;&lt;/formula&gt;</vt:lpwstr>
  </property>
  <property fmtid="{D5CDD505-2E9C-101B-9397-08002B2CF9AE}" pid="5" name="BoIKBRepository">
    <vt:lpwstr/>
  </property>
  <property fmtid="{D5CDD505-2E9C-101B-9397-08002B2CF9AE}" pid="6" name="BoIInsiteDivision">
    <vt:lpwstr/>
  </property>
  <property fmtid="{D5CDD505-2E9C-101B-9397-08002B2CF9AE}" pid="7" name="TaxKeyword">
    <vt:lpwstr/>
  </property>
  <property fmtid="{D5CDD505-2E9C-101B-9397-08002B2CF9AE}" pid="8" name="BoIJurisdiction">
    <vt:lpwstr/>
  </property>
  <property fmtid="{D5CDD505-2E9C-101B-9397-08002B2CF9AE}" pid="9" name="BoIClassification">
    <vt:lpwstr/>
  </property>
  <property fmtid="{D5CDD505-2E9C-101B-9397-08002B2CF9AE}" pid="10" name="MediaServiceImageTags">
    <vt:lpwstr/>
  </property>
  <property fmtid="{D5CDD505-2E9C-101B-9397-08002B2CF9AE}" pid="11" name="BoIKBCategories">
    <vt:lpwstr/>
  </property>
  <property fmtid="{D5CDD505-2E9C-101B-9397-08002B2CF9AE}" pid="12" name="BoIInsiteBusinessUnit">
    <vt:lpwstr/>
  </property>
  <property fmtid="{D5CDD505-2E9C-101B-9397-08002B2CF9AE}" pid="13" name="MSIP_Label_0293643d-6fde-4f69-a617-d5d44d22ec47_Enabled">
    <vt:lpwstr>true</vt:lpwstr>
  </property>
  <property fmtid="{D5CDD505-2E9C-101B-9397-08002B2CF9AE}" pid="14" name="MSIP_Label_0293643d-6fde-4f69-a617-d5d44d22ec47_SetDate">
    <vt:lpwstr>2022-12-07T10:39:29Z</vt:lpwstr>
  </property>
  <property fmtid="{D5CDD505-2E9C-101B-9397-08002B2CF9AE}" pid="15" name="MSIP_Label_0293643d-6fde-4f69-a617-d5d44d22ec47_Method">
    <vt:lpwstr>Privileged</vt:lpwstr>
  </property>
  <property fmtid="{D5CDD505-2E9C-101B-9397-08002B2CF9AE}" pid="16" name="MSIP_Label_0293643d-6fde-4f69-a617-d5d44d22ec47_Name">
    <vt:lpwstr>Public (Green)</vt:lpwstr>
  </property>
  <property fmtid="{D5CDD505-2E9C-101B-9397-08002B2CF9AE}" pid="17" name="MSIP_Label_0293643d-6fde-4f69-a617-d5d44d22ec47_SiteId">
    <vt:lpwstr>68583590-5a71-4642-a292-9ce7980bcdd3</vt:lpwstr>
  </property>
  <property fmtid="{D5CDD505-2E9C-101B-9397-08002B2CF9AE}" pid="18" name="MSIP_Label_0293643d-6fde-4f69-a617-d5d44d22ec47_ActionId">
    <vt:lpwstr>c62347ee-f01f-479b-ba3a-bac83401d006</vt:lpwstr>
  </property>
  <property fmtid="{D5CDD505-2E9C-101B-9397-08002B2CF9AE}" pid="19" name="MSIP_Label_0293643d-6fde-4f69-a617-d5d44d22ec47_ContentBits">
    <vt:lpwstr>3</vt:lpwstr>
  </property>
</Properties>
</file>