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60"/>
  </p:notesMasterIdLst>
  <p:handoutMasterIdLst>
    <p:handoutMasterId r:id="rId61"/>
  </p:handoutMasterIdLst>
  <p:sldIdLst>
    <p:sldId id="256" r:id="rId2"/>
    <p:sldId id="257" r:id="rId3"/>
    <p:sldId id="389" r:id="rId4"/>
    <p:sldId id="390" r:id="rId5"/>
    <p:sldId id="391" r:id="rId6"/>
    <p:sldId id="393" r:id="rId7"/>
    <p:sldId id="392" r:id="rId8"/>
    <p:sldId id="394" r:id="rId9"/>
    <p:sldId id="287" r:id="rId10"/>
    <p:sldId id="338" r:id="rId11"/>
    <p:sldId id="340" r:id="rId12"/>
    <p:sldId id="341" r:id="rId13"/>
    <p:sldId id="388" r:id="rId14"/>
    <p:sldId id="342" r:id="rId15"/>
    <p:sldId id="345" r:id="rId16"/>
    <p:sldId id="349" r:id="rId17"/>
    <p:sldId id="350" r:id="rId18"/>
    <p:sldId id="279" r:id="rId19"/>
    <p:sldId id="344" r:id="rId20"/>
    <p:sldId id="352" r:id="rId21"/>
    <p:sldId id="343" r:id="rId22"/>
    <p:sldId id="346" r:id="rId23"/>
    <p:sldId id="347" r:id="rId24"/>
    <p:sldId id="353" r:id="rId25"/>
    <p:sldId id="354" r:id="rId26"/>
    <p:sldId id="357" r:id="rId27"/>
    <p:sldId id="258" r:id="rId28"/>
    <p:sldId id="359" r:id="rId29"/>
    <p:sldId id="361" r:id="rId30"/>
    <p:sldId id="363" r:id="rId31"/>
    <p:sldId id="364" r:id="rId32"/>
    <p:sldId id="365" r:id="rId33"/>
    <p:sldId id="362" r:id="rId34"/>
    <p:sldId id="280" r:id="rId35"/>
    <p:sldId id="368" r:id="rId36"/>
    <p:sldId id="369" r:id="rId37"/>
    <p:sldId id="367" r:id="rId38"/>
    <p:sldId id="370" r:id="rId39"/>
    <p:sldId id="396" r:id="rId40"/>
    <p:sldId id="372" r:id="rId41"/>
    <p:sldId id="374" r:id="rId42"/>
    <p:sldId id="397" r:id="rId43"/>
    <p:sldId id="376" r:id="rId44"/>
    <p:sldId id="398" r:id="rId45"/>
    <p:sldId id="381" r:id="rId46"/>
    <p:sldId id="377" r:id="rId47"/>
    <p:sldId id="382" r:id="rId48"/>
    <p:sldId id="378" r:id="rId49"/>
    <p:sldId id="379" r:id="rId50"/>
    <p:sldId id="380" r:id="rId51"/>
    <p:sldId id="383" r:id="rId52"/>
    <p:sldId id="384" r:id="rId53"/>
    <p:sldId id="276" r:id="rId54"/>
    <p:sldId id="356" r:id="rId55"/>
    <p:sldId id="387" r:id="rId56"/>
    <p:sldId id="386" r:id="rId57"/>
    <p:sldId id="395" r:id="rId58"/>
    <p:sldId id="265" r:id="rId59"/>
  </p:sldIdLst>
  <p:sldSz cx="12193588"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 id="2" name="wowo hermawan" initials="wh" lastIdx="1" clrIdx="1">
    <p:extLst>
      <p:ext uri="{19B8F6BF-5375-455C-9EA6-DF929625EA0E}">
        <p15:presenceInfo xmlns:p15="http://schemas.microsoft.com/office/powerpoint/2012/main" userId="598feb332afde9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687"/>
    <a:srgbClr val="AC1600"/>
    <a:srgbClr val="666666"/>
    <a:srgbClr val="BF1900"/>
    <a:srgbClr val="E5DFDF"/>
    <a:srgbClr val="F34449"/>
    <a:srgbClr val="7620F4"/>
    <a:srgbClr val="0CE1EE"/>
    <a:srgbClr val="1BC183"/>
    <a:srgbClr val="FE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593D5-FD4B-4551-B8EF-69C47EC429E8}" v="6" dt="2022-07-20T21:02:12.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4" autoAdjust="0"/>
    <p:restoredTop sz="87407" autoAdjust="0"/>
  </p:normalViewPr>
  <p:slideViewPr>
    <p:cSldViewPr snapToGrid="0">
      <p:cViewPr>
        <p:scale>
          <a:sx n="88" d="100"/>
          <a:sy n="88" d="100"/>
        </p:scale>
        <p:origin x="362" y="29"/>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6827"/>
    </p:cViewPr>
  </p:sorterViewPr>
  <p:notesViewPr>
    <p:cSldViewPr snapToGrid="0" showGuides="1">
      <p:cViewPr varScale="1">
        <p:scale>
          <a:sx n="59" d="100"/>
          <a:sy n="59" d="100"/>
        </p:scale>
        <p:origin x="2790"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ep, Josette (riepjr)" userId="50d268b4-2ae2-4013-9b46-73e0b03938f4" providerId="ADAL" clId="{24D6EA9A-1760-44A8-B603-85688E89C3C6}"/>
    <pc:docChg chg="undo custSel addSld delSld modSld sldOrd">
      <pc:chgData name="Riep, Josette (riepjr)" userId="50d268b4-2ae2-4013-9b46-73e0b03938f4" providerId="ADAL" clId="{24D6EA9A-1760-44A8-B603-85688E89C3C6}" dt="2022-07-14T03:34:59.571" v="3555" actId="313"/>
      <pc:docMkLst>
        <pc:docMk/>
      </pc:docMkLst>
      <pc:sldChg chg="delSp mod">
        <pc:chgData name="Riep, Josette (riepjr)" userId="50d268b4-2ae2-4013-9b46-73e0b03938f4" providerId="ADAL" clId="{24D6EA9A-1760-44A8-B603-85688E89C3C6}" dt="2022-07-14T00:06:54.476" v="0" actId="478"/>
        <pc:sldMkLst>
          <pc:docMk/>
          <pc:sldMk cId="2534170371" sldId="256"/>
        </pc:sldMkLst>
        <pc:spChg chg="del">
          <ac:chgData name="Riep, Josette (riepjr)" userId="50d268b4-2ae2-4013-9b46-73e0b03938f4" providerId="ADAL" clId="{24D6EA9A-1760-44A8-B603-85688E89C3C6}" dt="2022-07-14T00:06:54.476" v="0" actId="478"/>
          <ac:spMkLst>
            <pc:docMk/>
            <pc:sldMk cId="2534170371" sldId="256"/>
            <ac:spMk id="25" creationId="{00000000-0000-0000-0000-000000000000}"/>
          </ac:spMkLst>
        </pc:spChg>
      </pc:sldChg>
      <pc:sldChg chg="modSp mod modAnim">
        <pc:chgData name="Riep, Josette (riepjr)" userId="50d268b4-2ae2-4013-9b46-73e0b03938f4" providerId="ADAL" clId="{24D6EA9A-1760-44A8-B603-85688E89C3C6}" dt="2022-07-14T00:41:35.755" v="876"/>
        <pc:sldMkLst>
          <pc:docMk/>
          <pc:sldMk cId="1276819242" sldId="257"/>
        </pc:sldMkLst>
        <pc:spChg chg="mod">
          <ac:chgData name="Riep, Josette (riepjr)" userId="50d268b4-2ae2-4013-9b46-73e0b03938f4" providerId="ADAL" clId="{24D6EA9A-1760-44A8-B603-85688E89C3C6}" dt="2022-07-14T00:37:59.244" v="821" actId="207"/>
          <ac:spMkLst>
            <pc:docMk/>
            <pc:sldMk cId="1276819242" sldId="257"/>
            <ac:spMk id="33" creationId="{6193E84C-8898-4AE6-9DF3-6657D2471F06}"/>
          </ac:spMkLst>
        </pc:spChg>
        <pc:spChg chg="mod">
          <ac:chgData name="Riep, Josette (riepjr)" userId="50d268b4-2ae2-4013-9b46-73e0b03938f4" providerId="ADAL" clId="{24D6EA9A-1760-44A8-B603-85688E89C3C6}" dt="2022-07-14T00:34:10.409" v="754" actId="20577"/>
          <ac:spMkLst>
            <pc:docMk/>
            <pc:sldMk cId="1276819242" sldId="257"/>
            <ac:spMk id="41" creationId="{4D728CD3-EB11-4BAE-90AA-C15B2BEF7DA5}"/>
          </ac:spMkLst>
        </pc:spChg>
        <pc:spChg chg="mod">
          <ac:chgData name="Riep, Josette (riepjr)" userId="50d268b4-2ae2-4013-9b46-73e0b03938f4" providerId="ADAL" clId="{24D6EA9A-1760-44A8-B603-85688E89C3C6}" dt="2022-07-14T00:18:59.844" v="33" actId="1076"/>
          <ac:spMkLst>
            <pc:docMk/>
            <pc:sldMk cId="1276819242" sldId="257"/>
            <ac:spMk id="42" creationId="{24F27D81-F8C4-4E35-B64B-EC1ED51B610B}"/>
          </ac:spMkLst>
        </pc:spChg>
        <pc:picChg chg="mod">
          <ac:chgData name="Riep, Josette (riepjr)" userId="50d268b4-2ae2-4013-9b46-73e0b03938f4" providerId="ADAL" clId="{24D6EA9A-1760-44A8-B603-85688E89C3C6}" dt="2022-07-14T00:22:54.525" v="193" actId="14826"/>
          <ac:picMkLst>
            <pc:docMk/>
            <pc:sldMk cId="1276819242" sldId="257"/>
            <ac:picMk id="26" creationId="{00000000-0000-0000-0000-000000000000}"/>
          </ac:picMkLst>
        </pc:picChg>
      </pc:sldChg>
      <pc:sldChg chg="modNotesTx">
        <pc:chgData name="Riep, Josette (riepjr)" userId="50d268b4-2ae2-4013-9b46-73e0b03938f4" providerId="ADAL" clId="{24D6EA9A-1760-44A8-B603-85688E89C3C6}" dt="2022-07-14T03:34:59.571" v="3555" actId="313"/>
        <pc:sldMkLst>
          <pc:docMk/>
          <pc:sldMk cId="3655383027" sldId="280"/>
        </pc:sldMkLst>
      </pc:sldChg>
      <pc:sldChg chg="modSp mod">
        <pc:chgData name="Riep, Josette (riepjr)" userId="50d268b4-2ae2-4013-9b46-73e0b03938f4" providerId="ADAL" clId="{24D6EA9A-1760-44A8-B603-85688E89C3C6}" dt="2022-07-14T00:50:49.722" v="934" actId="20577"/>
        <pc:sldMkLst>
          <pc:docMk/>
          <pc:sldMk cId="1135725449" sldId="287"/>
        </pc:sldMkLst>
        <pc:spChg chg="mod">
          <ac:chgData name="Riep, Josette (riepjr)" userId="50d268b4-2ae2-4013-9b46-73e0b03938f4" providerId="ADAL" clId="{24D6EA9A-1760-44A8-B603-85688E89C3C6}" dt="2022-07-14T00:50:49.722" v="934" actId="20577"/>
          <ac:spMkLst>
            <pc:docMk/>
            <pc:sldMk cId="1135725449" sldId="287"/>
            <ac:spMk id="10" creationId="{9EBA6F83-B731-4CE9-8E6E-85ECCF123245}"/>
          </ac:spMkLst>
        </pc:spChg>
      </pc:sldChg>
      <pc:sldChg chg="modNotesTx">
        <pc:chgData name="Riep, Josette (riepjr)" userId="50d268b4-2ae2-4013-9b46-73e0b03938f4" providerId="ADAL" clId="{24D6EA9A-1760-44A8-B603-85688E89C3C6}" dt="2022-07-14T03:34:48.071" v="3554" actId="2"/>
        <pc:sldMkLst>
          <pc:docMk/>
          <pc:sldMk cId="151842122" sldId="347"/>
        </pc:sldMkLst>
      </pc:sldChg>
      <pc:sldChg chg="modNotesTx">
        <pc:chgData name="Riep, Josette (riepjr)" userId="50d268b4-2ae2-4013-9b46-73e0b03938f4" providerId="ADAL" clId="{24D6EA9A-1760-44A8-B603-85688E89C3C6}" dt="2022-07-14T03:34:41.407" v="3553" actId="2"/>
        <pc:sldMkLst>
          <pc:docMk/>
          <pc:sldMk cId="2151532760" sldId="349"/>
        </pc:sldMkLst>
      </pc:sldChg>
      <pc:sldChg chg="modSp mod">
        <pc:chgData name="Riep, Josette (riepjr)" userId="50d268b4-2ae2-4013-9b46-73e0b03938f4" providerId="ADAL" clId="{24D6EA9A-1760-44A8-B603-85688E89C3C6}" dt="2022-07-14T03:11:32.293" v="2997" actId="207"/>
        <pc:sldMkLst>
          <pc:docMk/>
          <pc:sldMk cId="3410349416" sldId="387"/>
        </pc:sldMkLst>
        <pc:spChg chg="mod">
          <ac:chgData name="Riep, Josette (riepjr)" userId="50d268b4-2ae2-4013-9b46-73e0b03938f4" providerId="ADAL" clId="{24D6EA9A-1760-44A8-B603-85688E89C3C6}" dt="2022-07-14T03:11:32.293" v="2997" actId="207"/>
          <ac:spMkLst>
            <pc:docMk/>
            <pc:sldMk cId="3410349416" sldId="387"/>
            <ac:spMk id="32" creationId="{2052491F-AF7C-4CA3-A1B1-19621BA37D33}"/>
          </ac:spMkLst>
        </pc:spChg>
      </pc:sldChg>
      <pc:sldChg chg="add modAnim">
        <pc:chgData name="Riep, Josette (riepjr)" userId="50d268b4-2ae2-4013-9b46-73e0b03938f4" providerId="ADAL" clId="{24D6EA9A-1760-44A8-B603-85688E89C3C6}" dt="2022-07-14T00:42:34.289" v="910"/>
        <pc:sldMkLst>
          <pc:docMk/>
          <pc:sldMk cId="1764158103" sldId="389"/>
        </pc:sldMkLst>
      </pc:sldChg>
      <pc:sldChg chg="add del">
        <pc:chgData name="Riep, Josette (riepjr)" userId="50d268b4-2ae2-4013-9b46-73e0b03938f4" providerId="ADAL" clId="{24D6EA9A-1760-44A8-B603-85688E89C3C6}" dt="2022-07-14T00:51:13.793" v="936" actId="2890"/>
        <pc:sldMkLst>
          <pc:docMk/>
          <pc:sldMk cId="532464857" sldId="390"/>
        </pc:sldMkLst>
      </pc:sldChg>
      <pc:sldChg chg="addSp modSp add mod ord">
        <pc:chgData name="Riep, Josette (riepjr)" userId="50d268b4-2ae2-4013-9b46-73e0b03938f4" providerId="ADAL" clId="{24D6EA9A-1760-44A8-B603-85688E89C3C6}" dt="2022-07-14T02:06:55.441" v="2132" actId="20577"/>
        <pc:sldMkLst>
          <pc:docMk/>
          <pc:sldMk cId="2662986702" sldId="390"/>
        </pc:sldMkLst>
        <pc:spChg chg="mod">
          <ac:chgData name="Riep, Josette (riepjr)" userId="50d268b4-2ae2-4013-9b46-73e0b03938f4" providerId="ADAL" clId="{24D6EA9A-1760-44A8-B603-85688E89C3C6}" dt="2022-07-14T00:59:02.826" v="1006" actId="14100"/>
          <ac:spMkLst>
            <pc:docMk/>
            <pc:sldMk cId="2662986702" sldId="390"/>
            <ac:spMk id="52" creationId="{7C385BEA-6D17-421D-9607-97A838FFCB12}"/>
          </ac:spMkLst>
        </pc:spChg>
        <pc:spChg chg="mod">
          <ac:chgData name="Riep, Josette (riepjr)" userId="50d268b4-2ae2-4013-9b46-73e0b03938f4" providerId="ADAL" clId="{24D6EA9A-1760-44A8-B603-85688E89C3C6}" dt="2022-07-14T01:44:28.271" v="1902" actId="1076"/>
          <ac:spMkLst>
            <pc:docMk/>
            <pc:sldMk cId="2662986702" sldId="390"/>
            <ac:spMk id="62" creationId="{3A80546B-56E8-4341-8911-F6B44EC8A1C3}"/>
          </ac:spMkLst>
        </pc:spChg>
        <pc:spChg chg="mod">
          <ac:chgData name="Riep, Josette (riepjr)" userId="50d268b4-2ae2-4013-9b46-73e0b03938f4" providerId="ADAL" clId="{24D6EA9A-1760-44A8-B603-85688E89C3C6}" dt="2022-07-14T00:51:53.031" v="958" actId="255"/>
          <ac:spMkLst>
            <pc:docMk/>
            <pc:sldMk cId="2662986702" sldId="390"/>
            <ac:spMk id="64" creationId="{64BF7A48-1F7F-4BC8-8A81-1D14271681DA}"/>
          </ac:spMkLst>
        </pc:spChg>
        <pc:graphicFrameChg chg="add mod modGraphic">
          <ac:chgData name="Riep, Josette (riepjr)" userId="50d268b4-2ae2-4013-9b46-73e0b03938f4" providerId="ADAL" clId="{24D6EA9A-1760-44A8-B603-85688E89C3C6}" dt="2022-07-14T02:06:55.441" v="2132" actId="20577"/>
          <ac:graphicFrameMkLst>
            <pc:docMk/>
            <pc:sldMk cId="2662986702" sldId="390"/>
            <ac:graphicFrameMk id="2" creationId="{577C0A2E-59A2-423A-B704-4A1CC12F7681}"/>
          </ac:graphicFrameMkLst>
        </pc:graphicFrameChg>
      </pc:sldChg>
      <pc:sldChg chg="modSp add mod">
        <pc:chgData name="Riep, Josette (riepjr)" userId="50d268b4-2ae2-4013-9b46-73e0b03938f4" providerId="ADAL" clId="{24D6EA9A-1760-44A8-B603-85688E89C3C6}" dt="2022-07-14T02:05:23.940" v="2102" actId="113"/>
        <pc:sldMkLst>
          <pc:docMk/>
          <pc:sldMk cId="1894390823" sldId="391"/>
        </pc:sldMkLst>
        <pc:spChg chg="mod">
          <ac:chgData name="Riep, Josette (riepjr)" userId="50d268b4-2ae2-4013-9b46-73e0b03938f4" providerId="ADAL" clId="{24D6EA9A-1760-44A8-B603-85688E89C3C6}" dt="2022-07-14T01:53:35.396" v="1972" actId="20577"/>
          <ac:spMkLst>
            <pc:docMk/>
            <pc:sldMk cId="1894390823" sldId="391"/>
            <ac:spMk id="62" creationId="{3A80546B-56E8-4341-8911-F6B44EC8A1C3}"/>
          </ac:spMkLst>
        </pc:spChg>
        <pc:grpChg chg="mod">
          <ac:chgData name="Riep, Josette (riepjr)" userId="50d268b4-2ae2-4013-9b46-73e0b03938f4" providerId="ADAL" clId="{24D6EA9A-1760-44A8-B603-85688E89C3C6}" dt="2022-07-14T01:45:47.381" v="1905" actId="14100"/>
          <ac:grpSpMkLst>
            <pc:docMk/>
            <pc:sldMk cId="1894390823" sldId="391"/>
            <ac:grpSpMk id="63" creationId="{E46B73CD-D0F0-4907-B345-46F5952A33F3}"/>
          </ac:grpSpMkLst>
        </pc:grpChg>
        <pc:graphicFrameChg chg="mod modGraphic">
          <ac:chgData name="Riep, Josette (riepjr)" userId="50d268b4-2ae2-4013-9b46-73e0b03938f4" providerId="ADAL" clId="{24D6EA9A-1760-44A8-B603-85688E89C3C6}" dt="2022-07-14T02:05:23.940" v="2102" actId="113"/>
          <ac:graphicFrameMkLst>
            <pc:docMk/>
            <pc:sldMk cId="1894390823" sldId="391"/>
            <ac:graphicFrameMk id="2" creationId="{577C0A2E-59A2-423A-B704-4A1CC12F7681}"/>
          </ac:graphicFrameMkLst>
        </pc:graphicFrameChg>
      </pc:sldChg>
      <pc:sldChg chg="addSp delSp modSp add mod">
        <pc:chgData name="Riep, Josette (riepjr)" userId="50d268b4-2ae2-4013-9b46-73e0b03938f4" providerId="ADAL" clId="{24D6EA9A-1760-44A8-B603-85688E89C3C6}" dt="2022-07-14T02:14:00.798" v="2267" actId="1076"/>
        <pc:sldMkLst>
          <pc:docMk/>
          <pc:sldMk cId="756477137" sldId="392"/>
        </pc:sldMkLst>
        <pc:spChg chg="add mod">
          <ac:chgData name="Riep, Josette (riepjr)" userId="50d268b4-2ae2-4013-9b46-73e0b03938f4" providerId="ADAL" clId="{24D6EA9A-1760-44A8-B603-85688E89C3C6}" dt="2022-07-14T02:14:00.798" v="2267" actId="1076"/>
          <ac:spMkLst>
            <pc:docMk/>
            <pc:sldMk cId="756477137" sldId="392"/>
            <ac:spMk id="3" creationId="{BC59C547-376C-454B-9463-FE9B711C14F7}"/>
          </ac:spMkLst>
        </pc:spChg>
        <pc:spChg chg="mod">
          <ac:chgData name="Riep, Josette (riepjr)" userId="50d268b4-2ae2-4013-9b46-73e0b03938f4" providerId="ADAL" clId="{24D6EA9A-1760-44A8-B603-85688E89C3C6}" dt="2022-07-14T02:11:13.214" v="2219" actId="20577"/>
          <ac:spMkLst>
            <pc:docMk/>
            <pc:sldMk cId="756477137" sldId="392"/>
            <ac:spMk id="62" creationId="{3A80546B-56E8-4341-8911-F6B44EC8A1C3}"/>
          </ac:spMkLst>
        </pc:spChg>
        <pc:graphicFrameChg chg="del">
          <ac:chgData name="Riep, Josette (riepjr)" userId="50d268b4-2ae2-4013-9b46-73e0b03938f4" providerId="ADAL" clId="{24D6EA9A-1760-44A8-B603-85688E89C3C6}" dt="2022-07-14T02:11:34.257" v="2220" actId="478"/>
          <ac:graphicFrameMkLst>
            <pc:docMk/>
            <pc:sldMk cId="756477137" sldId="392"/>
            <ac:graphicFrameMk id="2" creationId="{577C0A2E-59A2-423A-B704-4A1CC12F7681}"/>
          </ac:graphicFrameMkLst>
        </pc:graphicFrameChg>
        <pc:picChg chg="add mod">
          <ac:chgData name="Riep, Josette (riepjr)" userId="50d268b4-2ae2-4013-9b46-73e0b03938f4" providerId="ADAL" clId="{24D6EA9A-1760-44A8-B603-85688E89C3C6}" dt="2022-07-14T02:12:57.555" v="2229" actId="1076"/>
          <ac:picMkLst>
            <pc:docMk/>
            <pc:sldMk cId="756477137" sldId="392"/>
            <ac:picMk id="1026" creationId="{B366A6A9-8DD1-4B53-98B1-53E938761B82}"/>
          </ac:picMkLst>
        </pc:picChg>
      </pc:sldChg>
      <pc:sldChg chg="delSp modSp add mod">
        <pc:chgData name="Riep, Josette (riepjr)" userId="50d268b4-2ae2-4013-9b46-73e0b03938f4" providerId="ADAL" clId="{24D6EA9A-1760-44A8-B603-85688E89C3C6}" dt="2022-07-14T02:52:37.463" v="2662" actId="12"/>
        <pc:sldMkLst>
          <pc:docMk/>
          <pc:sldMk cId="1383341326" sldId="393"/>
        </pc:sldMkLst>
        <pc:spChg chg="mod">
          <ac:chgData name="Riep, Josette (riepjr)" userId="50d268b4-2ae2-4013-9b46-73e0b03938f4" providerId="ADAL" clId="{24D6EA9A-1760-44A8-B603-85688E89C3C6}" dt="2022-07-14T02:52:37.463" v="2662" actId="12"/>
          <ac:spMkLst>
            <pc:docMk/>
            <pc:sldMk cId="1383341326" sldId="393"/>
            <ac:spMk id="52" creationId="{7C385BEA-6D17-421D-9607-97A838FFCB12}"/>
          </ac:spMkLst>
        </pc:spChg>
        <pc:spChg chg="mod">
          <ac:chgData name="Riep, Josette (riepjr)" userId="50d268b4-2ae2-4013-9b46-73e0b03938f4" providerId="ADAL" clId="{24D6EA9A-1760-44A8-B603-85688E89C3C6}" dt="2022-07-14T02:16:41.971" v="2347" actId="20577"/>
          <ac:spMkLst>
            <pc:docMk/>
            <pc:sldMk cId="1383341326" sldId="393"/>
            <ac:spMk id="62" creationId="{3A80546B-56E8-4341-8911-F6B44EC8A1C3}"/>
          </ac:spMkLst>
        </pc:spChg>
        <pc:graphicFrameChg chg="del">
          <ac:chgData name="Riep, Josette (riepjr)" userId="50d268b4-2ae2-4013-9b46-73e0b03938f4" providerId="ADAL" clId="{24D6EA9A-1760-44A8-B603-85688E89C3C6}" dt="2022-07-14T02:16:49.727" v="2348" actId="21"/>
          <ac:graphicFrameMkLst>
            <pc:docMk/>
            <pc:sldMk cId="1383341326" sldId="393"/>
            <ac:graphicFrameMk id="2" creationId="{577C0A2E-59A2-423A-B704-4A1CC12F7681}"/>
          </ac:graphicFrameMkLst>
        </pc:graphicFrameChg>
      </pc:sldChg>
      <pc:sldChg chg="delSp modSp add mod">
        <pc:chgData name="Riep, Josette (riepjr)" userId="50d268b4-2ae2-4013-9b46-73e0b03938f4" providerId="ADAL" clId="{24D6EA9A-1760-44A8-B603-85688E89C3C6}" dt="2022-07-14T03:10:08.614" v="2972" actId="1076"/>
        <pc:sldMkLst>
          <pc:docMk/>
          <pc:sldMk cId="3092485611" sldId="394"/>
        </pc:sldMkLst>
        <pc:spChg chg="mod">
          <ac:chgData name="Riep, Josette (riepjr)" userId="50d268b4-2ae2-4013-9b46-73e0b03938f4" providerId="ADAL" clId="{24D6EA9A-1760-44A8-B603-85688E89C3C6}" dt="2022-07-14T03:10:08.614" v="2972" actId="1076"/>
          <ac:spMkLst>
            <pc:docMk/>
            <pc:sldMk cId="3092485611" sldId="394"/>
            <ac:spMk id="52" creationId="{7C385BEA-6D17-421D-9607-97A838FFCB12}"/>
          </ac:spMkLst>
        </pc:spChg>
        <pc:spChg chg="mod">
          <ac:chgData name="Riep, Josette (riepjr)" userId="50d268b4-2ae2-4013-9b46-73e0b03938f4" providerId="ADAL" clId="{24D6EA9A-1760-44A8-B603-85688E89C3C6}" dt="2022-07-14T02:59:48.688" v="2709" actId="20577"/>
          <ac:spMkLst>
            <pc:docMk/>
            <pc:sldMk cId="3092485611" sldId="394"/>
            <ac:spMk id="62" creationId="{3A80546B-56E8-4341-8911-F6B44EC8A1C3}"/>
          </ac:spMkLst>
        </pc:spChg>
        <pc:picChg chg="del">
          <ac:chgData name="Riep, Josette (riepjr)" userId="50d268b4-2ae2-4013-9b46-73e0b03938f4" providerId="ADAL" clId="{24D6EA9A-1760-44A8-B603-85688E89C3C6}" dt="2022-07-14T02:59:53.296" v="2710" actId="478"/>
          <ac:picMkLst>
            <pc:docMk/>
            <pc:sldMk cId="3092485611" sldId="394"/>
            <ac:picMk id="1026" creationId="{B366A6A9-8DD1-4B53-98B1-53E938761B82}"/>
          </ac:picMkLst>
        </pc:picChg>
      </pc:sldChg>
      <pc:sldChg chg="delSp modSp add mod delAnim">
        <pc:chgData name="Riep, Josette (riepjr)" userId="50d268b4-2ae2-4013-9b46-73e0b03938f4" providerId="ADAL" clId="{24D6EA9A-1760-44A8-B603-85688E89C3C6}" dt="2022-07-14T03:34:21.314" v="3552" actId="207"/>
        <pc:sldMkLst>
          <pc:docMk/>
          <pc:sldMk cId="1896621259" sldId="395"/>
        </pc:sldMkLst>
        <pc:spChg chg="mod">
          <ac:chgData name="Riep, Josette (riepjr)" userId="50d268b4-2ae2-4013-9b46-73e0b03938f4" providerId="ADAL" clId="{24D6EA9A-1760-44A8-B603-85688E89C3C6}" dt="2022-07-14T03:33:49.717" v="3540" actId="12"/>
          <ac:spMkLst>
            <pc:docMk/>
            <pc:sldMk cId="1896621259" sldId="395"/>
            <ac:spMk id="2" creationId="{00000000-0000-0000-0000-000000000000}"/>
          </ac:spMkLst>
        </pc:spChg>
        <pc:spChg chg="mod">
          <ac:chgData name="Riep, Josette (riepjr)" userId="50d268b4-2ae2-4013-9b46-73e0b03938f4" providerId="ADAL" clId="{24D6EA9A-1760-44A8-B603-85688E89C3C6}" dt="2022-07-14T03:34:21.314" v="3552" actId="207"/>
          <ac:spMkLst>
            <pc:docMk/>
            <pc:sldMk cId="1896621259" sldId="395"/>
            <ac:spMk id="62" creationId="{3A80546B-56E8-4341-8911-F6B44EC8A1C3}"/>
          </ac:spMkLst>
        </pc:spChg>
        <pc:spChg chg="mod">
          <ac:chgData name="Riep, Josette (riepjr)" userId="50d268b4-2ae2-4013-9b46-73e0b03938f4" providerId="ADAL" clId="{24D6EA9A-1760-44A8-B603-85688E89C3C6}" dt="2022-07-14T03:12:15.425" v="3011" actId="20577"/>
          <ac:spMkLst>
            <pc:docMk/>
            <pc:sldMk cId="1896621259" sldId="395"/>
            <ac:spMk id="64" creationId="{64BF7A48-1F7F-4BC8-8A81-1D14271681DA}"/>
          </ac:spMkLst>
        </pc:spChg>
        <pc:picChg chg="del">
          <ac:chgData name="Riep, Josette (riepjr)" userId="50d268b4-2ae2-4013-9b46-73e0b03938f4" providerId="ADAL" clId="{24D6EA9A-1760-44A8-B603-85688E89C3C6}" dt="2022-07-14T03:12:30.064" v="3026" actId="478"/>
          <ac:picMkLst>
            <pc:docMk/>
            <pc:sldMk cId="1896621259" sldId="395"/>
            <ac:picMk id="3" creationId="{00000000-0000-0000-0000-000000000000}"/>
          </ac:picMkLst>
        </pc:picChg>
      </pc:sldChg>
    </pc:docChg>
  </pc:docChgLst>
  <pc:docChgLst>
    <pc:chgData name="Riep, Josette (riepjr)" userId="50d268b4-2ae2-4013-9b46-73e0b03938f4" providerId="ADAL" clId="{562593D5-FD4B-4551-B8EF-69C47EC429E8}"/>
    <pc:docChg chg="addSld modSld sldOrd">
      <pc:chgData name="Riep, Josette (riepjr)" userId="50d268b4-2ae2-4013-9b46-73e0b03938f4" providerId="ADAL" clId="{562593D5-FD4B-4551-B8EF-69C47EC429E8}" dt="2022-07-20T21:15:06.204" v="364" actId="20577"/>
      <pc:docMkLst>
        <pc:docMk/>
      </pc:docMkLst>
      <pc:sldChg chg="modSp mod">
        <pc:chgData name="Riep, Josette (riepjr)" userId="50d268b4-2ae2-4013-9b46-73e0b03938f4" providerId="ADAL" clId="{562593D5-FD4B-4551-B8EF-69C47EC429E8}" dt="2022-07-14T13:05:07.525" v="222" actId="207"/>
        <pc:sldMkLst>
          <pc:docMk/>
          <pc:sldMk cId="4205499768" sldId="265"/>
        </pc:sldMkLst>
        <pc:spChg chg="mod">
          <ac:chgData name="Riep, Josette (riepjr)" userId="50d268b4-2ae2-4013-9b46-73e0b03938f4" providerId="ADAL" clId="{562593D5-FD4B-4551-B8EF-69C47EC429E8}" dt="2022-07-14T13:05:07.525" v="222" actId="207"/>
          <ac:spMkLst>
            <pc:docMk/>
            <pc:sldMk cId="4205499768" sldId="265"/>
            <ac:spMk id="3" creationId="{4625EB77-73FA-4DFE-92BA-5DCD55F31780}"/>
          </ac:spMkLst>
        </pc:spChg>
      </pc:sldChg>
      <pc:sldChg chg="modSp">
        <pc:chgData name="Riep, Josette (riepjr)" userId="50d268b4-2ae2-4013-9b46-73e0b03938f4" providerId="ADAL" clId="{562593D5-FD4B-4551-B8EF-69C47EC429E8}" dt="2022-07-20T21:02:12.123" v="341" actId="20577"/>
        <pc:sldMkLst>
          <pc:docMk/>
          <pc:sldMk cId="3284700122" sldId="341"/>
        </pc:sldMkLst>
        <pc:spChg chg="mod">
          <ac:chgData name="Riep, Josette (riepjr)" userId="50d268b4-2ae2-4013-9b46-73e0b03938f4" providerId="ADAL" clId="{562593D5-FD4B-4551-B8EF-69C47EC429E8}" dt="2022-07-20T21:02:12.123" v="341" actId="20577"/>
          <ac:spMkLst>
            <pc:docMk/>
            <pc:sldMk cId="3284700122" sldId="341"/>
            <ac:spMk id="32" creationId="{00000000-0000-0000-0000-000000000000}"/>
          </ac:spMkLst>
        </pc:spChg>
      </pc:sldChg>
      <pc:sldChg chg="modSp mod">
        <pc:chgData name="Riep, Josette (riepjr)" userId="50d268b4-2ae2-4013-9b46-73e0b03938f4" providerId="ADAL" clId="{562593D5-FD4B-4551-B8EF-69C47EC429E8}" dt="2022-07-20T21:03:07.303" v="342" actId="20577"/>
        <pc:sldMkLst>
          <pc:docMk/>
          <pc:sldMk cId="2151532760" sldId="349"/>
        </pc:sldMkLst>
        <pc:spChg chg="mod">
          <ac:chgData name="Riep, Josette (riepjr)" userId="50d268b4-2ae2-4013-9b46-73e0b03938f4" providerId="ADAL" clId="{562593D5-FD4B-4551-B8EF-69C47EC429E8}" dt="2022-07-20T21:03:07.303" v="342" actId="20577"/>
          <ac:spMkLst>
            <pc:docMk/>
            <pc:sldMk cId="2151532760" sldId="349"/>
            <ac:spMk id="66" creationId="{00000000-0000-0000-0000-000000000000}"/>
          </ac:spMkLst>
        </pc:spChg>
      </pc:sldChg>
      <pc:sldChg chg="modSp mod">
        <pc:chgData name="Riep, Josette (riepjr)" userId="50d268b4-2ae2-4013-9b46-73e0b03938f4" providerId="ADAL" clId="{562593D5-FD4B-4551-B8EF-69C47EC429E8}" dt="2022-07-14T17:00:40.082" v="223" actId="166"/>
        <pc:sldMkLst>
          <pc:docMk/>
          <pc:sldMk cId="3804737026" sldId="365"/>
        </pc:sldMkLst>
        <pc:cxnChg chg="ord">
          <ac:chgData name="Riep, Josette (riepjr)" userId="50d268b4-2ae2-4013-9b46-73e0b03938f4" providerId="ADAL" clId="{562593D5-FD4B-4551-B8EF-69C47EC429E8}" dt="2022-07-14T17:00:40.082" v="223" actId="166"/>
          <ac:cxnSpMkLst>
            <pc:docMk/>
            <pc:sldMk cId="3804737026" sldId="365"/>
            <ac:cxnSpMk id="24" creationId="{00000000-0000-0000-0000-000000000000}"/>
          </ac:cxnSpMkLst>
        </pc:cxnChg>
      </pc:sldChg>
      <pc:sldChg chg="modSp mod">
        <pc:chgData name="Riep, Josette (riepjr)" userId="50d268b4-2ae2-4013-9b46-73e0b03938f4" providerId="ADAL" clId="{562593D5-FD4B-4551-B8EF-69C47EC429E8}" dt="2022-07-15T18:13:42.689" v="224" actId="113"/>
        <pc:sldMkLst>
          <pc:docMk/>
          <pc:sldMk cId="1011165516" sldId="368"/>
        </pc:sldMkLst>
        <pc:spChg chg="mod">
          <ac:chgData name="Riep, Josette (riepjr)" userId="50d268b4-2ae2-4013-9b46-73e0b03938f4" providerId="ADAL" clId="{562593D5-FD4B-4551-B8EF-69C47EC429E8}" dt="2022-07-15T18:13:42.689" v="224" actId="113"/>
          <ac:spMkLst>
            <pc:docMk/>
            <pc:sldMk cId="1011165516" sldId="368"/>
            <ac:spMk id="16" creationId="{00000000-0000-0000-0000-000000000000}"/>
          </ac:spMkLst>
        </pc:spChg>
      </pc:sldChg>
      <pc:sldChg chg="modSp mod">
        <pc:chgData name="Riep, Josette (riepjr)" userId="50d268b4-2ae2-4013-9b46-73e0b03938f4" providerId="ADAL" clId="{562593D5-FD4B-4551-B8EF-69C47EC429E8}" dt="2022-07-15T18:13:55.791" v="225" actId="113"/>
        <pc:sldMkLst>
          <pc:docMk/>
          <pc:sldMk cId="3595351395" sldId="369"/>
        </pc:sldMkLst>
        <pc:spChg chg="mod">
          <ac:chgData name="Riep, Josette (riepjr)" userId="50d268b4-2ae2-4013-9b46-73e0b03938f4" providerId="ADAL" clId="{562593D5-FD4B-4551-B8EF-69C47EC429E8}" dt="2022-07-15T18:13:55.791" v="225" actId="113"/>
          <ac:spMkLst>
            <pc:docMk/>
            <pc:sldMk cId="3595351395" sldId="369"/>
            <ac:spMk id="16" creationId="{00000000-0000-0000-0000-000000000000}"/>
          </ac:spMkLst>
        </pc:spChg>
      </pc:sldChg>
      <pc:sldChg chg="modSp mod">
        <pc:chgData name="Riep, Josette (riepjr)" userId="50d268b4-2ae2-4013-9b46-73e0b03938f4" providerId="ADAL" clId="{562593D5-FD4B-4551-B8EF-69C47EC429E8}" dt="2022-07-15T18:14:46.720" v="226" actId="113"/>
        <pc:sldMkLst>
          <pc:docMk/>
          <pc:sldMk cId="2144552750" sldId="370"/>
        </pc:sldMkLst>
        <pc:spChg chg="mod">
          <ac:chgData name="Riep, Josette (riepjr)" userId="50d268b4-2ae2-4013-9b46-73e0b03938f4" providerId="ADAL" clId="{562593D5-FD4B-4551-B8EF-69C47EC429E8}" dt="2022-07-15T18:14:46.720" v="226" actId="113"/>
          <ac:spMkLst>
            <pc:docMk/>
            <pc:sldMk cId="2144552750" sldId="370"/>
            <ac:spMk id="16" creationId="{00000000-0000-0000-0000-000000000000}"/>
          </ac:spMkLst>
        </pc:spChg>
      </pc:sldChg>
      <pc:sldChg chg="modSp mod">
        <pc:chgData name="Riep, Josette (riepjr)" userId="50d268b4-2ae2-4013-9b46-73e0b03938f4" providerId="ADAL" clId="{562593D5-FD4B-4551-B8EF-69C47EC429E8}" dt="2022-07-18T00:22:12.845" v="255" actId="20577"/>
        <pc:sldMkLst>
          <pc:docMk/>
          <pc:sldMk cId="244061233" sldId="372"/>
        </pc:sldMkLst>
        <pc:spChg chg="mod">
          <ac:chgData name="Riep, Josette (riepjr)" userId="50d268b4-2ae2-4013-9b46-73e0b03938f4" providerId="ADAL" clId="{562593D5-FD4B-4551-B8EF-69C47EC429E8}" dt="2022-07-18T00:22:12.845" v="255" actId="20577"/>
          <ac:spMkLst>
            <pc:docMk/>
            <pc:sldMk cId="244061233" sldId="372"/>
            <ac:spMk id="16" creationId="{00000000-0000-0000-0000-000000000000}"/>
          </ac:spMkLst>
        </pc:spChg>
      </pc:sldChg>
      <pc:sldChg chg="modSp mod">
        <pc:chgData name="Riep, Josette (riepjr)" userId="50d268b4-2ae2-4013-9b46-73e0b03938f4" providerId="ADAL" clId="{562593D5-FD4B-4551-B8EF-69C47EC429E8}" dt="2022-07-18T00:23:17.729" v="268" actId="1076"/>
        <pc:sldMkLst>
          <pc:docMk/>
          <pc:sldMk cId="1353933057" sldId="374"/>
        </pc:sldMkLst>
        <pc:spChg chg="mod">
          <ac:chgData name="Riep, Josette (riepjr)" userId="50d268b4-2ae2-4013-9b46-73e0b03938f4" providerId="ADAL" clId="{562593D5-FD4B-4551-B8EF-69C47EC429E8}" dt="2022-07-18T00:22:59.555" v="264" actId="20577"/>
          <ac:spMkLst>
            <pc:docMk/>
            <pc:sldMk cId="1353933057" sldId="374"/>
            <ac:spMk id="16" creationId="{00000000-0000-0000-0000-000000000000}"/>
          </ac:spMkLst>
        </pc:spChg>
        <pc:picChg chg="mod">
          <ac:chgData name="Riep, Josette (riepjr)" userId="50d268b4-2ae2-4013-9b46-73e0b03938f4" providerId="ADAL" clId="{562593D5-FD4B-4551-B8EF-69C47EC429E8}" dt="2022-07-18T00:23:17.729" v="268" actId="1076"/>
          <ac:picMkLst>
            <pc:docMk/>
            <pc:sldMk cId="1353933057" sldId="374"/>
            <ac:picMk id="3" creationId="{00000000-0000-0000-0000-000000000000}"/>
          </ac:picMkLst>
        </pc:picChg>
      </pc:sldChg>
      <pc:sldChg chg="modSp mod">
        <pc:chgData name="Riep, Josette (riepjr)" userId="50d268b4-2ae2-4013-9b46-73e0b03938f4" providerId="ADAL" clId="{562593D5-FD4B-4551-B8EF-69C47EC429E8}" dt="2022-07-18T00:27:43.071" v="302" actId="14100"/>
        <pc:sldMkLst>
          <pc:docMk/>
          <pc:sldMk cId="1545689467" sldId="376"/>
        </pc:sldMkLst>
        <pc:spChg chg="mod">
          <ac:chgData name="Riep, Josette (riepjr)" userId="50d268b4-2ae2-4013-9b46-73e0b03938f4" providerId="ADAL" clId="{562593D5-FD4B-4551-B8EF-69C47EC429E8}" dt="2022-07-18T00:24:31.827" v="297" actId="20577"/>
          <ac:spMkLst>
            <pc:docMk/>
            <pc:sldMk cId="1545689467" sldId="376"/>
            <ac:spMk id="16" creationId="{00000000-0000-0000-0000-000000000000}"/>
          </ac:spMkLst>
        </pc:spChg>
        <pc:picChg chg="mod">
          <ac:chgData name="Riep, Josette (riepjr)" userId="50d268b4-2ae2-4013-9b46-73e0b03938f4" providerId="ADAL" clId="{562593D5-FD4B-4551-B8EF-69C47EC429E8}" dt="2022-07-18T00:27:43.071" v="302" actId="14100"/>
          <ac:picMkLst>
            <pc:docMk/>
            <pc:sldMk cId="1545689467" sldId="376"/>
            <ac:picMk id="3" creationId="{00000000-0000-0000-0000-000000000000}"/>
          </ac:picMkLst>
        </pc:picChg>
      </pc:sldChg>
      <pc:sldChg chg="modSp mod">
        <pc:chgData name="Riep, Josette (riepjr)" userId="50d268b4-2ae2-4013-9b46-73e0b03938f4" providerId="ADAL" clId="{562593D5-FD4B-4551-B8EF-69C47EC429E8}" dt="2022-07-15T18:15:24.365" v="230" actId="113"/>
        <pc:sldMkLst>
          <pc:docMk/>
          <pc:sldMk cId="130911382" sldId="377"/>
        </pc:sldMkLst>
        <pc:spChg chg="mod">
          <ac:chgData name="Riep, Josette (riepjr)" userId="50d268b4-2ae2-4013-9b46-73e0b03938f4" providerId="ADAL" clId="{562593D5-FD4B-4551-B8EF-69C47EC429E8}" dt="2022-07-14T12:29:12.002" v="42" actId="113"/>
          <ac:spMkLst>
            <pc:docMk/>
            <pc:sldMk cId="130911382" sldId="377"/>
            <ac:spMk id="6" creationId="{00000000-0000-0000-0000-000000000000}"/>
          </ac:spMkLst>
        </pc:spChg>
        <pc:spChg chg="mod">
          <ac:chgData name="Riep, Josette (riepjr)" userId="50d268b4-2ae2-4013-9b46-73e0b03938f4" providerId="ADAL" clId="{562593D5-FD4B-4551-B8EF-69C47EC429E8}" dt="2022-07-15T18:15:24.365" v="230" actId="113"/>
          <ac:spMkLst>
            <pc:docMk/>
            <pc:sldMk cId="130911382" sldId="377"/>
            <ac:spMk id="16" creationId="{00000000-0000-0000-0000-000000000000}"/>
          </ac:spMkLst>
        </pc:spChg>
      </pc:sldChg>
      <pc:sldChg chg="modSp mod">
        <pc:chgData name="Riep, Josette (riepjr)" userId="50d268b4-2ae2-4013-9b46-73e0b03938f4" providerId="ADAL" clId="{562593D5-FD4B-4551-B8EF-69C47EC429E8}" dt="2022-07-20T21:15:06.204" v="364" actId="20577"/>
        <pc:sldMkLst>
          <pc:docMk/>
          <pc:sldMk cId="3398438267" sldId="384"/>
        </pc:sldMkLst>
        <pc:spChg chg="mod">
          <ac:chgData name="Riep, Josette (riepjr)" userId="50d268b4-2ae2-4013-9b46-73e0b03938f4" providerId="ADAL" clId="{562593D5-FD4B-4551-B8EF-69C47EC429E8}" dt="2022-07-20T21:15:06.204" v="364" actId="20577"/>
          <ac:spMkLst>
            <pc:docMk/>
            <pc:sldMk cId="3398438267" sldId="384"/>
            <ac:spMk id="9" creationId="{00000000-0000-0000-0000-000000000000}"/>
          </ac:spMkLst>
        </pc:spChg>
      </pc:sldChg>
      <pc:sldChg chg="modSp mod">
        <pc:chgData name="Riep, Josette (riepjr)" userId="50d268b4-2ae2-4013-9b46-73e0b03938f4" providerId="ADAL" clId="{562593D5-FD4B-4551-B8EF-69C47EC429E8}" dt="2022-07-14T12:20:23.870" v="7" actId="20577"/>
        <pc:sldMkLst>
          <pc:docMk/>
          <pc:sldMk cId="2662986702" sldId="390"/>
        </pc:sldMkLst>
        <pc:graphicFrameChg chg="modGraphic">
          <ac:chgData name="Riep, Josette (riepjr)" userId="50d268b4-2ae2-4013-9b46-73e0b03938f4" providerId="ADAL" clId="{562593D5-FD4B-4551-B8EF-69C47EC429E8}" dt="2022-07-14T12:20:23.870" v="7" actId="20577"/>
          <ac:graphicFrameMkLst>
            <pc:docMk/>
            <pc:sldMk cId="2662986702" sldId="390"/>
            <ac:graphicFrameMk id="2" creationId="{577C0A2E-59A2-423A-B704-4A1CC12F7681}"/>
          </ac:graphicFrameMkLst>
        </pc:graphicFrameChg>
      </pc:sldChg>
      <pc:sldChg chg="modSp mod">
        <pc:chgData name="Riep, Josette (riepjr)" userId="50d268b4-2ae2-4013-9b46-73e0b03938f4" providerId="ADAL" clId="{562593D5-FD4B-4551-B8EF-69C47EC429E8}" dt="2022-07-14T12:20:40.355" v="30" actId="20577"/>
        <pc:sldMkLst>
          <pc:docMk/>
          <pc:sldMk cId="1894390823" sldId="391"/>
        </pc:sldMkLst>
        <pc:graphicFrameChg chg="modGraphic">
          <ac:chgData name="Riep, Josette (riepjr)" userId="50d268b4-2ae2-4013-9b46-73e0b03938f4" providerId="ADAL" clId="{562593D5-FD4B-4551-B8EF-69C47EC429E8}" dt="2022-07-14T12:20:40.355" v="30" actId="20577"/>
          <ac:graphicFrameMkLst>
            <pc:docMk/>
            <pc:sldMk cId="1894390823" sldId="391"/>
            <ac:graphicFrameMk id="2" creationId="{577C0A2E-59A2-423A-B704-4A1CC12F7681}"/>
          </ac:graphicFrameMkLst>
        </pc:graphicFrameChg>
      </pc:sldChg>
      <pc:sldChg chg="modSp mod">
        <pc:chgData name="Riep, Josette (riepjr)" userId="50d268b4-2ae2-4013-9b46-73e0b03938f4" providerId="ADAL" clId="{562593D5-FD4B-4551-B8EF-69C47EC429E8}" dt="2022-07-14T12:21:13.189" v="39" actId="20577"/>
        <pc:sldMkLst>
          <pc:docMk/>
          <pc:sldMk cId="1383341326" sldId="393"/>
        </pc:sldMkLst>
        <pc:spChg chg="mod">
          <ac:chgData name="Riep, Josette (riepjr)" userId="50d268b4-2ae2-4013-9b46-73e0b03938f4" providerId="ADAL" clId="{562593D5-FD4B-4551-B8EF-69C47EC429E8}" dt="2022-07-14T12:21:13.189" v="39" actId="20577"/>
          <ac:spMkLst>
            <pc:docMk/>
            <pc:sldMk cId="1383341326" sldId="393"/>
            <ac:spMk id="52" creationId="{7C385BEA-6D17-421D-9607-97A838FFCB12}"/>
          </ac:spMkLst>
        </pc:spChg>
      </pc:sldChg>
      <pc:sldChg chg="modSp mod">
        <pc:chgData name="Riep, Josette (riepjr)" userId="50d268b4-2ae2-4013-9b46-73e0b03938f4" providerId="ADAL" clId="{562593D5-FD4B-4551-B8EF-69C47EC429E8}" dt="2022-07-18T00:43:48.298" v="338" actId="947"/>
        <pc:sldMkLst>
          <pc:docMk/>
          <pc:sldMk cId="1896621259" sldId="395"/>
        </pc:sldMkLst>
        <pc:spChg chg="mod">
          <ac:chgData name="Riep, Josette (riepjr)" userId="50d268b4-2ae2-4013-9b46-73e0b03938f4" providerId="ADAL" clId="{562593D5-FD4B-4551-B8EF-69C47EC429E8}" dt="2022-07-18T00:43:30.915" v="337" actId="2"/>
          <ac:spMkLst>
            <pc:docMk/>
            <pc:sldMk cId="1896621259" sldId="395"/>
            <ac:spMk id="2" creationId="{00000000-0000-0000-0000-000000000000}"/>
          </ac:spMkLst>
        </pc:spChg>
        <pc:spChg chg="mod">
          <ac:chgData name="Riep, Josette (riepjr)" userId="50d268b4-2ae2-4013-9b46-73e0b03938f4" providerId="ADAL" clId="{562593D5-FD4B-4551-B8EF-69C47EC429E8}" dt="2022-07-18T00:43:48.298" v="338" actId="947"/>
          <ac:spMkLst>
            <pc:docMk/>
            <pc:sldMk cId="1896621259" sldId="395"/>
            <ac:spMk id="64" creationId="{64BF7A48-1F7F-4BC8-8A81-1D14271681DA}"/>
          </ac:spMkLst>
        </pc:spChg>
      </pc:sldChg>
      <pc:sldChg chg="modSp add mod ord">
        <pc:chgData name="Riep, Josette (riepjr)" userId="50d268b4-2ae2-4013-9b46-73e0b03938f4" providerId="ADAL" clId="{562593D5-FD4B-4551-B8EF-69C47EC429E8}" dt="2022-07-18T00:21:35.884" v="245" actId="14100"/>
        <pc:sldMkLst>
          <pc:docMk/>
          <pc:sldMk cId="2414122096" sldId="396"/>
        </pc:sldMkLst>
        <pc:spChg chg="mod">
          <ac:chgData name="Riep, Josette (riepjr)" userId="50d268b4-2ae2-4013-9b46-73e0b03938f4" providerId="ADAL" clId="{562593D5-FD4B-4551-B8EF-69C47EC429E8}" dt="2022-07-18T00:20:44.990" v="237" actId="20577"/>
          <ac:spMkLst>
            <pc:docMk/>
            <pc:sldMk cId="2414122096" sldId="396"/>
            <ac:spMk id="16" creationId="{00000000-0000-0000-0000-000000000000}"/>
          </ac:spMkLst>
        </pc:spChg>
        <pc:picChg chg="mod">
          <ac:chgData name="Riep, Josette (riepjr)" userId="50d268b4-2ae2-4013-9b46-73e0b03938f4" providerId="ADAL" clId="{562593D5-FD4B-4551-B8EF-69C47EC429E8}" dt="2022-07-18T00:21:35.884" v="245" actId="14100"/>
          <ac:picMkLst>
            <pc:docMk/>
            <pc:sldMk cId="2414122096" sldId="396"/>
            <ac:picMk id="3" creationId="{00000000-0000-0000-0000-000000000000}"/>
          </ac:picMkLst>
        </pc:picChg>
      </pc:sldChg>
      <pc:sldChg chg="modSp add mod">
        <pc:chgData name="Riep, Josette (riepjr)" userId="50d268b4-2ae2-4013-9b46-73e0b03938f4" providerId="ADAL" clId="{562593D5-FD4B-4551-B8EF-69C47EC429E8}" dt="2022-07-18T00:24:12.925" v="290" actId="20577"/>
        <pc:sldMkLst>
          <pc:docMk/>
          <pc:sldMk cId="1511308368" sldId="397"/>
        </pc:sldMkLst>
        <pc:spChg chg="mod">
          <ac:chgData name="Riep, Josette (riepjr)" userId="50d268b4-2ae2-4013-9b46-73e0b03938f4" providerId="ADAL" clId="{562593D5-FD4B-4551-B8EF-69C47EC429E8}" dt="2022-07-18T00:24:12.925" v="290" actId="20577"/>
          <ac:spMkLst>
            <pc:docMk/>
            <pc:sldMk cId="1511308368" sldId="397"/>
            <ac:spMk id="16" creationId="{00000000-0000-0000-0000-000000000000}"/>
          </ac:spMkLst>
        </pc:spChg>
      </pc:sldChg>
      <pc:sldChg chg="modSp add mod">
        <pc:chgData name="Riep, Josette (riepjr)" userId="50d268b4-2ae2-4013-9b46-73e0b03938f4" providerId="ADAL" clId="{562593D5-FD4B-4551-B8EF-69C47EC429E8}" dt="2022-07-18T00:28:29.887" v="312" actId="20577"/>
        <pc:sldMkLst>
          <pc:docMk/>
          <pc:sldMk cId="925522045" sldId="398"/>
        </pc:sldMkLst>
        <pc:spChg chg="mod">
          <ac:chgData name="Riep, Josette (riepjr)" userId="50d268b4-2ae2-4013-9b46-73e0b03938f4" providerId="ADAL" clId="{562593D5-FD4B-4551-B8EF-69C47EC429E8}" dt="2022-07-18T00:28:29.887" v="312" actId="20577"/>
          <ac:spMkLst>
            <pc:docMk/>
            <pc:sldMk cId="925522045" sldId="398"/>
            <ac:spMk id="16" creationId="{00000000-0000-0000-0000-000000000000}"/>
          </ac:spMkLst>
        </pc:spChg>
      </pc:sldChg>
    </pc:docChg>
  </pc:docChgLst>
  <pc:docChgLst>
    <pc:chgData name="Prodan, Bjorg (prodanbn)" userId="S::prodanbn@ucmail.uc.edu::5ddbc9ee-394b-47d8-97b0-feede0c07ca8" providerId="AD" clId="Web-{72ECBEB3-165A-9FAE-52FE-1A9E776A9C4A}"/>
    <pc:docChg chg="modSld">
      <pc:chgData name="Prodan, Bjorg (prodanbn)" userId="S::prodanbn@ucmail.uc.edu::5ddbc9ee-394b-47d8-97b0-feede0c07ca8" providerId="AD" clId="Web-{72ECBEB3-165A-9FAE-52FE-1A9E776A9C4A}" dt="2022-07-18T21:44:24.497" v="100" actId="20577"/>
      <pc:docMkLst>
        <pc:docMk/>
      </pc:docMkLst>
      <pc:sldChg chg="modSp">
        <pc:chgData name="Prodan, Bjorg (prodanbn)" userId="S::prodanbn@ucmail.uc.edu::5ddbc9ee-394b-47d8-97b0-feede0c07ca8" providerId="AD" clId="Web-{72ECBEB3-165A-9FAE-52FE-1A9E776A9C4A}" dt="2022-07-18T21:38:10.640" v="49" actId="20577"/>
        <pc:sldMkLst>
          <pc:docMk/>
          <pc:sldMk cId="2784413445" sldId="258"/>
        </pc:sldMkLst>
        <pc:spChg chg="mod">
          <ac:chgData name="Prodan, Bjorg (prodanbn)" userId="S::prodanbn@ucmail.uc.edu::5ddbc9ee-394b-47d8-97b0-feede0c07ca8" providerId="AD" clId="Web-{72ECBEB3-165A-9FAE-52FE-1A9E776A9C4A}" dt="2022-07-18T21:38:10.640" v="49" actId="20577"/>
          <ac:spMkLst>
            <pc:docMk/>
            <pc:sldMk cId="2784413445" sldId="258"/>
            <ac:spMk id="34" creationId="{8C191D60-C9E8-441D-86FB-9D91C4BEC24A}"/>
          </ac:spMkLst>
        </pc:spChg>
      </pc:sldChg>
      <pc:sldChg chg="modSp">
        <pc:chgData name="Prodan, Bjorg (prodanbn)" userId="S::prodanbn@ucmail.uc.edu::5ddbc9ee-394b-47d8-97b0-feede0c07ca8" providerId="AD" clId="Web-{72ECBEB3-165A-9FAE-52FE-1A9E776A9C4A}" dt="2022-07-18T21:41:40.310" v="66" actId="20577"/>
        <pc:sldMkLst>
          <pc:docMk/>
          <pc:sldMk cId="416442615" sldId="276"/>
        </pc:sldMkLst>
        <pc:spChg chg="mod">
          <ac:chgData name="Prodan, Bjorg (prodanbn)" userId="S::prodanbn@ucmail.uc.edu::5ddbc9ee-394b-47d8-97b0-feede0c07ca8" providerId="AD" clId="Web-{72ECBEB3-165A-9FAE-52FE-1A9E776A9C4A}" dt="2022-07-18T21:41:40.310" v="66" actId="20577"/>
          <ac:spMkLst>
            <pc:docMk/>
            <pc:sldMk cId="416442615" sldId="276"/>
            <ac:spMk id="17" creationId="{7CD2384E-74C0-4DCB-8E9D-510EEA17D890}"/>
          </ac:spMkLst>
        </pc:spChg>
      </pc:sldChg>
      <pc:sldChg chg="modSp">
        <pc:chgData name="Prodan, Bjorg (prodanbn)" userId="S::prodanbn@ucmail.uc.edu::5ddbc9ee-394b-47d8-97b0-feede0c07ca8" providerId="AD" clId="Web-{72ECBEB3-165A-9FAE-52FE-1A9E776A9C4A}" dt="2022-07-18T21:36:17.218" v="33" actId="20577"/>
        <pc:sldMkLst>
          <pc:docMk/>
          <pc:sldMk cId="2126434577" sldId="279"/>
        </pc:sldMkLst>
        <pc:spChg chg="mod">
          <ac:chgData name="Prodan, Bjorg (prodanbn)" userId="S::prodanbn@ucmail.uc.edu::5ddbc9ee-394b-47d8-97b0-feede0c07ca8" providerId="AD" clId="Web-{72ECBEB3-165A-9FAE-52FE-1A9E776A9C4A}" dt="2022-07-18T21:36:17.218" v="33" actId="20577"/>
          <ac:spMkLst>
            <pc:docMk/>
            <pc:sldMk cId="2126434577" sldId="279"/>
            <ac:spMk id="33" creationId="{3F9FC7D6-AC91-401A-A06E-50FE5BD45F58}"/>
          </ac:spMkLst>
        </pc:spChg>
        <pc:spChg chg="ord">
          <ac:chgData name="Prodan, Bjorg (prodanbn)" userId="S::prodanbn@ucmail.uc.edu::5ddbc9ee-394b-47d8-97b0-feede0c07ca8" providerId="AD" clId="Web-{72ECBEB3-165A-9FAE-52FE-1A9E776A9C4A}" dt="2022-07-18T21:35:43.484" v="30"/>
          <ac:spMkLst>
            <pc:docMk/>
            <pc:sldMk cId="2126434577" sldId="279"/>
            <ac:spMk id="47" creationId="{6095A8EB-0394-4363-B2C7-7522375E18A6}"/>
          </ac:spMkLst>
        </pc:spChg>
      </pc:sldChg>
      <pc:sldChg chg="modSp">
        <pc:chgData name="Prodan, Bjorg (prodanbn)" userId="S::prodanbn@ucmail.uc.edu::5ddbc9ee-394b-47d8-97b0-feede0c07ca8" providerId="AD" clId="Web-{72ECBEB3-165A-9FAE-52FE-1A9E776A9C4A}" dt="2022-07-18T21:39:17.655" v="51" actId="20577"/>
        <pc:sldMkLst>
          <pc:docMk/>
          <pc:sldMk cId="3655383027" sldId="280"/>
        </pc:sldMkLst>
        <pc:spChg chg="mod">
          <ac:chgData name="Prodan, Bjorg (prodanbn)" userId="S::prodanbn@ucmail.uc.edu::5ddbc9ee-394b-47d8-97b0-feede0c07ca8" providerId="AD" clId="Web-{72ECBEB3-165A-9FAE-52FE-1A9E776A9C4A}" dt="2022-07-18T21:39:17.655" v="51" actId="20577"/>
          <ac:spMkLst>
            <pc:docMk/>
            <pc:sldMk cId="3655383027" sldId="280"/>
            <ac:spMk id="85" creationId="{D3418174-A7BD-4F49-820E-726CA18250A2}"/>
          </ac:spMkLst>
        </pc:spChg>
      </pc:sldChg>
      <pc:sldChg chg="modSp">
        <pc:chgData name="Prodan, Bjorg (prodanbn)" userId="S::prodanbn@ucmail.uc.edu::5ddbc9ee-394b-47d8-97b0-feede0c07ca8" providerId="AD" clId="Web-{72ECBEB3-165A-9FAE-52FE-1A9E776A9C4A}" dt="2022-07-18T21:34:24.750" v="20" actId="20577"/>
        <pc:sldMkLst>
          <pc:docMk/>
          <pc:sldMk cId="3835377385" sldId="345"/>
        </pc:sldMkLst>
        <pc:spChg chg="mod">
          <ac:chgData name="Prodan, Bjorg (prodanbn)" userId="S::prodanbn@ucmail.uc.edu::5ddbc9ee-394b-47d8-97b0-feede0c07ca8" providerId="AD" clId="Web-{72ECBEB3-165A-9FAE-52FE-1A9E776A9C4A}" dt="2022-07-18T21:34:19.657" v="19" actId="20577"/>
          <ac:spMkLst>
            <pc:docMk/>
            <pc:sldMk cId="3835377385" sldId="345"/>
            <ac:spMk id="18" creationId="{00000000-0000-0000-0000-000000000000}"/>
          </ac:spMkLst>
        </pc:spChg>
        <pc:spChg chg="mod">
          <ac:chgData name="Prodan, Bjorg (prodanbn)" userId="S::prodanbn@ucmail.uc.edu::5ddbc9ee-394b-47d8-97b0-feede0c07ca8" providerId="AD" clId="Web-{72ECBEB3-165A-9FAE-52FE-1A9E776A9C4A}" dt="2022-07-18T21:34:24.750" v="20" actId="20577"/>
          <ac:spMkLst>
            <pc:docMk/>
            <pc:sldMk cId="3835377385" sldId="345"/>
            <ac:spMk id="41" creationId="{00000000-0000-0000-0000-000000000000}"/>
          </ac:spMkLst>
        </pc:spChg>
      </pc:sldChg>
      <pc:sldChg chg="modSp">
        <pc:chgData name="Prodan, Bjorg (prodanbn)" userId="S::prodanbn@ucmail.uc.edu::5ddbc9ee-394b-47d8-97b0-feede0c07ca8" providerId="AD" clId="Web-{72ECBEB3-165A-9FAE-52FE-1A9E776A9C4A}" dt="2022-07-18T21:34:50.328" v="21"/>
        <pc:sldMkLst>
          <pc:docMk/>
          <pc:sldMk cId="2151532760" sldId="349"/>
        </pc:sldMkLst>
        <pc:spChg chg="ord">
          <ac:chgData name="Prodan, Bjorg (prodanbn)" userId="S::prodanbn@ucmail.uc.edu::5ddbc9ee-394b-47d8-97b0-feede0c07ca8" providerId="AD" clId="Web-{72ECBEB3-165A-9FAE-52FE-1A9E776A9C4A}" dt="2022-07-18T21:34:50.328" v="21"/>
          <ac:spMkLst>
            <pc:docMk/>
            <pc:sldMk cId="2151532760" sldId="349"/>
            <ac:spMk id="69" creationId="{6095A8EB-0394-4363-B2C7-7522375E18A6}"/>
          </ac:spMkLst>
        </pc:spChg>
      </pc:sldChg>
      <pc:sldChg chg="modSp">
        <pc:chgData name="Prodan, Bjorg (prodanbn)" userId="S::prodanbn@ucmail.uc.edu::5ddbc9ee-394b-47d8-97b0-feede0c07ca8" providerId="AD" clId="Web-{72ECBEB3-165A-9FAE-52FE-1A9E776A9C4A}" dt="2022-07-18T21:35:16.797" v="27" actId="20577"/>
        <pc:sldMkLst>
          <pc:docMk/>
          <pc:sldMk cId="3813111431" sldId="350"/>
        </pc:sldMkLst>
        <pc:spChg chg="mod">
          <ac:chgData name="Prodan, Bjorg (prodanbn)" userId="S::prodanbn@ucmail.uc.edu::5ddbc9ee-394b-47d8-97b0-feede0c07ca8" providerId="AD" clId="Web-{72ECBEB3-165A-9FAE-52FE-1A9E776A9C4A}" dt="2022-07-18T21:35:16.797" v="27" actId="20577"/>
          <ac:spMkLst>
            <pc:docMk/>
            <pc:sldMk cId="3813111431" sldId="350"/>
            <ac:spMk id="37" creationId="{265C9A31-3B4C-444A-B184-05CE0B262AAB}"/>
          </ac:spMkLst>
        </pc:spChg>
      </pc:sldChg>
      <pc:sldChg chg="modSp">
        <pc:chgData name="Prodan, Bjorg (prodanbn)" userId="S::prodanbn@ucmail.uc.edu::5ddbc9ee-394b-47d8-97b0-feede0c07ca8" providerId="AD" clId="Web-{72ECBEB3-165A-9FAE-52FE-1A9E776A9C4A}" dt="2022-07-18T21:36:31.984" v="34" actId="20577"/>
        <pc:sldMkLst>
          <pc:docMk/>
          <pc:sldMk cId="2598535989" sldId="352"/>
        </pc:sldMkLst>
        <pc:spChg chg="mod">
          <ac:chgData name="Prodan, Bjorg (prodanbn)" userId="S::prodanbn@ucmail.uc.edu::5ddbc9ee-394b-47d8-97b0-feede0c07ca8" providerId="AD" clId="Web-{72ECBEB3-165A-9FAE-52FE-1A9E776A9C4A}" dt="2022-07-18T21:36:31.984" v="34" actId="20577"/>
          <ac:spMkLst>
            <pc:docMk/>
            <pc:sldMk cId="2598535989" sldId="352"/>
            <ac:spMk id="43" creationId="{46C18080-2EFF-46E1-9A08-87DF967C9EA7}"/>
          </ac:spMkLst>
        </pc:spChg>
      </pc:sldChg>
      <pc:sldChg chg="modSp">
        <pc:chgData name="Prodan, Bjorg (prodanbn)" userId="S::prodanbn@ucmail.uc.edu::5ddbc9ee-394b-47d8-97b0-feede0c07ca8" providerId="AD" clId="Web-{72ECBEB3-165A-9FAE-52FE-1A9E776A9C4A}" dt="2022-07-18T21:37:31.234" v="43" actId="20577"/>
        <pc:sldMkLst>
          <pc:docMk/>
          <pc:sldMk cId="2258995514" sldId="353"/>
        </pc:sldMkLst>
        <pc:spChg chg="mod">
          <ac:chgData name="Prodan, Bjorg (prodanbn)" userId="S::prodanbn@ucmail.uc.edu::5ddbc9ee-394b-47d8-97b0-feede0c07ca8" providerId="AD" clId="Web-{72ECBEB3-165A-9FAE-52FE-1A9E776A9C4A}" dt="2022-07-18T21:37:31.234" v="43" actId="20577"/>
          <ac:spMkLst>
            <pc:docMk/>
            <pc:sldMk cId="2258995514" sldId="353"/>
            <ac:spMk id="12" creationId="{00000000-0000-0000-0000-000000000000}"/>
          </ac:spMkLst>
        </pc:spChg>
        <pc:spChg chg="mod">
          <ac:chgData name="Prodan, Bjorg (prodanbn)" userId="S::prodanbn@ucmail.uc.edu::5ddbc9ee-394b-47d8-97b0-feede0c07ca8" providerId="AD" clId="Web-{72ECBEB3-165A-9FAE-52FE-1A9E776A9C4A}" dt="2022-07-18T21:37:05.859" v="36" actId="20577"/>
          <ac:spMkLst>
            <pc:docMk/>
            <pc:sldMk cId="2258995514" sldId="353"/>
            <ac:spMk id="22" creationId="{3F914075-953B-4E0E-A14D-F194EAEA29B8}"/>
          </ac:spMkLst>
        </pc:spChg>
      </pc:sldChg>
      <pc:sldChg chg="modSp">
        <pc:chgData name="Prodan, Bjorg (prodanbn)" userId="S::prodanbn@ucmail.uc.edu::5ddbc9ee-394b-47d8-97b0-feede0c07ca8" providerId="AD" clId="Web-{72ECBEB3-165A-9FAE-52FE-1A9E776A9C4A}" dt="2022-07-18T21:37:58.030" v="47" actId="20577"/>
        <pc:sldMkLst>
          <pc:docMk/>
          <pc:sldMk cId="2236922943" sldId="354"/>
        </pc:sldMkLst>
        <pc:spChg chg="mod">
          <ac:chgData name="Prodan, Bjorg (prodanbn)" userId="S::prodanbn@ucmail.uc.edu::5ddbc9ee-394b-47d8-97b0-feede0c07ca8" providerId="AD" clId="Web-{72ECBEB3-165A-9FAE-52FE-1A9E776A9C4A}" dt="2022-07-18T21:37:58.030" v="47" actId="20577"/>
          <ac:spMkLst>
            <pc:docMk/>
            <pc:sldMk cId="2236922943" sldId="354"/>
            <ac:spMk id="32" creationId="{00000000-0000-0000-0000-000000000000}"/>
          </ac:spMkLst>
        </pc:spChg>
      </pc:sldChg>
      <pc:sldChg chg="modSp">
        <pc:chgData name="Prodan, Bjorg (prodanbn)" userId="S::prodanbn@ucmail.uc.edu::5ddbc9ee-394b-47d8-97b0-feede0c07ca8" providerId="AD" clId="Web-{72ECBEB3-165A-9FAE-52FE-1A9E776A9C4A}" dt="2022-07-18T21:42:00.763" v="69" actId="20577"/>
        <pc:sldMkLst>
          <pc:docMk/>
          <pc:sldMk cId="1337921146" sldId="356"/>
        </pc:sldMkLst>
        <pc:spChg chg="mod">
          <ac:chgData name="Prodan, Bjorg (prodanbn)" userId="S::prodanbn@ucmail.uc.edu::5ddbc9ee-394b-47d8-97b0-feede0c07ca8" providerId="AD" clId="Web-{72ECBEB3-165A-9FAE-52FE-1A9E776A9C4A}" dt="2022-07-18T21:42:00.763" v="69" actId="20577"/>
          <ac:spMkLst>
            <pc:docMk/>
            <pc:sldMk cId="1337921146" sldId="356"/>
            <ac:spMk id="17" creationId="{7CD2384E-74C0-4DCB-8E9D-510EEA17D890}"/>
          </ac:spMkLst>
        </pc:spChg>
      </pc:sldChg>
      <pc:sldChg chg="modSp">
        <pc:chgData name="Prodan, Bjorg (prodanbn)" userId="S::prodanbn@ucmail.uc.edu::5ddbc9ee-394b-47d8-97b0-feede0c07ca8" providerId="AD" clId="Web-{72ECBEB3-165A-9FAE-52FE-1A9E776A9C4A}" dt="2022-07-18T21:40:21.108" v="52" actId="1076"/>
        <pc:sldMkLst>
          <pc:docMk/>
          <pc:sldMk cId="130911382" sldId="377"/>
        </pc:sldMkLst>
        <pc:spChg chg="mod">
          <ac:chgData name="Prodan, Bjorg (prodanbn)" userId="S::prodanbn@ucmail.uc.edu::5ddbc9ee-394b-47d8-97b0-feede0c07ca8" providerId="AD" clId="Web-{72ECBEB3-165A-9FAE-52FE-1A9E776A9C4A}" dt="2022-07-18T21:40:21.108" v="52" actId="1076"/>
          <ac:spMkLst>
            <pc:docMk/>
            <pc:sldMk cId="130911382" sldId="377"/>
            <ac:spMk id="6" creationId="{00000000-0000-0000-0000-000000000000}"/>
          </ac:spMkLst>
        </pc:spChg>
      </pc:sldChg>
      <pc:sldChg chg="modSp">
        <pc:chgData name="Prodan, Bjorg (prodanbn)" userId="S::prodanbn@ucmail.uc.edu::5ddbc9ee-394b-47d8-97b0-feede0c07ca8" providerId="AD" clId="Web-{72ECBEB3-165A-9FAE-52FE-1A9E776A9C4A}" dt="2022-07-18T21:41:16.873" v="60" actId="20577"/>
        <pc:sldMkLst>
          <pc:docMk/>
          <pc:sldMk cId="3398438267" sldId="384"/>
        </pc:sldMkLst>
        <pc:spChg chg="mod">
          <ac:chgData name="Prodan, Bjorg (prodanbn)" userId="S::prodanbn@ucmail.uc.edu::5ddbc9ee-394b-47d8-97b0-feede0c07ca8" providerId="AD" clId="Web-{72ECBEB3-165A-9FAE-52FE-1A9E776A9C4A}" dt="2022-07-18T21:41:04.607" v="58" actId="20577"/>
          <ac:spMkLst>
            <pc:docMk/>
            <pc:sldMk cId="3398438267" sldId="384"/>
            <ac:spMk id="6" creationId="{00000000-0000-0000-0000-000000000000}"/>
          </ac:spMkLst>
        </pc:spChg>
        <pc:spChg chg="mod">
          <ac:chgData name="Prodan, Bjorg (prodanbn)" userId="S::prodanbn@ucmail.uc.edu::5ddbc9ee-394b-47d8-97b0-feede0c07ca8" providerId="AD" clId="Web-{72ECBEB3-165A-9FAE-52FE-1A9E776A9C4A}" dt="2022-07-18T21:41:16.873" v="60" actId="20577"/>
          <ac:spMkLst>
            <pc:docMk/>
            <pc:sldMk cId="3398438267" sldId="384"/>
            <ac:spMk id="9" creationId="{00000000-0000-0000-0000-000000000000}"/>
          </ac:spMkLst>
        </pc:spChg>
      </pc:sldChg>
      <pc:sldChg chg="modSp">
        <pc:chgData name="Prodan, Bjorg (prodanbn)" userId="S::prodanbn@ucmail.uc.edu::5ddbc9ee-394b-47d8-97b0-feede0c07ca8" providerId="AD" clId="Web-{72ECBEB3-165A-9FAE-52FE-1A9E776A9C4A}" dt="2022-07-18T21:43:12.138" v="76" actId="1076"/>
        <pc:sldMkLst>
          <pc:docMk/>
          <pc:sldMk cId="1939169188" sldId="386"/>
        </pc:sldMkLst>
        <pc:spChg chg="mod">
          <ac:chgData name="Prodan, Bjorg (prodanbn)" userId="S::prodanbn@ucmail.uc.edu::5ddbc9ee-394b-47d8-97b0-feede0c07ca8" providerId="AD" clId="Web-{72ECBEB3-165A-9FAE-52FE-1A9E776A9C4A}" dt="2022-07-18T21:43:12.138" v="76" actId="1076"/>
          <ac:spMkLst>
            <pc:docMk/>
            <pc:sldMk cId="1939169188" sldId="386"/>
            <ac:spMk id="2" creationId="{00000000-0000-0000-0000-000000000000}"/>
          </ac:spMkLst>
        </pc:spChg>
      </pc:sldChg>
      <pc:sldChg chg="modSp">
        <pc:chgData name="Prodan, Bjorg (prodanbn)" userId="S::prodanbn@ucmail.uc.edu::5ddbc9ee-394b-47d8-97b0-feede0c07ca8" providerId="AD" clId="Web-{72ECBEB3-165A-9FAE-52FE-1A9E776A9C4A}" dt="2022-07-18T21:42:28.076" v="72" actId="20577"/>
        <pc:sldMkLst>
          <pc:docMk/>
          <pc:sldMk cId="3410349416" sldId="387"/>
        </pc:sldMkLst>
        <pc:spChg chg="mod">
          <ac:chgData name="Prodan, Bjorg (prodanbn)" userId="S::prodanbn@ucmail.uc.edu::5ddbc9ee-394b-47d8-97b0-feede0c07ca8" providerId="AD" clId="Web-{72ECBEB3-165A-9FAE-52FE-1A9E776A9C4A}" dt="2022-07-18T21:42:28.076" v="72" actId="20577"/>
          <ac:spMkLst>
            <pc:docMk/>
            <pc:sldMk cId="3410349416" sldId="387"/>
            <ac:spMk id="31" creationId="{8968CA6F-4A8F-4783-83E8-7BB1A44F7FF5}"/>
          </ac:spMkLst>
        </pc:spChg>
      </pc:sldChg>
      <pc:sldChg chg="modSp">
        <pc:chgData name="Prodan, Bjorg (prodanbn)" userId="S::prodanbn@ucmail.uc.edu::5ddbc9ee-394b-47d8-97b0-feede0c07ca8" providerId="AD" clId="Web-{72ECBEB3-165A-9FAE-52FE-1A9E776A9C4A}" dt="2022-07-18T21:32:34.345" v="4" actId="20577"/>
        <pc:sldMkLst>
          <pc:docMk/>
          <pc:sldMk cId="1383341326" sldId="393"/>
        </pc:sldMkLst>
        <pc:spChg chg="mod">
          <ac:chgData name="Prodan, Bjorg (prodanbn)" userId="S::prodanbn@ucmail.uc.edu::5ddbc9ee-394b-47d8-97b0-feede0c07ca8" providerId="AD" clId="Web-{72ECBEB3-165A-9FAE-52FE-1A9E776A9C4A}" dt="2022-07-18T21:32:34.345" v="4" actId="20577"/>
          <ac:spMkLst>
            <pc:docMk/>
            <pc:sldMk cId="1383341326" sldId="393"/>
            <ac:spMk id="52" creationId="{7C385BEA-6D17-421D-9607-97A838FFCB12}"/>
          </ac:spMkLst>
        </pc:spChg>
      </pc:sldChg>
      <pc:sldChg chg="modSp">
        <pc:chgData name="Prodan, Bjorg (prodanbn)" userId="S::prodanbn@ucmail.uc.edu::5ddbc9ee-394b-47d8-97b0-feede0c07ca8" providerId="AD" clId="Web-{72ECBEB3-165A-9FAE-52FE-1A9E776A9C4A}" dt="2022-07-18T21:33:25.313" v="18" actId="20577"/>
        <pc:sldMkLst>
          <pc:docMk/>
          <pc:sldMk cId="3092485611" sldId="394"/>
        </pc:sldMkLst>
        <pc:spChg chg="mod">
          <ac:chgData name="Prodan, Bjorg (prodanbn)" userId="S::prodanbn@ucmail.uc.edu::5ddbc9ee-394b-47d8-97b0-feede0c07ca8" providerId="AD" clId="Web-{72ECBEB3-165A-9FAE-52FE-1A9E776A9C4A}" dt="2022-07-18T21:33:25.313" v="18" actId="20577"/>
          <ac:spMkLst>
            <pc:docMk/>
            <pc:sldMk cId="3092485611" sldId="394"/>
            <ac:spMk id="52" creationId="{7C385BEA-6D17-421D-9607-97A838FFCB12}"/>
          </ac:spMkLst>
        </pc:spChg>
      </pc:sldChg>
      <pc:sldChg chg="modSp">
        <pc:chgData name="Prodan, Bjorg (prodanbn)" userId="S::prodanbn@ucmail.uc.edu::5ddbc9ee-394b-47d8-97b0-feede0c07ca8" providerId="AD" clId="Web-{72ECBEB3-165A-9FAE-52FE-1A9E776A9C4A}" dt="2022-07-18T21:44:24.497" v="100" actId="20577"/>
        <pc:sldMkLst>
          <pc:docMk/>
          <pc:sldMk cId="1896621259" sldId="395"/>
        </pc:sldMkLst>
        <pc:spChg chg="mod">
          <ac:chgData name="Prodan, Bjorg (prodanbn)" userId="S::prodanbn@ucmail.uc.edu::5ddbc9ee-394b-47d8-97b0-feede0c07ca8" providerId="AD" clId="Web-{72ECBEB3-165A-9FAE-52FE-1A9E776A9C4A}" dt="2022-07-18T21:44:24.497" v="100" actId="20577"/>
          <ac:spMkLst>
            <pc:docMk/>
            <pc:sldMk cId="1896621259" sldId="395"/>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iepjr\Downloads\tabn318.45%20(1).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iepjr\Desktop\Bassai\Results\NCES%20decline%20in%20STEM.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Decline in Year to Year Growth</a:t>
            </a:r>
          </a:p>
        </c:rich>
      </c:tx>
      <c:layout>
        <c:manualLayout>
          <c:xMode val="edge"/>
          <c:yMode val="edge"/>
          <c:x val="1.1237434673364178E-3"/>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075227621941178E-2"/>
          <c:y val="0.13823501014831499"/>
          <c:w val="0.90654440462318597"/>
          <c:h val="0.77586472874344448"/>
        </c:manualLayout>
      </c:layout>
      <c:lineChart>
        <c:grouping val="standard"/>
        <c:varyColors val="0"/>
        <c:ser>
          <c:idx val="0"/>
          <c:order val="0"/>
          <c:tx>
            <c:strRef>
              <c:f>'[tabn318.45 (1).xls]Digest 2017 Table 318.45'!$V$21</c:f>
              <c:strCache>
                <c:ptCount val="1"/>
                <c:pt idx="0">
                  <c:v>White</c:v>
                </c:pt>
              </c:strCache>
            </c:strRef>
          </c:tx>
          <c:spPr>
            <a:ln w="28575" cap="rnd">
              <a:solidFill>
                <a:srgbClr val="666666"/>
              </a:solidFill>
              <a:round/>
            </a:ln>
            <a:effectLst/>
          </c:spPr>
          <c:marker>
            <c:symbol val="none"/>
          </c:marker>
          <c:val>
            <c:numRef>
              <c:f>'[tabn318.45 (1).xls]Digest 2017 Table 318.45'!$V$22:$V$28</c:f>
              <c:numCache>
                <c:formatCode>#,##0</c:formatCode>
                <c:ptCount val="7"/>
                <c:pt idx="0">
                  <c:v>16205</c:v>
                </c:pt>
                <c:pt idx="1">
                  <c:v>9338</c:v>
                </c:pt>
                <c:pt idx="2">
                  <c:v>14325</c:v>
                </c:pt>
                <c:pt idx="3">
                  <c:v>3589</c:v>
                </c:pt>
                <c:pt idx="4">
                  <c:v>11345</c:v>
                </c:pt>
                <c:pt idx="5">
                  <c:v>5364</c:v>
                </c:pt>
                <c:pt idx="6">
                  <c:v>4051</c:v>
                </c:pt>
              </c:numCache>
            </c:numRef>
          </c:val>
          <c:smooth val="0"/>
          <c:extLst>
            <c:ext xmlns:c16="http://schemas.microsoft.com/office/drawing/2014/chart" uri="{C3380CC4-5D6E-409C-BE32-E72D297353CC}">
              <c16:uniqueId val="{00000000-3230-43D2-B5A8-227A8AEAB3AC}"/>
            </c:ext>
          </c:extLst>
        </c:ser>
        <c:ser>
          <c:idx val="1"/>
          <c:order val="1"/>
          <c:tx>
            <c:strRef>
              <c:f>'[tabn318.45 (1).xls]Digest 2017 Table 318.45'!$W$21</c:f>
              <c:strCache>
                <c:ptCount val="1"/>
                <c:pt idx="0">
                  <c:v>Black</c:v>
                </c:pt>
              </c:strCache>
            </c:strRef>
          </c:tx>
          <c:spPr>
            <a:ln w="28575" cap="rnd">
              <a:solidFill>
                <a:schemeClr val="accent2"/>
              </a:solidFill>
              <a:round/>
            </a:ln>
            <a:effectLst/>
          </c:spPr>
          <c:marker>
            <c:symbol val="none"/>
          </c:marker>
          <c:val>
            <c:numRef>
              <c:f>'[tabn318.45 (1).xls]Digest 2017 Table 318.45'!$W$22:$W$28</c:f>
              <c:numCache>
                <c:formatCode>#,##0</c:formatCode>
                <c:ptCount val="7"/>
                <c:pt idx="0">
                  <c:v>3982</c:v>
                </c:pt>
                <c:pt idx="1">
                  <c:v>3991</c:v>
                </c:pt>
                <c:pt idx="2">
                  <c:v>-10</c:v>
                </c:pt>
                <c:pt idx="3">
                  <c:v>706</c:v>
                </c:pt>
                <c:pt idx="4">
                  <c:v>1745</c:v>
                </c:pt>
                <c:pt idx="5">
                  <c:v>1305</c:v>
                </c:pt>
                <c:pt idx="6">
                  <c:v>-2238</c:v>
                </c:pt>
              </c:numCache>
            </c:numRef>
          </c:val>
          <c:smooth val="0"/>
          <c:extLst>
            <c:ext xmlns:c16="http://schemas.microsoft.com/office/drawing/2014/chart" uri="{C3380CC4-5D6E-409C-BE32-E72D297353CC}">
              <c16:uniqueId val="{00000001-3230-43D2-B5A8-227A8AEAB3AC}"/>
            </c:ext>
          </c:extLst>
        </c:ser>
        <c:ser>
          <c:idx val="2"/>
          <c:order val="2"/>
          <c:tx>
            <c:strRef>
              <c:f>'[tabn318.45 (1).xls]Digest 2017 Table 318.45'!$X$21</c:f>
              <c:strCache>
                <c:ptCount val="1"/>
                <c:pt idx="0">
                  <c:v>Hispanic</c:v>
                </c:pt>
              </c:strCache>
            </c:strRef>
          </c:tx>
          <c:spPr>
            <a:ln w="28575" cap="rnd">
              <a:solidFill>
                <a:srgbClr val="0070C0"/>
              </a:solidFill>
              <a:round/>
            </a:ln>
            <a:effectLst/>
          </c:spPr>
          <c:marker>
            <c:symbol val="none"/>
          </c:marker>
          <c:val>
            <c:numRef>
              <c:f>'[tabn318.45 (1).xls]Digest 2017 Table 318.45'!$X$22:$X$28</c:f>
              <c:numCache>
                <c:formatCode>#,##0</c:formatCode>
                <c:ptCount val="7"/>
                <c:pt idx="0">
                  <c:v>5121</c:v>
                </c:pt>
                <c:pt idx="1">
                  <c:v>4581</c:v>
                </c:pt>
                <c:pt idx="2">
                  <c:v>3468</c:v>
                </c:pt>
                <c:pt idx="3">
                  <c:v>3753</c:v>
                </c:pt>
                <c:pt idx="4">
                  <c:v>5089</c:v>
                </c:pt>
                <c:pt idx="5">
                  <c:v>5585</c:v>
                </c:pt>
                <c:pt idx="6">
                  <c:v>4136</c:v>
                </c:pt>
              </c:numCache>
            </c:numRef>
          </c:val>
          <c:smooth val="0"/>
          <c:extLst>
            <c:ext xmlns:c16="http://schemas.microsoft.com/office/drawing/2014/chart" uri="{C3380CC4-5D6E-409C-BE32-E72D297353CC}">
              <c16:uniqueId val="{00000002-3230-43D2-B5A8-227A8AEAB3AC}"/>
            </c:ext>
          </c:extLst>
        </c:ser>
        <c:ser>
          <c:idx val="3"/>
          <c:order val="3"/>
          <c:tx>
            <c:strRef>
              <c:f>'[tabn318.45 (1).xls]Digest 2017 Table 318.45'!$Y$21</c:f>
              <c:strCache>
                <c:ptCount val="1"/>
                <c:pt idx="0">
                  <c:v>Asian</c:v>
                </c:pt>
              </c:strCache>
            </c:strRef>
          </c:tx>
          <c:spPr>
            <a:ln w="28575" cap="rnd">
              <a:solidFill>
                <a:srgbClr val="FFC000"/>
              </a:solidFill>
              <a:round/>
            </a:ln>
            <a:effectLst/>
          </c:spPr>
          <c:marker>
            <c:symbol val="none"/>
          </c:marker>
          <c:val>
            <c:numRef>
              <c:f>'[tabn318.45 (1).xls]Digest 2017 Table 318.45'!$Y$22:$Y$28</c:f>
              <c:numCache>
                <c:formatCode>#,##0</c:formatCode>
                <c:ptCount val="7"/>
                <c:pt idx="0">
                  <c:v>1828</c:v>
                </c:pt>
                <c:pt idx="1">
                  <c:v>2167</c:v>
                </c:pt>
                <c:pt idx="2">
                  <c:v>2209</c:v>
                </c:pt>
                <c:pt idx="3">
                  <c:v>3325</c:v>
                </c:pt>
                <c:pt idx="4">
                  <c:v>2093</c:v>
                </c:pt>
                <c:pt idx="5">
                  <c:v>3105</c:v>
                </c:pt>
                <c:pt idx="6">
                  <c:v>4332</c:v>
                </c:pt>
              </c:numCache>
            </c:numRef>
          </c:val>
          <c:smooth val="0"/>
          <c:extLst>
            <c:ext xmlns:c16="http://schemas.microsoft.com/office/drawing/2014/chart" uri="{C3380CC4-5D6E-409C-BE32-E72D297353CC}">
              <c16:uniqueId val="{00000003-3230-43D2-B5A8-227A8AEAB3AC}"/>
            </c:ext>
          </c:extLst>
        </c:ser>
        <c:dLbls>
          <c:showLegendKey val="0"/>
          <c:showVal val="0"/>
          <c:showCatName val="0"/>
          <c:showSerName val="0"/>
          <c:showPercent val="0"/>
          <c:showBubbleSize val="0"/>
        </c:dLbls>
        <c:smooth val="0"/>
        <c:axId val="274695488"/>
        <c:axId val="274693824"/>
      </c:lineChart>
      <c:catAx>
        <c:axId val="27469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4693824"/>
        <c:crosses val="autoZero"/>
        <c:auto val="1"/>
        <c:lblAlgn val="ctr"/>
        <c:lblOffset val="100"/>
        <c:noMultiLvlLbl val="0"/>
      </c:catAx>
      <c:valAx>
        <c:axId val="274693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469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FULL</a:t>
            </a:r>
            <a:r>
              <a:rPr lang="en-US" baseline="0" dirty="0"/>
              <a:t> RESPONDENTS</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Sheet2!$N$3</c:f>
              <c:strCache>
                <c:ptCount val="1"/>
                <c:pt idx="0">
                  <c:v>STEM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Sheet2!$M$4:$M$7</c:f>
              <c:strCache>
                <c:ptCount val="4"/>
                <c:pt idx="0">
                  <c:v>White</c:v>
                </c:pt>
                <c:pt idx="1">
                  <c:v>Black</c:v>
                </c:pt>
                <c:pt idx="2">
                  <c:v>Hispanic</c:v>
                </c:pt>
                <c:pt idx="3">
                  <c:v>Asian</c:v>
                </c:pt>
              </c:strCache>
            </c:strRef>
          </c:cat>
          <c:val>
            <c:numRef>
              <c:f>Sheet2!$N$4:$N$7</c:f>
              <c:numCache>
                <c:formatCode>General</c:formatCode>
                <c:ptCount val="4"/>
                <c:pt idx="0">
                  <c:v>2910</c:v>
                </c:pt>
                <c:pt idx="1">
                  <c:v>631</c:v>
                </c:pt>
                <c:pt idx="2">
                  <c:v>840</c:v>
                </c:pt>
                <c:pt idx="3">
                  <c:v>459</c:v>
                </c:pt>
              </c:numCache>
            </c:numRef>
          </c:val>
          <c:extLst>
            <c:ext xmlns:c16="http://schemas.microsoft.com/office/drawing/2014/chart" uri="{C3380CC4-5D6E-409C-BE32-E72D297353CC}">
              <c16:uniqueId val="{00000000-757C-410D-85F9-6AED6D3F61B9}"/>
            </c:ext>
          </c:extLst>
        </c:ser>
        <c:ser>
          <c:idx val="1"/>
          <c:order val="1"/>
          <c:tx>
            <c:strRef>
              <c:f>Sheet2!$O$3</c:f>
              <c:strCache>
                <c:ptCount val="1"/>
                <c:pt idx="0">
                  <c:v>NON STEM</c:v>
                </c:pt>
              </c:strCache>
            </c:strRef>
          </c:tx>
          <c:spPr>
            <a:solidFill>
              <a:srgbClr val="2D56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Sheet2!$M$4:$M$7</c:f>
              <c:strCache>
                <c:ptCount val="4"/>
                <c:pt idx="0">
                  <c:v>White</c:v>
                </c:pt>
                <c:pt idx="1">
                  <c:v>Black</c:v>
                </c:pt>
                <c:pt idx="2">
                  <c:v>Hispanic</c:v>
                </c:pt>
                <c:pt idx="3">
                  <c:v>Asian</c:v>
                </c:pt>
              </c:strCache>
            </c:strRef>
          </c:cat>
          <c:val>
            <c:numRef>
              <c:f>Sheet2!$O$4:$O$7</c:f>
              <c:numCache>
                <c:formatCode>General</c:formatCode>
                <c:ptCount val="4"/>
                <c:pt idx="0">
                  <c:v>9876</c:v>
                </c:pt>
                <c:pt idx="1">
                  <c:v>2550</c:v>
                </c:pt>
                <c:pt idx="2">
                  <c:v>3417</c:v>
                </c:pt>
                <c:pt idx="3">
                  <c:v>706</c:v>
                </c:pt>
              </c:numCache>
            </c:numRef>
          </c:val>
          <c:extLst>
            <c:ext xmlns:c16="http://schemas.microsoft.com/office/drawing/2014/chart" uri="{C3380CC4-5D6E-409C-BE32-E72D297353CC}">
              <c16:uniqueId val="{00000001-757C-410D-85F9-6AED6D3F61B9}"/>
            </c:ext>
          </c:extLst>
        </c:ser>
        <c:dLbls>
          <c:dLblPos val="ctr"/>
          <c:showLegendKey val="0"/>
          <c:showVal val="1"/>
          <c:showCatName val="0"/>
          <c:showSerName val="0"/>
          <c:showPercent val="0"/>
          <c:showBubbleSize val="0"/>
        </c:dLbls>
        <c:gapWidth val="79"/>
        <c:overlap val="100"/>
        <c:axId val="920099520"/>
        <c:axId val="920099936"/>
      </c:barChart>
      <c:catAx>
        <c:axId val="920099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en-US"/>
          </a:p>
        </c:txPr>
        <c:crossAx val="920099936"/>
        <c:crosses val="autoZero"/>
        <c:auto val="1"/>
        <c:lblAlgn val="ctr"/>
        <c:lblOffset val="100"/>
        <c:noMultiLvlLbl val="0"/>
      </c:catAx>
      <c:valAx>
        <c:axId val="920099936"/>
        <c:scaling>
          <c:orientation val="minMax"/>
        </c:scaling>
        <c:delete val="1"/>
        <c:axPos val="l"/>
        <c:numFmt formatCode="General" sourceLinked="1"/>
        <c:majorTickMark val="none"/>
        <c:minorTickMark val="none"/>
        <c:tickLblPos val="nextTo"/>
        <c:crossAx val="920099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AADDD-14CF-4D2C-B983-570256A9CE82}" type="doc">
      <dgm:prSet loTypeId="urn:microsoft.com/office/officeart/2005/8/layout/hProcess9" loCatId="process" qsTypeId="urn:microsoft.com/office/officeart/2005/8/quickstyle/simple1" qsCatId="simple" csTypeId="urn:microsoft.com/office/officeart/2005/8/colors/accent1_2" csCatId="accent1" phldr="1"/>
      <dgm:spPr/>
    </dgm:pt>
    <dgm:pt modelId="{385E3D50-1419-41E4-8F94-5DF43DBA50E6}">
      <dgm:prSet phldrT="[Text]"/>
      <dgm:spPr>
        <a:solidFill>
          <a:schemeClr val="tx1">
            <a:lumMod val="85000"/>
            <a:lumOff val="15000"/>
          </a:schemeClr>
        </a:solidFill>
      </dgm:spPr>
      <dgm:t>
        <a:bodyPr/>
        <a:lstStyle/>
        <a:p>
          <a:r>
            <a:rPr lang="en-US" dirty="0"/>
            <a:t>Data Analysis</a:t>
          </a:r>
        </a:p>
      </dgm:t>
    </dgm:pt>
    <dgm:pt modelId="{CDEC7540-02CD-4789-AD31-6174C1D7B7F8}" type="parTrans" cxnId="{EEF5FC5E-069F-4B73-9FC5-F243A628CDAB}">
      <dgm:prSet/>
      <dgm:spPr/>
      <dgm:t>
        <a:bodyPr/>
        <a:lstStyle/>
        <a:p>
          <a:endParaRPr lang="en-US"/>
        </a:p>
      </dgm:t>
    </dgm:pt>
    <dgm:pt modelId="{640769E6-1E07-4B11-858B-D65CCC6FFEE4}" type="sibTrans" cxnId="{EEF5FC5E-069F-4B73-9FC5-F243A628CDAB}">
      <dgm:prSet/>
      <dgm:spPr/>
      <dgm:t>
        <a:bodyPr/>
        <a:lstStyle/>
        <a:p>
          <a:endParaRPr lang="en-US"/>
        </a:p>
      </dgm:t>
    </dgm:pt>
    <dgm:pt modelId="{FE4DD8ED-BFF6-4852-B83F-5DFEBDB23DCF}">
      <dgm:prSet phldrT="[Text]"/>
      <dgm:spPr>
        <a:solidFill>
          <a:schemeClr val="tx1">
            <a:lumMod val="85000"/>
            <a:lumOff val="15000"/>
          </a:schemeClr>
        </a:solidFill>
      </dgm:spPr>
      <dgm:t>
        <a:bodyPr/>
        <a:lstStyle/>
        <a:p>
          <a:r>
            <a:rPr lang="en-US" dirty="0"/>
            <a:t>Summaries &amp; Visualization</a:t>
          </a:r>
        </a:p>
      </dgm:t>
    </dgm:pt>
    <dgm:pt modelId="{562A586C-3A47-4B0A-92B8-EC9A83C21DD0}" type="parTrans" cxnId="{BC5EFAB7-3096-46EC-BB90-20961A6D84D9}">
      <dgm:prSet/>
      <dgm:spPr/>
      <dgm:t>
        <a:bodyPr/>
        <a:lstStyle/>
        <a:p>
          <a:endParaRPr lang="en-US"/>
        </a:p>
      </dgm:t>
    </dgm:pt>
    <dgm:pt modelId="{FB23300F-A0D0-45F5-BB0F-4DD8BBF15699}" type="sibTrans" cxnId="{BC5EFAB7-3096-46EC-BB90-20961A6D84D9}">
      <dgm:prSet/>
      <dgm:spPr/>
      <dgm:t>
        <a:bodyPr/>
        <a:lstStyle/>
        <a:p>
          <a:endParaRPr lang="en-US"/>
        </a:p>
      </dgm:t>
    </dgm:pt>
    <dgm:pt modelId="{3287D58D-8BF4-4C70-9583-4AAFBF7D879B}">
      <dgm:prSet phldrT="[Text]"/>
      <dgm:spPr/>
      <dgm:t>
        <a:bodyPr/>
        <a:lstStyle/>
        <a:p>
          <a:r>
            <a:rPr lang="en-US" dirty="0"/>
            <a:t>Modeling &amp; Classification</a:t>
          </a:r>
        </a:p>
      </dgm:t>
    </dgm:pt>
    <dgm:pt modelId="{03551A3F-26A4-4508-98F8-E37D1F7F9AEF}" type="parTrans" cxnId="{E5156B65-AC88-4630-B3AF-F6F9910C743F}">
      <dgm:prSet/>
      <dgm:spPr/>
      <dgm:t>
        <a:bodyPr/>
        <a:lstStyle/>
        <a:p>
          <a:endParaRPr lang="en-US"/>
        </a:p>
      </dgm:t>
    </dgm:pt>
    <dgm:pt modelId="{800FC614-B7D4-4805-88A0-220B35518FA6}" type="sibTrans" cxnId="{E5156B65-AC88-4630-B3AF-F6F9910C743F}">
      <dgm:prSet/>
      <dgm:spPr/>
      <dgm:t>
        <a:bodyPr/>
        <a:lstStyle/>
        <a:p>
          <a:endParaRPr lang="en-US"/>
        </a:p>
      </dgm:t>
    </dgm:pt>
    <dgm:pt modelId="{EE1CAE6B-95C9-45F4-ADD9-0A8801A719C2}">
      <dgm:prSet phldrT="[Text]"/>
      <dgm:spPr>
        <a:solidFill>
          <a:schemeClr val="tx1">
            <a:lumMod val="85000"/>
            <a:lumOff val="15000"/>
          </a:schemeClr>
        </a:solidFill>
      </dgm:spPr>
      <dgm:t>
        <a:bodyPr/>
        <a:lstStyle/>
        <a:p>
          <a:r>
            <a:rPr lang="en-US" dirty="0"/>
            <a:t>Data Preparation – Synthetic Data</a:t>
          </a:r>
        </a:p>
      </dgm:t>
    </dgm:pt>
    <dgm:pt modelId="{FE75F164-9511-4CDE-B215-26455F7EAF8A}" type="parTrans" cxnId="{F887F170-D79B-496A-88DC-4A4F2C8B575B}">
      <dgm:prSet/>
      <dgm:spPr/>
      <dgm:t>
        <a:bodyPr/>
        <a:lstStyle/>
        <a:p>
          <a:endParaRPr lang="en-US"/>
        </a:p>
      </dgm:t>
    </dgm:pt>
    <dgm:pt modelId="{F960F03B-73C4-47ED-A8E8-533EE8D407F9}" type="sibTrans" cxnId="{F887F170-D79B-496A-88DC-4A4F2C8B575B}">
      <dgm:prSet/>
      <dgm:spPr/>
      <dgm:t>
        <a:bodyPr/>
        <a:lstStyle/>
        <a:p>
          <a:endParaRPr lang="en-US"/>
        </a:p>
      </dgm:t>
    </dgm:pt>
    <dgm:pt modelId="{672EF58F-5F20-46A0-956B-E8E07CF78578}">
      <dgm:prSet phldrT="[Text]"/>
      <dgm:spPr/>
      <dgm:t>
        <a:bodyPr/>
        <a:lstStyle/>
        <a:p>
          <a:r>
            <a:rPr lang="en-US" dirty="0"/>
            <a:t>Insights</a:t>
          </a:r>
        </a:p>
        <a:p>
          <a:r>
            <a:rPr lang="en-US" dirty="0"/>
            <a:t>&amp; Predictive Analytics</a:t>
          </a:r>
        </a:p>
      </dgm:t>
    </dgm:pt>
    <dgm:pt modelId="{61D0EE27-2A0B-4682-A786-E1BC278213AF}" type="sibTrans" cxnId="{BB52C5A3-E86C-4F3C-A8C1-567033212F61}">
      <dgm:prSet/>
      <dgm:spPr/>
      <dgm:t>
        <a:bodyPr/>
        <a:lstStyle/>
        <a:p>
          <a:endParaRPr lang="en-US"/>
        </a:p>
      </dgm:t>
    </dgm:pt>
    <dgm:pt modelId="{7AC5EE4E-FD74-46F4-93B6-9E480230ED83}" type="parTrans" cxnId="{BB52C5A3-E86C-4F3C-A8C1-567033212F61}">
      <dgm:prSet/>
      <dgm:spPr/>
      <dgm:t>
        <a:bodyPr/>
        <a:lstStyle/>
        <a:p>
          <a:endParaRPr lang="en-US"/>
        </a:p>
      </dgm:t>
    </dgm:pt>
    <dgm:pt modelId="{FCD58707-FF38-4597-AEC0-3656D67930BC}" type="pres">
      <dgm:prSet presAssocID="{2A2AADDD-14CF-4D2C-B983-570256A9CE82}" presName="CompostProcess" presStyleCnt="0">
        <dgm:presLayoutVars>
          <dgm:dir/>
          <dgm:resizeHandles val="exact"/>
        </dgm:presLayoutVars>
      </dgm:prSet>
      <dgm:spPr/>
    </dgm:pt>
    <dgm:pt modelId="{3AD85585-D96C-4FE0-9430-77743871A4F6}" type="pres">
      <dgm:prSet presAssocID="{2A2AADDD-14CF-4D2C-B983-570256A9CE82}" presName="arrow" presStyleLbl="bgShp" presStyleIdx="0" presStyleCnt="1"/>
      <dgm:spPr/>
    </dgm:pt>
    <dgm:pt modelId="{872E70D2-1BA6-4500-9804-FE7536187AFC}" type="pres">
      <dgm:prSet presAssocID="{2A2AADDD-14CF-4D2C-B983-570256A9CE82}" presName="linearProcess" presStyleCnt="0"/>
      <dgm:spPr/>
    </dgm:pt>
    <dgm:pt modelId="{7C94E4D6-02AE-4E67-8177-83AE2D773FA6}" type="pres">
      <dgm:prSet presAssocID="{385E3D50-1419-41E4-8F94-5DF43DBA50E6}" presName="textNode" presStyleLbl="node1" presStyleIdx="0" presStyleCnt="5">
        <dgm:presLayoutVars>
          <dgm:bulletEnabled val="1"/>
        </dgm:presLayoutVars>
      </dgm:prSet>
      <dgm:spPr/>
    </dgm:pt>
    <dgm:pt modelId="{16CA9479-8AA5-4497-B2C7-193F00C9F6EA}" type="pres">
      <dgm:prSet presAssocID="{640769E6-1E07-4B11-858B-D65CCC6FFEE4}" presName="sibTrans" presStyleCnt="0"/>
      <dgm:spPr/>
    </dgm:pt>
    <dgm:pt modelId="{875641F1-3A83-4B43-ADF2-6FC509351343}" type="pres">
      <dgm:prSet presAssocID="{EE1CAE6B-95C9-45F4-ADD9-0A8801A719C2}" presName="textNode" presStyleLbl="node1" presStyleIdx="1" presStyleCnt="5">
        <dgm:presLayoutVars>
          <dgm:bulletEnabled val="1"/>
        </dgm:presLayoutVars>
      </dgm:prSet>
      <dgm:spPr/>
    </dgm:pt>
    <dgm:pt modelId="{41A87EC5-9DEC-4224-8BD0-885C8DC13A8B}" type="pres">
      <dgm:prSet presAssocID="{F960F03B-73C4-47ED-A8E8-533EE8D407F9}" presName="sibTrans" presStyleCnt="0"/>
      <dgm:spPr/>
    </dgm:pt>
    <dgm:pt modelId="{136FED56-08C0-469B-9C4B-6A88C8ED6CBD}" type="pres">
      <dgm:prSet presAssocID="{FE4DD8ED-BFF6-4852-B83F-5DFEBDB23DCF}" presName="textNode" presStyleLbl="node1" presStyleIdx="2" presStyleCnt="5">
        <dgm:presLayoutVars>
          <dgm:bulletEnabled val="1"/>
        </dgm:presLayoutVars>
      </dgm:prSet>
      <dgm:spPr/>
    </dgm:pt>
    <dgm:pt modelId="{2583804D-2C4A-4C60-AC61-DD552C1718D2}" type="pres">
      <dgm:prSet presAssocID="{FB23300F-A0D0-45F5-BB0F-4DD8BBF15699}" presName="sibTrans" presStyleCnt="0"/>
      <dgm:spPr/>
    </dgm:pt>
    <dgm:pt modelId="{6DDD9B4C-70D4-43D2-8809-3E7BBDF9CBB4}" type="pres">
      <dgm:prSet presAssocID="{3287D58D-8BF4-4C70-9583-4AAFBF7D879B}" presName="textNode" presStyleLbl="node1" presStyleIdx="3" presStyleCnt="5">
        <dgm:presLayoutVars>
          <dgm:bulletEnabled val="1"/>
        </dgm:presLayoutVars>
      </dgm:prSet>
      <dgm:spPr/>
    </dgm:pt>
    <dgm:pt modelId="{00DA1DA5-621A-44E6-B9F3-729E02009F0A}" type="pres">
      <dgm:prSet presAssocID="{800FC614-B7D4-4805-88A0-220B35518FA6}" presName="sibTrans" presStyleCnt="0"/>
      <dgm:spPr/>
    </dgm:pt>
    <dgm:pt modelId="{8CBEAB25-0FBE-4D84-8E75-7D4C6338529B}" type="pres">
      <dgm:prSet presAssocID="{672EF58F-5F20-46A0-956B-E8E07CF78578}" presName="textNode" presStyleLbl="node1" presStyleIdx="4" presStyleCnt="5">
        <dgm:presLayoutVars>
          <dgm:bulletEnabled val="1"/>
        </dgm:presLayoutVars>
      </dgm:prSet>
      <dgm:spPr/>
    </dgm:pt>
  </dgm:ptLst>
  <dgm:cxnLst>
    <dgm:cxn modelId="{4614AA01-2EB5-48F4-844E-C621EE72F71C}" type="presOf" srcId="{FE4DD8ED-BFF6-4852-B83F-5DFEBDB23DCF}" destId="{136FED56-08C0-469B-9C4B-6A88C8ED6CBD}" srcOrd="0" destOrd="0" presId="urn:microsoft.com/office/officeart/2005/8/layout/hProcess9"/>
    <dgm:cxn modelId="{C1515207-FA50-4DE0-92AF-9C9587980EBB}" type="presOf" srcId="{3287D58D-8BF4-4C70-9583-4AAFBF7D879B}" destId="{6DDD9B4C-70D4-43D2-8809-3E7BBDF9CBB4}" srcOrd="0" destOrd="0" presId="urn:microsoft.com/office/officeart/2005/8/layout/hProcess9"/>
    <dgm:cxn modelId="{EEF5FC5E-069F-4B73-9FC5-F243A628CDAB}" srcId="{2A2AADDD-14CF-4D2C-B983-570256A9CE82}" destId="{385E3D50-1419-41E4-8F94-5DF43DBA50E6}" srcOrd="0" destOrd="0" parTransId="{CDEC7540-02CD-4789-AD31-6174C1D7B7F8}" sibTransId="{640769E6-1E07-4B11-858B-D65CCC6FFEE4}"/>
    <dgm:cxn modelId="{E5156B65-AC88-4630-B3AF-F6F9910C743F}" srcId="{2A2AADDD-14CF-4D2C-B983-570256A9CE82}" destId="{3287D58D-8BF4-4C70-9583-4AAFBF7D879B}" srcOrd="3" destOrd="0" parTransId="{03551A3F-26A4-4508-98F8-E37D1F7F9AEF}" sibTransId="{800FC614-B7D4-4805-88A0-220B35518FA6}"/>
    <dgm:cxn modelId="{7B94386B-CCDB-42F7-A4C7-4E600E1167F8}" type="presOf" srcId="{672EF58F-5F20-46A0-956B-E8E07CF78578}" destId="{8CBEAB25-0FBE-4D84-8E75-7D4C6338529B}" srcOrd="0" destOrd="0" presId="urn:microsoft.com/office/officeart/2005/8/layout/hProcess9"/>
    <dgm:cxn modelId="{F887F170-D79B-496A-88DC-4A4F2C8B575B}" srcId="{2A2AADDD-14CF-4D2C-B983-570256A9CE82}" destId="{EE1CAE6B-95C9-45F4-ADD9-0A8801A719C2}" srcOrd="1" destOrd="0" parTransId="{FE75F164-9511-4CDE-B215-26455F7EAF8A}" sibTransId="{F960F03B-73C4-47ED-A8E8-533EE8D407F9}"/>
    <dgm:cxn modelId="{BB52C5A3-E86C-4F3C-A8C1-567033212F61}" srcId="{2A2AADDD-14CF-4D2C-B983-570256A9CE82}" destId="{672EF58F-5F20-46A0-956B-E8E07CF78578}" srcOrd="4" destOrd="0" parTransId="{7AC5EE4E-FD74-46F4-93B6-9E480230ED83}" sibTransId="{61D0EE27-2A0B-4682-A786-E1BC278213AF}"/>
    <dgm:cxn modelId="{23CC20A4-ACAF-481E-BCE6-3338384B4027}" type="presOf" srcId="{2A2AADDD-14CF-4D2C-B983-570256A9CE82}" destId="{FCD58707-FF38-4597-AEC0-3656D67930BC}" srcOrd="0" destOrd="0" presId="urn:microsoft.com/office/officeart/2005/8/layout/hProcess9"/>
    <dgm:cxn modelId="{BC5EFAB7-3096-46EC-BB90-20961A6D84D9}" srcId="{2A2AADDD-14CF-4D2C-B983-570256A9CE82}" destId="{FE4DD8ED-BFF6-4852-B83F-5DFEBDB23DCF}" srcOrd="2" destOrd="0" parTransId="{562A586C-3A47-4B0A-92B8-EC9A83C21DD0}" sibTransId="{FB23300F-A0D0-45F5-BB0F-4DD8BBF15699}"/>
    <dgm:cxn modelId="{98167AED-10E4-4023-9C29-05EBB691ABAA}" type="presOf" srcId="{385E3D50-1419-41E4-8F94-5DF43DBA50E6}" destId="{7C94E4D6-02AE-4E67-8177-83AE2D773FA6}" srcOrd="0" destOrd="0" presId="urn:microsoft.com/office/officeart/2005/8/layout/hProcess9"/>
    <dgm:cxn modelId="{7ECBA5F1-A1C3-46D3-AAB8-74486BF6D468}" type="presOf" srcId="{EE1CAE6B-95C9-45F4-ADD9-0A8801A719C2}" destId="{875641F1-3A83-4B43-ADF2-6FC509351343}" srcOrd="0" destOrd="0" presId="urn:microsoft.com/office/officeart/2005/8/layout/hProcess9"/>
    <dgm:cxn modelId="{2EA98721-4E8C-4D06-B37F-074847029319}" type="presParOf" srcId="{FCD58707-FF38-4597-AEC0-3656D67930BC}" destId="{3AD85585-D96C-4FE0-9430-77743871A4F6}" srcOrd="0" destOrd="0" presId="urn:microsoft.com/office/officeart/2005/8/layout/hProcess9"/>
    <dgm:cxn modelId="{7F4C68B4-4344-42A7-A493-60403EAAE9C5}" type="presParOf" srcId="{FCD58707-FF38-4597-AEC0-3656D67930BC}" destId="{872E70D2-1BA6-4500-9804-FE7536187AFC}" srcOrd="1" destOrd="0" presId="urn:microsoft.com/office/officeart/2005/8/layout/hProcess9"/>
    <dgm:cxn modelId="{13D90D76-B4F8-479F-9167-B3DFAD0E5B0D}" type="presParOf" srcId="{872E70D2-1BA6-4500-9804-FE7536187AFC}" destId="{7C94E4D6-02AE-4E67-8177-83AE2D773FA6}" srcOrd="0" destOrd="0" presId="urn:microsoft.com/office/officeart/2005/8/layout/hProcess9"/>
    <dgm:cxn modelId="{F8AEF7D9-B20A-4B4F-9872-14E69D558519}" type="presParOf" srcId="{872E70D2-1BA6-4500-9804-FE7536187AFC}" destId="{16CA9479-8AA5-4497-B2C7-193F00C9F6EA}" srcOrd="1" destOrd="0" presId="urn:microsoft.com/office/officeart/2005/8/layout/hProcess9"/>
    <dgm:cxn modelId="{27C3948D-C24C-4AAD-9EC9-9B51BDCBDA4F}" type="presParOf" srcId="{872E70D2-1BA6-4500-9804-FE7536187AFC}" destId="{875641F1-3A83-4B43-ADF2-6FC509351343}" srcOrd="2" destOrd="0" presId="urn:microsoft.com/office/officeart/2005/8/layout/hProcess9"/>
    <dgm:cxn modelId="{13E808A0-DAB4-420E-AF22-478FEF97E824}" type="presParOf" srcId="{872E70D2-1BA6-4500-9804-FE7536187AFC}" destId="{41A87EC5-9DEC-4224-8BD0-885C8DC13A8B}" srcOrd="3" destOrd="0" presId="urn:microsoft.com/office/officeart/2005/8/layout/hProcess9"/>
    <dgm:cxn modelId="{DF19D070-453D-44C8-AEED-E93756D2A1BE}" type="presParOf" srcId="{872E70D2-1BA6-4500-9804-FE7536187AFC}" destId="{136FED56-08C0-469B-9C4B-6A88C8ED6CBD}" srcOrd="4" destOrd="0" presId="urn:microsoft.com/office/officeart/2005/8/layout/hProcess9"/>
    <dgm:cxn modelId="{1CD9BAD4-7809-4815-B734-825FEF7F6B29}" type="presParOf" srcId="{872E70D2-1BA6-4500-9804-FE7536187AFC}" destId="{2583804D-2C4A-4C60-AC61-DD552C1718D2}" srcOrd="5" destOrd="0" presId="urn:microsoft.com/office/officeart/2005/8/layout/hProcess9"/>
    <dgm:cxn modelId="{6453DB90-8D6B-4951-9F22-AD0E70912DFF}" type="presParOf" srcId="{872E70D2-1BA6-4500-9804-FE7536187AFC}" destId="{6DDD9B4C-70D4-43D2-8809-3E7BBDF9CBB4}" srcOrd="6" destOrd="0" presId="urn:microsoft.com/office/officeart/2005/8/layout/hProcess9"/>
    <dgm:cxn modelId="{485D0098-1452-433A-BC6B-3DF75E32340D}" type="presParOf" srcId="{872E70D2-1BA6-4500-9804-FE7536187AFC}" destId="{00DA1DA5-621A-44E6-B9F3-729E02009F0A}" srcOrd="7" destOrd="0" presId="urn:microsoft.com/office/officeart/2005/8/layout/hProcess9"/>
    <dgm:cxn modelId="{9EB8D420-9AF8-4D41-A9C5-7449AD1BC45B}" type="presParOf" srcId="{872E70D2-1BA6-4500-9804-FE7536187AFC}" destId="{8CBEAB25-0FBE-4D84-8E75-7D4C6338529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85585-D96C-4FE0-9430-77743871A4F6}">
      <dsp:nvSpPr>
        <dsp:cNvPr id="0" name=""/>
        <dsp:cNvSpPr/>
      </dsp:nvSpPr>
      <dsp:spPr>
        <a:xfrm>
          <a:off x="655994" y="0"/>
          <a:ext cx="7434602" cy="48678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4E4D6-02AE-4E67-8177-83AE2D773FA6}">
      <dsp:nvSpPr>
        <dsp:cNvPr id="0" name=""/>
        <dsp:cNvSpPr/>
      </dsp:nvSpPr>
      <dsp:spPr>
        <a:xfrm>
          <a:off x="3843" y="1460364"/>
          <a:ext cx="1680558" cy="1947153"/>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 Analysis</a:t>
          </a:r>
        </a:p>
      </dsp:txBody>
      <dsp:txXfrm>
        <a:off x="85881" y="1542402"/>
        <a:ext cx="1516482" cy="1783077"/>
      </dsp:txXfrm>
    </dsp:sp>
    <dsp:sp modelId="{875641F1-3A83-4B43-ADF2-6FC509351343}">
      <dsp:nvSpPr>
        <dsp:cNvPr id="0" name=""/>
        <dsp:cNvSpPr/>
      </dsp:nvSpPr>
      <dsp:spPr>
        <a:xfrm>
          <a:off x="1768430" y="1460364"/>
          <a:ext cx="1680558" cy="1947153"/>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 Preparation – Synthetic Data</a:t>
          </a:r>
        </a:p>
      </dsp:txBody>
      <dsp:txXfrm>
        <a:off x="1850468" y="1542402"/>
        <a:ext cx="1516482" cy="1783077"/>
      </dsp:txXfrm>
    </dsp:sp>
    <dsp:sp modelId="{136FED56-08C0-469B-9C4B-6A88C8ED6CBD}">
      <dsp:nvSpPr>
        <dsp:cNvPr id="0" name=""/>
        <dsp:cNvSpPr/>
      </dsp:nvSpPr>
      <dsp:spPr>
        <a:xfrm>
          <a:off x="3533016" y="1460364"/>
          <a:ext cx="1680558" cy="1947153"/>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Summaries &amp; Visualization</a:t>
          </a:r>
        </a:p>
      </dsp:txBody>
      <dsp:txXfrm>
        <a:off x="3615054" y="1542402"/>
        <a:ext cx="1516482" cy="1783077"/>
      </dsp:txXfrm>
    </dsp:sp>
    <dsp:sp modelId="{6DDD9B4C-70D4-43D2-8809-3E7BBDF9CBB4}">
      <dsp:nvSpPr>
        <dsp:cNvPr id="0" name=""/>
        <dsp:cNvSpPr/>
      </dsp:nvSpPr>
      <dsp:spPr>
        <a:xfrm>
          <a:off x="5297602" y="1460364"/>
          <a:ext cx="1680558" cy="19471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Modeling &amp; Classification</a:t>
          </a:r>
        </a:p>
      </dsp:txBody>
      <dsp:txXfrm>
        <a:off x="5379640" y="1542402"/>
        <a:ext cx="1516482" cy="1783077"/>
      </dsp:txXfrm>
    </dsp:sp>
    <dsp:sp modelId="{8CBEAB25-0FBE-4D84-8E75-7D4C6338529B}">
      <dsp:nvSpPr>
        <dsp:cNvPr id="0" name=""/>
        <dsp:cNvSpPr/>
      </dsp:nvSpPr>
      <dsp:spPr>
        <a:xfrm>
          <a:off x="7062188" y="1460364"/>
          <a:ext cx="1680558" cy="19471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Insights</a:t>
          </a:r>
        </a:p>
        <a:p>
          <a:pPr marL="0" lvl="0" indent="0" algn="ctr" defTabSz="755650">
            <a:lnSpc>
              <a:spcPct val="90000"/>
            </a:lnSpc>
            <a:spcBef>
              <a:spcPct val="0"/>
            </a:spcBef>
            <a:spcAft>
              <a:spcPct val="35000"/>
            </a:spcAft>
            <a:buNone/>
          </a:pPr>
          <a:r>
            <a:rPr lang="en-US" sz="1700" kern="1200" dirty="0"/>
            <a:t>&amp; Predictive Analytics</a:t>
          </a:r>
        </a:p>
      </dsp:txBody>
      <dsp:txXfrm>
        <a:off x="7144226" y="1542402"/>
        <a:ext cx="1516482" cy="17830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DB061E6-21C3-41B5-AD69-FCD1ED1339C5}" type="datetimeFigureOut">
              <a:rPr lang="en-US" smtClean="0"/>
              <a:t>7/20/2022</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B3BC1FA-0DF5-44D9-A0B5-F5C80CEDEA8F}" type="slidenum">
              <a:rPr lang="en-US" smtClean="0"/>
              <a:t>‹#›</a:t>
            </a:fld>
            <a:endParaRPr lang="en-US" dirty="0"/>
          </a:p>
        </p:txBody>
      </p:sp>
    </p:spTree>
    <p:extLst>
      <p:ext uri="{BB962C8B-B14F-4D97-AF65-F5344CB8AC3E}">
        <p14:creationId xmlns:p14="http://schemas.microsoft.com/office/powerpoint/2010/main" val="344319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1727"/>
          </a:xfrm>
          <a:prstGeom prst="rect">
            <a:avLst/>
          </a:prstGeom>
        </p:spPr>
        <p:txBody>
          <a:bodyPr vert="horz" lIns="96661" tIns="48331" rIns="96661" bIns="48331" rtlCol="0"/>
          <a:lstStyle>
            <a:lvl1pPr algn="l">
              <a:defRPr sz="1300"/>
            </a:lvl1pPr>
          </a:lstStyle>
          <a:p>
            <a:endParaRPr lang="en-ID" dirty="0"/>
          </a:p>
        </p:txBody>
      </p:sp>
      <p:sp>
        <p:nvSpPr>
          <p:cNvPr id="3" name="Date Placeholder 2"/>
          <p:cNvSpPr>
            <a:spLocks noGrp="1"/>
          </p:cNvSpPr>
          <p:nvPr>
            <p:ph type="dt" idx="1"/>
          </p:nvPr>
        </p:nvSpPr>
        <p:spPr>
          <a:xfrm>
            <a:off x="4143587" y="3"/>
            <a:ext cx="3169920" cy="481727"/>
          </a:xfrm>
          <a:prstGeom prst="rect">
            <a:avLst/>
          </a:prstGeom>
        </p:spPr>
        <p:txBody>
          <a:bodyPr vert="horz" lIns="96661" tIns="48331" rIns="96661" bIns="48331" rtlCol="0"/>
          <a:lstStyle>
            <a:lvl1pPr algn="r">
              <a:defRPr sz="1300"/>
            </a:lvl1pPr>
          </a:lstStyle>
          <a:p>
            <a:fld id="{D08939A9-F7F4-4ABA-B53D-5991DD400101}" type="datetimeFigureOut">
              <a:rPr lang="en-ID" smtClean="0"/>
              <a:t>20/07/2022</a:t>
            </a:fld>
            <a:endParaRPr lang="en-ID"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D"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D"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7EE7763-7AA7-4511-95D0-0DC176BB7E31}" type="slidenum">
              <a:rPr lang="en-ID" smtClean="0"/>
              <a:t>‹#›</a:t>
            </a:fld>
            <a:endParaRPr lang="en-ID" dirty="0"/>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acknowledgements</a:t>
            </a:r>
          </a:p>
          <a:p>
            <a:r>
              <a:rPr lang="en-US" dirty="0"/>
              <a:t>Importance</a:t>
            </a:r>
            <a:r>
              <a:rPr lang="en-US" baseline="0" dirty="0"/>
              <a:t> of STEM</a:t>
            </a:r>
          </a:p>
          <a:p>
            <a:r>
              <a:rPr lang="en-US" baseline="0" dirty="0"/>
              <a:t>Research – journey of discovery</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a:t>
            </a:fld>
            <a:endParaRPr lang="en-ID" dirty="0"/>
          </a:p>
        </p:txBody>
      </p:sp>
    </p:spTree>
    <p:extLst>
      <p:ext uri="{BB962C8B-B14F-4D97-AF65-F5344CB8AC3E}">
        <p14:creationId xmlns:p14="http://schemas.microsoft.com/office/powerpoint/2010/main" val="171412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10</a:t>
            </a:fld>
            <a:endParaRPr lang="en-ID" dirty="0"/>
          </a:p>
        </p:txBody>
      </p:sp>
    </p:spTree>
    <p:extLst>
      <p:ext uri="{BB962C8B-B14F-4D97-AF65-F5344CB8AC3E}">
        <p14:creationId xmlns:p14="http://schemas.microsoft.com/office/powerpoint/2010/main" val="96334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11</a:t>
            </a:fld>
            <a:endParaRPr lang="en-ID" dirty="0"/>
          </a:p>
        </p:txBody>
      </p:sp>
    </p:spTree>
    <p:extLst>
      <p:ext uri="{BB962C8B-B14F-4D97-AF65-F5344CB8AC3E}">
        <p14:creationId xmlns:p14="http://schemas.microsoft.com/office/powerpoint/2010/main" val="113452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12</a:t>
            </a:fld>
            <a:endParaRPr lang="en-ID" dirty="0"/>
          </a:p>
        </p:txBody>
      </p:sp>
    </p:spTree>
    <p:extLst>
      <p:ext uri="{BB962C8B-B14F-4D97-AF65-F5344CB8AC3E}">
        <p14:creationId xmlns:p14="http://schemas.microsoft.com/office/powerpoint/2010/main" val="4046089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13</a:t>
            </a:fld>
            <a:endParaRPr lang="en-ID" dirty="0"/>
          </a:p>
        </p:txBody>
      </p:sp>
    </p:spTree>
    <p:extLst>
      <p:ext uri="{BB962C8B-B14F-4D97-AF65-F5344CB8AC3E}">
        <p14:creationId xmlns:p14="http://schemas.microsoft.com/office/powerpoint/2010/main" val="184122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14</a:t>
            </a:fld>
            <a:endParaRPr lang="en-ID" dirty="0"/>
          </a:p>
        </p:txBody>
      </p:sp>
    </p:spTree>
    <p:extLst>
      <p:ext uri="{BB962C8B-B14F-4D97-AF65-F5344CB8AC3E}">
        <p14:creationId xmlns:p14="http://schemas.microsoft.com/office/powerpoint/2010/main" val="359837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indicators of challenges:</a:t>
            </a:r>
          </a:p>
          <a:p>
            <a:r>
              <a:rPr lang="en-US" dirty="0"/>
              <a:t>Digital divide impacting rural and urban</a:t>
            </a:r>
          </a:p>
          <a:p>
            <a:r>
              <a:rPr lang="en-US" dirty="0"/>
              <a:t>Number of students who exist T&amp;E</a:t>
            </a:r>
          </a:p>
          <a:p>
            <a:r>
              <a:rPr lang="en-US" dirty="0"/>
              <a:t>Low</a:t>
            </a:r>
            <a:r>
              <a:rPr lang="en-US" baseline="0" dirty="0"/>
              <a:t> representation in the workforce</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15</a:t>
            </a:fld>
            <a:endParaRPr lang="en-ID" dirty="0"/>
          </a:p>
        </p:txBody>
      </p:sp>
    </p:spTree>
    <p:extLst>
      <p:ext uri="{BB962C8B-B14F-4D97-AF65-F5344CB8AC3E}">
        <p14:creationId xmlns:p14="http://schemas.microsoft.com/office/powerpoint/2010/main" val="298175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understand challenges,</a:t>
            </a:r>
            <a:r>
              <a:rPr lang="en-US" baseline="0" dirty="0"/>
              <a:t> historical context is important:</a:t>
            </a:r>
          </a:p>
          <a:p>
            <a:pPr marL="241653" indent="-241653">
              <a:buAutoNum type="arabicPeriod"/>
            </a:pPr>
            <a:r>
              <a:rPr lang="en-US" baseline="0" dirty="0"/>
              <a:t>First school in US 385 years ago</a:t>
            </a:r>
          </a:p>
          <a:p>
            <a:pPr marL="241653" indent="-241653">
              <a:buAutoNum type="arabicPeriod"/>
            </a:pPr>
            <a:r>
              <a:rPr lang="en-US" baseline="0" dirty="0"/>
              <a:t>African Americans excluded on scale</a:t>
            </a:r>
          </a:p>
          <a:p>
            <a:pPr marL="241653" indent="-241653">
              <a:buAutoNum type="arabicPeriod"/>
            </a:pPr>
            <a:r>
              <a:rPr lang="en-US" baseline="0" dirty="0"/>
              <a:t>1</a:t>
            </a:r>
            <a:r>
              <a:rPr lang="en-US" baseline="30000" dirty="0"/>
              <a:t>st</a:t>
            </a:r>
            <a:r>
              <a:rPr lang="en-US" baseline="0" dirty="0"/>
              <a:t> HBCU 1837 (initial emphasis on secondary edu until mid 1800s)</a:t>
            </a:r>
          </a:p>
          <a:p>
            <a:pPr marL="241653" indent="-241653">
              <a:buAutoNum type="arabicPeriod"/>
            </a:pPr>
            <a:r>
              <a:rPr lang="en-US" baseline="0" dirty="0"/>
              <a:t>1900s separate but equal expansion of HBCUs (1950s 40k+ students) – GI Bill(1944) excluded AA</a:t>
            </a:r>
          </a:p>
          <a:p>
            <a:pPr marL="241653" indent="-241653">
              <a:buAutoNum type="arabicPeriod"/>
            </a:pPr>
            <a:r>
              <a:rPr lang="en-US" baseline="0" dirty="0"/>
              <a:t>1960s – civil rights and title VI – challenges with enforcement for decades</a:t>
            </a:r>
          </a:p>
          <a:p>
            <a:pPr marL="241653" indent="-241653">
              <a:buAutoNum type="arabicPeriod"/>
            </a:pPr>
            <a:r>
              <a:rPr lang="en-US" baseline="0" dirty="0"/>
              <a:t>2021 – massive growth in STEM and entire generations excluded (HBCU 3% , 27% stem grads)</a:t>
            </a:r>
          </a:p>
          <a:p>
            <a:pPr marL="241653" indent="-241653">
              <a:buAutoNum type="arabicPeriod"/>
            </a:pP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16</a:t>
            </a:fld>
            <a:endParaRPr lang="en-ID" dirty="0"/>
          </a:p>
        </p:txBody>
      </p:sp>
    </p:spTree>
    <p:extLst>
      <p:ext uri="{BB962C8B-B14F-4D97-AF65-F5344CB8AC3E}">
        <p14:creationId xmlns:p14="http://schemas.microsoft.com/office/powerpoint/2010/main" val="3465889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17</a:t>
            </a:fld>
            <a:endParaRPr lang="en-ID" dirty="0"/>
          </a:p>
        </p:txBody>
      </p:sp>
    </p:spTree>
    <p:extLst>
      <p:ext uri="{BB962C8B-B14F-4D97-AF65-F5344CB8AC3E}">
        <p14:creationId xmlns:p14="http://schemas.microsoft.com/office/powerpoint/2010/main" val="168442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18</a:t>
            </a:fld>
            <a:endParaRPr lang="en-ID" dirty="0"/>
          </a:p>
        </p:txBody>
      </p:sp>
    </p:spTree>
    <p:extLst>
      <p:ext uri="{BB962C8B-B14F-4D97-AF65-F5344CB8AC3E}">
        <p14:creationId xmlns:p14="http://schemas.microsoft.com/office/powerpoint/2010/main" val="277228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Generational</a:t>
            </a:r>
            <a:r>
              <a:rPr lang="en-US" baseline="0" dirty="0"/>
              <a:t> battles for equity and centuries of racial trauma</a:t>
            </a:r>
          </a:p>
          <a:p>
            <a:r>
              <a:rPr lang="en-US" baseline="0" dirty="0"/>
              <a:t>Cannot underestimate impact</a:t>
            </a:r>
          </a:p>
          <a:p>
            <a:r>
              <a:rPr lang="en-US" baseline="0" dirty="0"/>
              <a:t>Social media has provided more visibility to longstanding trauma</a:t>
            </a:r>
          </a:p>
          <a:p>
            <a:r>
              <a:rPr lang="en-US" baseline="0" dirty="0"/>
              <a:t>Holistic approach (not just academic focus) required</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19</a:t>
            </a:fld>
            <a:endParaRPr lang="en-ID" dirty="0"/>
          </a:p>
        </p:txBody>
      </p:sp>
    </p:spTree>
    <p:extLst>
      <p:ext uri="{BB962C8B-B14F-4D97-AF65-F5344CB8AC3E}">
        <p14:creationId xmlns:p14="http://schemas.microsoft.com/office/powerpoint/2010/main" val="382100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Midst of</a:t>
            </a:r>
            <a:r>
              <a:rPr lang="en-US" baseline="0" dirty="0"/>
              <a:t> the 4</a:t>
            </a:r>
            <a:r>
              <a:rPr lang="en-US" baseline="30000" dirty="0"/>
              <a:t>th</a:t>
            </a:r>
            <a:r>
              <a:rPr lang="en-US" baseline="0" dirty="0"/>
              <a:t> industrial revolution</a:t>
            </a:r>
          </a:p>
          <a:p>
            <a:r>
              <a:rPr lang="en-US" baseline="0" dirty="0"/>
              <a:t>Combination of AI, Robotics, IOT, genetic engineering, quantum computing…</a:t>
            </a:r>
          </a:p>
          <a:p>
            <a:r>
              <a:rPr lang="en-US" baseline="0" dirty="0"/>
              <a:t>Next Lives Here – University uniquely positioned</a:t>
            </a:r>
          </a:p>
          <a:p>
            <a:r>
              <a:rPr lang="en-US" baseline="0" dirty="0"/>
              <a:t>Opportunity to bridge divide (embrace, empower, excel)</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a:t>
            </a:fld>
            <a:endParaRPr lang="en-ID" dirty="0"/>
          </a:p>
        </p:txBody>
      </p:sp>
    </p:spTree>
    <p:extLst>
      <p:ext uri="{BB962C8B-B14F-4D97-AF65-F5344CB8AC3E}">
        <p14:creationId xmlns:p14="http://schemas.microsoft.com/office/powerpoint/2010/main" val="374388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20</a:t>
            </a:fld>
            <a:endParaRPr lang="en-ID" dirty="0"/>
          </a:p>
        </p:txBody>
      </p:sp>
    </p:spTree>
    <p:extLst>
      <p:ext uri="{BB962C8B-B14F-4D97-AF65-F5344CB8AC3E}">
        <p14:creationId xmlns:p14="http://schemas.microsoft.com/office/powerpoint/2010/main" val="200769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21</a:t>
            </a:fld>
            <a:endParaRPr lang="en-ID" dirty="0"/>
          </a:p>
        </p:txBody>
      </p:sp>
    </p:spTree>
    <p:extLst>
      <p:ext uri="{BB962C8B-B14F-4D97-AF65-F5344CB8AC3E}">
        <p14:creationId xmlns:p14="http://schemas.microsoft.com/office/powerpoint/2010/main" val="1468671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22</a:t>
            </a:fld>
            <a:endParaRPr lang="en-ID" dirty="0"/>
          </a:p>
        </p:txBody>
      </p:sp>
    </p:spTree>
    <p:extLst>
      <p:ext uri="{BB962C8B-B14F-4D97-AF65-F5344CB8AC3E}">
        <p14:creationId xmlns:p14="http://schemas.microsoft.com/office/powerpoint/2010/main" val="339986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50</a:t>
            </a:r>
            <a:r>
              <a:rPr lang="en-US" baseline="0" dirty="0"/>
              <a:t> (eng) 36 (comp)</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23</a:t>
            </a:fld>
            <a:endParaRPr lang="en-ID" dirty="0"/>
          </a:p>
        </p:txBody>
      </p:sp>
    </p:spTree>
    <p:extLst>
      <p:ext uri="{BB962C8B-B14F-4D97-AF65-F5344CB8AC3E}">
        <p14:creationId xmlns:p14="http://schemas.microsoft.com/office/powerpoint/2010/main" val="3438244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Mentoring, public private partnerships and internships all documented as having some level of impact</a:t>
            </a:r>
          </a:p>
          <a:p>
            <a:r>
              <a:rPr lang="en-US" dirty="0"/>
              <a:t>Metrics still have not changed significantly</a:t>
            </a:r>
          </a:p>
          <a:p>
            <a:r>
              <a:rPr lang="en-US" dirty="0"/>
              <a:t>Challenge</a:t>
            </a:r>
            <a:r>
              <a:rPr lang="en-US" baseline="0" dirty="0"/>
              <a:t>s with scaling resource intensive programs and activities</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24</a:t>
            </a:fld>
            <a:endParaRPr lang="en-ID" dirty="0"/>
          </a:p>
        </p:txBody>
      </p:sp>
    </p:spTree>
    <p:extLst>
      <p:ext uri="{BB962C8B-B14F-4D97-AF65-F5344CB8AC3E}">
        <p14:creationId xmlns:p14="http://schemas.microsoft.com/office/powerpoint/2010/main" val="3876474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a:t>
            </a:r>
            <a:r>
              <a:rPr lang="en-US" baseline="0" dirty="0"/>
              <a:t> have been around for some time and gaining popularity in many areas</a:t>
            </a:r>
          </a:p>
          <a:p>
            <a:r>
              <a:rPr lang="en-US" baseline="0" dirty="0"/>
              <a:t>Ex: ALEK (math tutoring module)</a:t>
            </a:r>
          </a:p>
          <a:p>
            <a:r>
              <a:rPr lang="en-US" baseline="0" dirty="0"/>
              <a:t>Use of VR has been documented in example studies</a:t>
            </a:r>
          </a:p>
          <a:p>
            <a:r>
              <a:rPr lang="en-US" baseline="0" dirty="0"/>
              <a:t>GSU example (pounce successfully leveraged conversational tech &amp;  AI reduce summer melt)</a:t>
            </a:r>
          </a:p>
          <a:p>
            <a:r>
              <a:rPr lang="en-US" baseline="0" dirty="0"/>
              <a:t>18% summer melt challenge</a:t>
            </a:r>
          </a:p>
          <a:p>
            <a:r>
              <a:rPr lang="en-US" baseline="0" dirty="0"/>
              <a:t>3700 student participants with only 6.6 Opting out of the program. 21%  reduction in failed summer matriculation.</a:t>
            </a:r>
          </a:p>
          <a:p>
            <a:r>
              <a:rPr lang="en-US" baseline="0" dirty="0"/>
              <a:t>Getting students in the door is key, now the challenge is how to we keep them there and ensure success.</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25</a:t>
            </a:fld>
            <a:endParaRPr lang="en-ID" dirty="0"/>
          </a:p>
        </p:txBody>
      </p:sp>
    </p:spTree>
    <p:extLst>
      <p:ext uri="{BB962C8B-B14F-4D97-AF65-F5344CB8AC3E}">
        <p14:creationId xmlns:p14="http://schemas.microsoft.com/office/powerpoint/2010/main" val="294569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26</a:t>
            </a:fld>
            <a:endParaRPr lang="en-ID" dirty="0"/>
          </a:p>
        </p:txBody>
      </p:sp>
    </p:spTree>
    <p:extLst>
      <p:ext uri="{BB962C8B-B14F-4D97-AF65-F5344CB8AC3E}">
        <p14:creationId xmlns:p14="http://schemas.microsoft.com/office/powerpoint/2010/main" val="3765206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27</a:t>
            </a:fld>
            <a:endParaRPr lang="en-ID" dirty="0"/>
          </a:p>
        </p:txBody>
      </p:sp>
    </p:spTree>
    <p:extLst>
      <p:ext uri="{BB962C8B-B14F-4D97-AF65-F5344CB8AC3E}">
        <p14:creationId xmlns:p14="http://schemas.microsoft.com/office/powerpoint/2010/main" val="1258324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28</a:t>
            </a:fld>
            <a:endParaRPr lang="en-ID" dirty="0"/>
          </a:p>
        </p:txBody>
      </p:sp>
    </p:spTree>
    <p:extLst>
      <p:ext uri="{BB962C8B-B14F-4D97-AF65-F5344CB8AC3E}">
        <p14:creationId xmlns:p14="http://schemas.microsoft.com/office/powerpoint/2010/main" val="57273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29</a:t>
            </a:fld>
            <a:endParaRPr lang="en-ID" dirty="0"/>
          </a:p>
        </p:txBody>
      </p:sp>
    </p:spTree>
    <p:extLst>
      <p:ext uri="{BB962C8B-B14F-4D97-AF65-F5344CB8AC3E}">
        <p14:creationId xmlns:p14="http://schemas.microsoft.com/office/powerpoint/2010/main" val="70120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Midst of</a:t>
            </a:r>
            <a:r>
              <a:rPr lang="en-US" baseline="0" dirty="0"/>
              <a:t> the 4</a:t>
            </a:r>
            <a:r>
              <a:rPr lang="en-US" baseline="30000" dirty="0"/>
              <a:t>th</a:t>
            </a:r>
            <a:r>
              <a:rPr lang="en-US" baseline="0" dirty="0"/>
              <a:t> industrial revolution</a:t>
            </a:r>
          </a:p>
          <a:p>
            <a:r>
              <a:rPr lang="en-US" baseline="0" dirty="0"/>
              <a:t>Combination of AI, Robotics, IOT, genetic engineering, quantum computing…</a:t>
            </a:r>
          </a:p>
          <a:p>
            <a:r>
              <a:rPr lang="en-US" baseline="0" dirty="0"/>
              <a:t>Next Lives Here – University uniquely positioned</a:t>
            </a:r>
          </a:p>
          <a:p>
            <a:r>
              <a:rPr lang="en-US" baseline="0" dirty="0"/>
              <a:t>Opportunity to bridge divide (embrace, empower, excel)</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a:t>
            </a:fld>
            <a:endParaRPr lang="en-ID" dirty="0"/>
          </a:p>
        </p:txBody>
      </p:sp>
    </p:spTree>
    <p:extLst>
      <p:ext uri="{BB962C8B-B14F-4D97-AF65-F5344CB8AC3E}">
        <p14:creationId xmlns:p14="http://schemas.microsoft.com/office/powerpoint/2010/main" val="1700727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30</a:t>
            </a:fld>
            <a:endParaRPr lang="en-ID" dirty="0"/>
          </a:p>
        </p:txBody>
      </p:sp>
    </p:spTree>
    <p:extLst>
      <p:ext uri="{BB962C8B-B14F-4D97-AF65-F5344CB8AC3E}">
        <p14:creationId xmlns:p14="http://schemas.microsoft.com/office/powerpoint/2010/main" val="3728660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31</a:t>
            </a:fld>
            <a:endParaRPr lang="en-ID" dirty="0"/>
          </a:p>
        </p:txBody>
      </p:sp>
    </p:spTree>
    <p:extLst>
      <p:ext uri="{BB962C8B-B14F-4D97-AF65-F5344CB8AC3E}">
        <p14:creationId xmlns:p14="http://schemas.microsoft.com/office/powerpoint/2010/main" val="3929661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32</a:t>
            </a:fld>
            <a:endParaRPr lang="en-ID" dirty="0"/>
          </a:p>
        </p:txBody>
      </p:sp>
    </p:spTree>
    <p:extLst>
      <p:ext uri="{BB962C8B-B14F-4D97-AF65-F5344CB8AC3E}">
        <p14:creationId xmlns:p14="http://schemas.microsoft.com/office/powerpoint/2010/main" val="277844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33</a:t>
            </a:fld>
            <a:endParaRPr lang="en-ID" dirty="0"/>
          </a:p>
        </p:txBody>
      </p:sp>
    </p:spTree>
    <p:extLst>
      <p:ext uri="{BB962C8B-B14F-4D97-AF65-F5344CB8AC3E}">
        <p14:creationId xmlns:p14="http://schemas.microsoft.com/office/powerpoint/2010/main" val="1385430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a:t>
            </a:r>
          </a:p>
          <a:p>
            <a:r>
              <a:rPr lang="en-US" dirty="0"/>
              <a:t> Bassai one</a:t>
            </a:r>
            <a:r>
              <a:rPr lang="en-US" baseline="0" dirty="0"/>
              <a:t> of the oldest Kata in MA.</a:t>
            </a:r>
          </a:p>
          <a:p>
            <a:r>
              <a:rPr lang="en-US" baseline="0" dirty="0"/>
              <a:t> Transcends many styles and nationalities (Japan, Korea, Okinawa, pieces from China)</a:t>
            </a:r>
          </a:p>
          <a:p>
            <a:r>
              <a:rPr lang="en-US" baseline="0" dirty="0"/>
              <a:t>Series of self defense moves and techniques (implementation varies by style and person)</a:t>
            </a:r>
          </a:p>
          <a:p>
            <a:r>
              <a:rPr lang="en-US" baseline="0" dirty="0"/>
              <a:t>Taught in Okinawa by Matsumura and Shorin temple</a:t>
            </a:r>
          </a:p>
          <a:p>
            <a:r>
              <a:rPr lang="en-US" baseline="0" dirty="0"/>
              <a:t>Oppressed by Japan and later by US (no weapons)</a:t>
            </a:r>
          </a:p>
          <a:p>
            <a:r>
              <a:rPr lang="en-US" baseline="0" dirty="0"/>
              <a:t>Katas practiced to defend king </a:t>
            </a:r>
          </a:p>
          <a:p>
            <a:endParaRPr lang="en-US" baseline="0" dirty="0"/>
          </a:p>
          <a:p>
            <a:r>
              <a:rPr lang="en-US" baseline="0" dirty="0"/>
              <a:t>Translation – Breaking the Enemy Fortress (breaking holds, traps, etc.)</a:t>
            </a:r>
          </a:p>
          <a:p>
            <a:endParaRPr lang="en-US" baseline="0" dirty="0"/>
          </a:p>
          <a:p>
            <a:r>
              <a:rPr lang="en-US" baseline="0" dirty="0"/>
              <a:t>Context</a:t>
            </a:r>
          </a:p>
          <a:p>
            <a:pPr marL="241653" indent="-241653">
              <a:buAutoNum type="arabicPeriod"/>
            </a:pPr>
            <a:r>
              <a:rPr lang="en-US" baseline="0" dirty="0"/>
              <a:t>Oppressed people finding ways to break barriers = AA Experience</a:t>
            </a:r>
          </a:p>
          <a:p>
            <a:pPr marL="241653" indent="-241653">
              <a:buAutoNum type="arabicPeriod"/>
            </a:pPr>
            <a:r>
              <a:rPr lang="en-US" baseline="0" dirty="0"/>
              <a:t>To Break barriers in STEM – looking or combinations, series of techniques </a:t>
            </a:r>
          </a:p>
          <a:p>
            <a:pPr marL="241653" indent="-241653">
              <a:buAutoNum type="arabicPeriod"/>
            </a:pP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34</a:t>
            </a:fld>
            <a:endParaRPr lang="en-ID" dirty="0"/>
          </a:p>
        </p:txBody>
      </p:sp>
    </p:spTree>
    <p:extLst>
      <p:ext uri="{BB962C8B-B14F-4D97-AF65-F5344CB8AC3E}">
        <p14:creationId xmlns:p14="http://schemas.microsoft.com/office/powerpoint/2010/main" val="3545854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find the optimal model</a:t>
            </a:r>
          </a:p>
          <a:p>
            <a:r>
              <a:rPr lang="en-US" baseline="0" dirty="0"/>
              <a:t>Leveraged Data and tested against multiple supervised method</a:t>
            </a:r>
          </a:p>
          <a:p>
            <a:r>
              <a:rPr lang="en-US" baseline="0" dirty="0"/>
              <a:t>Identify top performers based on classification error and accuracy</a:t>
            </a:r>
          </a:p>
        </p:txBody>
      </p:sp>
      <p:sp>
        <p:nvSpPr>
          <p:cNvPr id="4" name="Slide Number Placeholder 3"/>
          <p:cNvSpPr>
            <a:spLocks noGrp="1"/>
          </p:cNvSpPr>
          <p:nvPr>
            <p:ph type="sldNum" sz="quarter" idx="10"/>
          </p:nvPr>
        </p:nvSpPr>
        <p:spPr/>
        <p:txBody>
          <a:bodyPr/>
          <a:lstStyle/>
          <a:p>
            <a:fld id="{87EE7763-7AA7-4511-95D0-0DC176BB7E31}" type="slidenum">
              <a:rPr lang="en-ID" smtClean="0"/>
              <a:t>35</a:t>
            </a:fld>
            <a:endParaRPr lang="en-ID" dirty="0"/>
          </a:p>
        </p:txBody>
      </p:sp>
    </p:spTree>
    <p:extLst>
      <p:ext uri="{BB962C8B-B14F-4D97-AF65-F5344CB8AC3E}">
        <p14:creationId xmlns:p14="http://schemas.microsoft.com/office/powerpoint/2010/main" val="3487216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36</a:t>
            </a:fld>
            <a:endParaRPr lang="en-ID" dirty="0"/>
          </a:p>
        </p:txBody>
      </p:sp>
    </p:spTree>
    <p:extLst>
      <p:ext uri="{BB962C8B-B14F-4D97-AF65-F5344CB8AC3E}">
        <p14:creationId xmlns:p14="http://schemas.microsoft.com/office/powerpoint/2010/main" val="394907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37</a:t>
            </a:fld>
            <a:endParaRPr lang="en-ID" dirty="0"/>
          </a:p>
        </p:txBody>
      </p:sp>
    </p:spTree>
    <p:extLst>
      <p:ext uri="{BB962C8B-B14F-4D97-AF65-F5344CB8AC3E}">
        <p14:creationId xmlns:p14="http://schemas.microsoft.com/office/powerpoint/2010/main" val="2538317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Subset</a:t>
            </a:r>
            <a:r>
              <a:rPr lang="en-US" baseline="0" dirty="0"/>
              <a:t> of weights from 4 models</a:t>
            </a:r>
          </a:p>
          <a:p>
            <a:r>
              <a:rPr lang="en-US" dirty="0"/>
              <a:t>Dominance</a:t>
            </a:r>
            <a:r>
              <a:rPr lang="en-US" baseline="0" dirty="0"/>
              <a:t> of certain weights spanned models</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38</a:t>
            </a:fld>
            <a:endParaRPr lang="en-ID" dirty="0"/>
          </a:p>
        </p:txBody>
      </p:sp>
    </p:spTree>
    <p:extLst>
      <p:ext uri="{BB962C8B-B14F-4D97-AF65-F5344CB8AC3E}">
        <p14:creationId xmlns:p14="http://schemas.microsoft.com/office/powerpoint/2010/main" val="3058442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results are based</a:t>
            </a:r>
            <a:r>
              <a:rPr lang="en-US" baseline="0" dirty="0"/>
              <a:t> on 3 models run against Black Only population and optimized to increase black grads</a:t>
            </a:r>
          </a:p>
          <a:p>
            <a:r>
              <a:rPr lang="en-US" baseline="0" dirty="0"/>
              <a:t>When models are run against Black/White or All weighting and the top 7 important factors vary</a:t>
            </a:r>
          </a:p>
          <a:p>
            <a:r>
              <a:rPr lang="en-US" baseline="0" dirty="0"/>
              <a:t>Logistic Regression model appeared to be less sensitive to adjustments in weighting parameters</a:t>
            </a:r>
          </a:p>
          <a:p>
            <a:r>
              <a:rPr lang="en-US" baseline="0" dirty="0"/>
              <a:t>Mental health appeared only when running by black only</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39</a:t>
            </a:fld>
            <a:endParaRPr lang="en-ID" dirty="0"/>
          </a:p>
        </p:txBody>
      </p:sp>
    </p:spTree>
    <p:extLst>
      <p:ext uri="{BB962C8B-B14F-4D97-AF65-F5344CB8AC3E}">
        <p14:creationId xmlns:p14="http://schemas.microsoft.com/office/powerpoint/2010/main" val="143764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a:t>
            </a:fld>
            <a:endParaRPr lang="en-ID" dirty="0"/>
          </a:p>
        </p:txBody>
      </p:sp>
    </p:spTree>
    <p:extLst>
      <p:ext uri="{BB962C8B-B14F-4D97-AF65-F5344CB8AC3E}">
        <p14:creationId xmlns:p14="http://schemas.microsoft.com/office/powerpoint/2010/main" val="1191078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results are based</a:t>
            </a:r>
            <a:r>
              <a:rPr lang="en-US" baseline="0" dirty="0"/>
              <a:t> on 3 models run against Black Only population and optimized to increase black grads</a:t>
            </a:r>
          </a:p>
          <a:p>
            <a:r>
              <a:rPr lang="en-US" baseline="0" dirty="0"/>
              <a:t>When models are run against Black/White or All weighting and the top 7 important factors vary</a:t>
            </a:r>
          </a:p>
          <a:p>
            <a:r>
              <a:rPr lang="en-US" baseline="0" dirty="0"/>
              <a:t>Logistic Regression model appeared to be less sensitive to adjustments in weighting parameters</a:t>
            </a:r>
          </a:p>
          <a:p>
            <a:r>
              <a:rPr lang="en-US" baseline="0" dirty="0"/>
              <a:t>Mental health appeared only when running by black only</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40</a:t>
            </a:fld>
            <a:endParaRPr lang="en-ID" dirty="0"/>
          </a:p>
        </p:txBody>
      </p:sp>
    </p:spTree>
    <p:extLst>
      <p:ext uri="{BB962C8B-B14F-4D97-AF65-F5344CB8AC3E}">
        <p14:creationId xmlns:p14="http://schemas.microsoft.com/office/powerpoint/2010/main" val="78024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Gradient boosting</a:t>
            </a:r>
            <a:r>
              <a:rPr lang="en-US" baseline="0" dirty="0"/>
              <a:t> showed a little less sensitivity to weighting adjustments</a:t>
            </a:r>
          </a:p>
          <a:p>
            <a:r>
              <a:rPr lang="en-US" baseline="0" dirty="0"/>
              <a:t>Heaviest weighted actors changed with inclusion of health and faculty interactions near the top</a:t>
            </a:r>
          </a:p>
          <a:p>
            <a:r>
              <a:rPr lang="en-US" baseline="0" dirty="0"/>
              <a:t>Also showed importance of income</a:t>
            </a:r>
          </a:p>
          <a:p>
            <a:r>
              <a:rPr lang="en-US" baseline="0" dirty="0"/>
              <a:t>Binary grouping was a hinderance </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41</a:t>
            </a:fld>
            <a:endParaRPr lang="en-ID" dirty="0"/>
          </a:p>
        </p:txBody>
      </p:sp>
    </p:spTree>
    <p:extLst>
      <p:ext uri="{BB962C8B-B14F-4D97-AF65-F5344CB8AC3E}">
        <p14:creationId xmlns:p14="http://schemas.microsoft.com/office/powerpoint/2010/main" val="3975942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Gradient boosting</a:t>
            </a:r>
            <a:r>
              <a:rPr lang="en-US" baseline="0" dirty="0"/>
              <a:t> showed a little less sensitivity to weighting adjustments</a:t>
            </a:r>
          </a:p>
          <a:p>
            <a:r>
              <a:rPr lang="en-US" baseline="0" dirty="0"/>
              <a:t>Heaviest weighted actors changed with inclusion of health and faculty interactions near the top</a:t>
            </a:r>
          </a:p>
          <a:p>
            <a:r>
              <a:rPr lang="en-US" baseline="0" dirty="0"/>
              <a:t>Also showed importance of income</a:t>
            </a:r>
          </a:p>
          <a:p>
            <a:r>
              <a:rPr lang="en-US" baseline="0" dirty="0"/>
              <a:t>Binary grouping was a hinderance </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42</a:t>
            </a:fld>
            <a:endParaRPr lang="en-ID" dirty="0"/>
          </a:p>
        </p:txBody>
      </p:sp>
    </p:spTree>
    <p:extLst>
      <p:ext uri="{BB962C8B-B14F-4D97-AF65-F5344CB8AC3E}">
        <p14:creationId xmlns:p14="http://schemas.microsoft.com/office/powerpoint/2010/main" val="2713347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forest seemed to be more sensitive to weight adjustments</a:t>
            </a:r>
          </a:p>
          <a:p>
            <a:r>
              <a:rPr lang="en-US" dirty="0"/>
              <a:t>Emphasis</a:t>
            </a:r>
            <a:r>
              <a:rPr lang="en-US" baseline="0" dirty="0"/>
              <a:t> heavily towards intensity and housing</a:t>
            </a:r>
          </a:p>
          <a:p>
            <a:r>
              <a:rPr lang="en-US" baseline="0" dirty="0"/>
              <a:t>Stratification by parameter characteristics more evident.</a:t>
            </a:r>
          </a:p>
          <a:p>
            <a:r>
              <a:rPr lang="en-US" baseline="0" dirty="0"/>
              <a:t>Independent trees denoted clear paths to attainment</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43</a:t>
            </a:fld>
            <a:endParaRPr lang="en-ID" dirty="0"/>
          </a:p>
        </p:txBody>
      </p:sp>
    </p:spTree>
    <p:extLst>
      <p:ext uri="{BB962C8B-B14F-4D97-AF65-F5344CB8AC3E}">
        <p14:creationId xmlns:p14="http://schemas.microsoft.com/office/powerpoint/2010/main" val="479690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 forest seemed to be more sensitive to weight adjustments</a:t>
            </a:r>
          </a:p>
          <a:p>
            <a:r>
              <a:rPr lang="en-US" dirty="0"/>
              <a:t>Emphasis</a:t>
            </a:r>
            <a:r>
              <a:rPr lang="en-US" baseline="0" dirty="0"/>
              <a:t> heavily towards intensity and housing</a:t>
            </a:r>
          </a:p>
          <a:p>
            <a:r>
              <a:rPr lang="en-US" baseline="0" dirty="0"/>
              <a:t>Stratification by parameter characteristics more evident.</a:t>
            </a:r>
          </a:p>
          <a:p>
            <a:r>
              <a:rPr lang="en-US" baseline="0" dirty="0"/>
              <a:t>Independent trees denoted clear paths to attainment</a:t>
            </a:r>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44</a:t>
            </a:fld>
            <a:endParaRPr lang="en-ID" dirty="0"/>
          </a:p>
        </p:txBody>
      </p:sp>
    </p:spTree>
    <p:extLst>
      <p:ext uri="{BB962C8B-B14F-4D97-AF65-F5344CB8AC3E}">
        <p14:creationId xmlns:p14="http://schemas.microsoft.com/office/powerpoint/2010/main" val="1825161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45</a:t>
            </a:fld>
            <a:endParaRPr lang="en-ID" dirty="0"/>
          </a:p>
        </p:txBody>
      </p:sp>
    </p:spTree>
    <p:extLst>
      <p:ext uri="{BB962C8B-B14F-4D97-AF65-F5344CB8AC3E}">
        <p14:creationId xmlns:p14="http://schemas.microsoft.com/office/powerpoint/2010/main" val="436858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46</a:t>
            </a:fld>
            <a:endParaRPr lang="en-ID" dirty="0"/>
          </a:p>
        </p:txBody>
      </p:sp>
    </p:spTree>
    <p:extLst>
      <p:ext uri="{BB962C8B-B14F-4D97-AF65-F5344CB8AC3E}">
        <p14:creationId xmlns:p14="http://schemas.microsoft.com/office/powerpoint/2010/main" val="17151351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47</a:t>
            </a:fld>
            <a:endParaRPr lang="en-ID" dirty="0"/>
          </a:p>
        </p:txBody>
      </p:sp>
    </p:spTree>
    <p:extLst>
      <p:ext uri="{BB962C8B-B14F-4D97-AF65-F5344CB8AC3E}">
        <p14:creationId xmlns:p14="http://schemas.microsoft.com/office/powerpoint/2010/main" val="837165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48</a:t>
            </a:fld>
            <a:endParaRPr lang="en-ID" dirty="0"/>
          </a:p>
        </p:txBody>
      </p:sp>
    </p:spTree>
    <p:extLst>
      <p:ext uri="{BB962C8B-B14F-4D97-AF65-F5344CB8AC3E}">
        <p14:creationId xmlns:p14="http://schemas.microsoft.com/office/powerpoint/2010/main" val="11751880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49</a:t>
            </a:fld>
            <a:endParaRPr lang="en-ID" dirty="0"/>
          </a:p>
        </p:txBody>
      </p:sp>
    </p:spTree>
    <p:extLst>
      <p:ext uri="{BB962C8B-B14F-4D97-AF65-F5344CB8AC3E}">
        <p14:creationId xmlns:p14="http://schemas.microsoft.com/office/powerpoint/2010/main" val="84124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a:t>
            </a:fld>
            <a:endParaRPr lang="en-ID" dirty="0"/>
          </a:p>
        </p:txBody>
      </p:sp>
    </p:spTree>
    <p:extLst>
      <p:ext uri="{BB962C8B-B14F-4D97-AF65-F5344CB8AC3E}">
        <p14:creationId xmlns:p14="http://schemas.microsoft.com/office/powerpoint/2010/main" val="1726972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50</a:t>
            </a:fld>
            <a:endParaRPr lang="en-ID" dirty="0"/>
          </a:p>
        </p:txBody>
      </p:sp>
    </p:spTree>
    <p:extLst>
      <p:ext uri="{BB962C8B-B14F-4D97-AF65-F5344CB8AC3E}">
        <p14:creationId xmlns:p14="http://schemas.microsoft.com/office/powerpoint/2010/main" val="2454199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51</a:t>
            </a:fld>
            <a:endParaRPr lang="en-ID" dirty="0"/>
          </a:p>
        </p:txBody>
      </p:sp>
    </p:spTree>
    <p:extLst>
      <p:ext uri="{BB962C8B-B14F-4D97-AF65-F5344CB8AC3E}">
        <p14:creationId xmlns:p14="http://schemas.microsoft.com/office/powerpoint/2010/main" val="1566595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52</a:t>
            </a:fld>
            <a:endParaRPr lang="en-ID" dirty="0"/>
          </a:p>
        </p:txBody>
      </p:sp>
    </p:spTree>
    <p:extLst>
      <p:ext uri="{BB962C8B-B14F-4D97-AF65-F5344CB8AC3E}">
        <p14:creationId xmlns:p14="http://schemas.microsoft.com/office/powerpoint/2010/main" val="1493005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53</a:t>
            </a:fld>
            <a:endParaRPr lang="en-ID" dirty="0"/>
          </a:p>
        </p:txBody>
      </p:sp>
    </p:spTree>
    <p:extLst>
      <p:ext uri="{BB962C8B-B14F-4D97-AF65-F5344CB8AC3E}">
        <p14:creationId xmlns:p14="http://schemas.microsoft.com/office/powerpoint/2010/main" val="2411125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54</a:t>
            </a:fld>
            <a:endParaRPr lang="en-ID" dirty="0"/>
          </a:p>
        </p:txBody>
      </p:sp>
    </p:spTree>
    <p:extLst>
      <p:ext uri="{BB962C8B-B14F-4D97-AF65-F5344CB8AC3E}">
        <p14:creationId xmlns:p14="http://schemas.microsoft.com/office/powerpoint/2010/main" val="3719089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55</a:t>
            </a:fld>
            <a:endParaRPr lang="en-ID" dirty="0"/>
          </a:p>
        </p:txBody>
      </p:sp>
    </p:spTree>
    <p:extLst>
      <p:ext uri="{BB962C8B-B14F-4D97-AF65-F5344CB8AC3E}">
        <p14:creationId xmlns:p14="http://schemas.microsoft.com/office/powerpoint/2010/main" val="22544519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56</a:t>
            </a:fld>
            <a:endParaRPr lang="en-ID" dirty="0"/>
          </a:p>
        </p:txBody>
      </p:sp>
    </p:spTree>
    <p:extLst>
      <p:ext uri="{BB962C8B-B14F-4D97-AF65-F5344CB8AC3E}">
        <p14:creationId xmlns:p14="http://schemas.microsoft.com/office/powerpoint/2010/main" val="3010145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57</a:t>
            </a:fld>
            <a:endParaRPr lang="en-ID" dirty="0"/>
          </a:p>
        </p:txBody>
      </p:sp>
    </p:spTree>
    <p:extLst>
      <p:ext uri="{BB962C8B-B14F-4D97-AF65-F5344CB8AC3E}">
        <p14:creationId xmlns:p14="http://schemas.microsoft.com/office/powerpoint/2010/main" val="970239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58</a:t>
            </a:fld>
            <a:endParaRPr lang="en-ID" dirty="0"/>
          </a:p>
        </p:txBody>
      </p:sp>
    </p:spTree>
    <p:extLst>
      <p:ext uri="{BB962C8B-B14F-4D97-AF65-F5344CB8AC3E}">
        <p14:creationId xmlns:p14="http://schemas.microsoft.com/office/powerpoint/2010/main" val="185634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6</a:t>
            </a:fld>
            <a:endParaRPr lang="en-ID" dirty="0"/>
          </a:p>
        </p:txBody>
      </p:sp>
    </p:spTree>
    <p:extLst>
      <p:ext uri="{BB962C8B-B14F-4D97-AF65-F5344CB8AC3E}">
        <p14:creationId xmlns:p14="http://schemas.microsoft.com/office/powerpoint/2010/main" val="107763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7</a:t>
            </a:fld>
            <a:endParaRPr lang="en-ID" dirty="0"/>
          </a:p>
        </p:txBody>
      </p:sp>
    </p:spTree>
    <p:extLst>
      <p:ext uri="{BB962C8B-B14F-4D97-AF65-F5344CB8AC3E}">
        <p14:creationId xmlns:p14="http://schemas.microsoft.com/office/powerpoint/2010/main" val="351280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8</a:t>
            </a:fld>
            <a:endParaRPr lang="en-ID" dirty="0"/>
          </a:p>
        </p:txBody>
      </p:sp>
    </p:spTree>
    <p:extLst>
      <p:ext uri="{BB962C8B-B14F-4D97-AF65-F5344CB8AC3E}">
        <p14:creationId xmlns:p14="http://schemas.microsoft.com/office/powerpoint/2010/main" val="171032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E7763-7AA7-4511-95D0-0DC176BB7E31}" type="slidenum">
              <a:rPr lang="en-ID" smtClean="0"/>
              <a:t>9</a:t>
            </a:fld>
            <a:endParaRPr lang="en-ID" dirty="0"/>
          </a:p>
        </p:txBody>
      </p:sp>
    </p:spTree>
    <p:extLst>
      <p:ext uri="{BB962C8B-B14F-4D97-AF65-F5344CB8AC3E}">
        <p14:creationId xmlns:p14="http://schemas.microsoft.com/office/powerpoint/2010/main" val="3978535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5" name="PpHolder4">
            <a:extLst>
              <a:ext uri="{FF2B5EF4-FFF2-40B4-BE49-F238E27FC236}">
                <a16:creationId xmlns:a16="http://schemas.microsoft.com/office/drawing/2014/main" id="{A3C3B906-0AD2-40CA-83A4-CB92814BFC30}"/>
              </a:ext>
            </a:extLst>
          </p:cNvPr>
          <p:cNvSpPr>
            <a:spLocks noGrp="1"/>
          </p:cNvSpPr>
          <p:nvPr>
            <p:ph type="pic" sz="quarter" idx="13"/>
          </p:nvPr>
        </p:nvSpPr>
        <p:spPr>
          <a:xfrm>
            <a:off x="8804888" y="1873228"/>
            <a:ext cx="2377986" cy="2282990"/>
          </a:xfrm>
          <a:custGeom>
            <a:avLst/>
            <a:gdLst>
              <a:gd name="connsiteX0" fmla="*/ 0 w 2377986"/>
              <a:gd name="connsiteY0" fmla="*/ 0 h 2282990"/>
              <a:gd name="connsiteX1" fmla="*/ 2377986 w 2377986"/>
              <a:gd name="connsiteY1" fmla="*/ 0 h 2282990"/>
              <a:gd name="connsiteX2" fmla="*/ 2377986 w 2377986"/>
              <a:gd name="connsiteY2" fmla="*/ 2282990 h 2282990"/>
              <a:gd name="connsiteX3" fmla="*/ 0 w 2377986"/>
              <a:gd name="connsiteY3" fmla="*/ 2282990 h 2282990"/>
            </a:gdLst>
            <a:ahLst/>
            <a:cxnLst>
              <a:cxn ang="0">
                <a:pos x="connsiteX0" y="connsiteY0"/>
              </a:cxn>
              <a:cxn ang="0">
                <a:pos x="connsiteX1" y="connsiteY1"/>
              </a:cxn>
              <a:cxn ang="0">
                <a:pos x="connsiteX2" y="connsiteY2"/>
              </a:cxn>
              <a:cxn ang="0">
                <a:pos x="connsiteX3" y="connsiteY3"/>
              </a:cxn>
            </a:cxnLst>
            <a:rect l="l" t="t" r="r" b="b"/>
            <a:pathLst>
              <a:path w="2377986" h="2282990">
                <a:moveTo>
                  <a:pt x="0" y="0"/>
                </a:moveTo>
                <a:lnTo>
                  <a:pt x="2377986" y="0"/>
                </a:lnTo>
                <a:lnTo>
                  <a:pt x="2377986" y="2282990"/>
                </a:lnTo>
                <a:lnTo>
                  <a:pt x="0" y="228299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13" name="PpHolder7">
            <a:extLst>
              <a:ext uri="{FF2B5EF4-FFF2-40B4-BE49-F238E27FC236}">
                <a16:creationId xmlns:a16="http://schemas.microsoft.com/office/drawing/2014/main" id="{7E6A1BBA-AEF5-4F45-B4F1-F216C67FBAC3}"/>
              </a:ext>
            </a:extLst>
          </p:cNvPr>
          <p:cNvSpPr>
            <a:spLocks noGrp="1"/>
          </p:cNvSpPr>
          <p:nvPr>
            <p:ph type="pic" sz="quarter" idx="12"/>
          </p:nvPr>
        </p:nvSpPr>
        <p:spPr>
          <a:xfrm>
            <a:off x="6206830" y="1873228"/>
            <a:ext cx="2377986" cy="2282990"/>
          </a:xfrm>
          <a:custGeom>
            <a:avLst/>
            <a:gdLst>
              <a:gd name="connsiteX0" fmla="*/ 0 w 2377986"/>
              <a:gd name="connsiteY0" fmla="*/ 0 h 2282990"/>
              <a:gd name="connsiteX1" fmla="*/ 2377986 w 2377986"/>
              <a:gd name="connsiteY1" fmla="*/ 0 h 2282990"/>
              <a:gd name="connsiteX2" fmla="*/ 2377986 w 2377986"/>
              <a:gd name="connsiteY2" fmla="*/ 2282990 h 2282990"/>
              <a:gd name="connsiteX3" fmla="*/ 0 w 2377986"/>
              <a:gd name="connsiteY3" fmla="*/ 2282990 h 2282990"/>
            </a:gdLst>
            <a:ahLst/>
            <a:cxnLst>
              <a:cxn ang="0">
                <a:pos x="connsiteX0" y="connsiteY0"/>
              </a:cxn>
              <a:cxn ang="0">
                <a:pos x="connsiteX1" y="connsiteY1"/>
              </a:cxn>
              <a:cxn ang="0">
                <a:pos x="connsiteX2" y="connsiteY2"/>
              </a:cxn>
              <a:cxn ang="0">
                <a:pos x="connsiteX3" y="connsiteY3"/>
              </a:cxn>
            </a:cxnLst>
            <a:rect l="l" t="t" r="r" b="b"/>
            <a:pathLst>
              <a:path w="2377986" h="2282990">
                <a:moveTo>
                  <a:pt x="0" y="0"/>
                </a:moveTo>
                <a:lnTo>
                  <a:pt x="2377986" y="0"/>
                </a:lnTo>
                <a:lnTo>
                  <a:pt x="2377986" y="2282990"/>
                </a:lnTo>
                <a:lnTo>
                  <a:pt x="0" y="228299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11" name="PpHolder10">
            <a:extLst>
              <a:ext uri="{FF2B5EF4-FFF2-40B4-BE49-F238E27FC236}">
                <a16:creationId xmlns:a16="http://schemas.microsoft.com/office/drawing/2014/main" id="{8FA7F6A0-9C78-43A7-9EAB-E64AD9CC1F61}"/>
              </a:ext>
            </a:extLst>
          </p:cNvPr>
          <p:cNvSpPr>
            <a:spLocks noGrp="1"/>
          </p:cNvSpPr>
          <p:nvPr>
            <p:ph type="pic" sz="quarter" idx="11"/>
          </p:nvPr>
        </p:nvSpPr>
        <p:spPr>
          <a:xfrm>
            <a:off x="3608773" y="1873228"/>
            <a:ext cx="2377987" cy="2282990"/>
          </a:xfrm>
          <a:custGeom>
            <a:avLst/>
            <a:gdLst>
              <a:gd name="connsiteX0" fmla="*/ 0 w 2377987"/>
              <a:gd name="connsiteY0" fmla="*/ 0 h 2282990"/>
              <a:gd name="connsiteX1" fmla="*/ 2377987 w 2377987"/>
              <a:gd name="connsiteY1" fmla="*/ 0 h 2282990"/>
              <a:gd name="connsiteX2" fmla="*/ 2377987 w 2377987"/>
              <a:gd name="connsiteY2" fmla="*/ 2282990 h 2282990"/>
              <a:gd name="connsiteX3" fmla="*/ 0 w 2377987"/>
              <a:gd name="connsiteY3" fmla="*/ 2282990 h 2282990"/>
            </a:gdLst>
            <a:ahLst/>
            <a:cxnLst>
              <a:cxn ang="0">
                <a:pos x="connsiteX0" y="connsiteY0"/>
              </a:cxn>
              <a:cxn ang="0">
                <a:pos x="connsiteX1" y="connsiteY1"/>
              </a:cxn>
              <a:cxn ang="0">
                <a:pos x="connsiteX2" y="connsiteY2"/>
              </a:cxn>
              <a:cxn ang="0">
                <a:pos x="connsiteX3" y="connsiteY3"/>
              </a:cxn>
            </a:cxnLst>
            <a:rect l="l" t="t" r="r" b="b"/>
            <a:pathLst>
              <a:path w="2377987" h="2282990">
                <a:moveTo>
                  <a:pt x="0" y="0"/>
                </a:moveTo>
                <a:lnTo>
                  <a:pt x="2377987" y="0"/>
                </a:lnTo>
                <a:lnTo>
                  <a:pt x="2377987" y="2282990"/>
                </a:lnTo>
                <a:lnTo>
                  <a:pt x="0" y="228299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9" name="PpHolder13">
            <a:extLst>
              <a:ext uri="{FF2B5EF4-FFF2-40B4-BE49-F238E27FC236}">
                <a16:creationId xmlns:a16="http://schemas.microsoft.com/office/drawing/2014/main" id="{13489A40-A5E4-461F-9BC7-E8A05E9E71E3}"/>
              </a:ext>
            </a:extLst>
          </p:cNvPr>
          <p:cNvSpPr>
            <a:spLocks noGrp="1"/>
          </p:cNvSpPr>
          <p:nvPr userDrawn="1">
            <p:ph type="pic" sz="quarter" idx="10"/>
          </p:nvPr>
        </p:nvSpPr>
        <p:spPr>
          <a:xfrm>
            <a:off x="1010715" y="1873228"/>
            <a:ext cx="2377986" cy="2282990"/>
          </a:xfrm>
          <a:custGeom>
            <a:avLst/>
            <a:gdLst>
              <a:gd name="connsiteX0" fmla="*/ 0 w 2377986"/>
              <a:gd name="connsiteY0" fmla="*/ 0 h 2282990"/>
              <a:gd name="connsiteX1" fmla="*/ 2377986 w 2377986"/>
              <a:gd name="connsiteY1" fmla="*/ 0 h 2282990"/>
              <a:gd name="connsiteX2" fmla="*/ 2377986 w 2377986"/>
              <a:gd name="connsiteY2" fmla="*/ 2282990 h 2282990"/>
              <a:gd name="connsiteX3" fmla="*/ 0 w 2377986"/>
              <a:gd name="connsiteY3" fmla="*/ 2282990 h 2282990"/>
            </a:gdLst>
            <a:ahLst/>
            <a:cxnLst>
              <a:cxn ang="0">
                <a:pos x="connsiteX0" y="connsiteY0"/>
              </a:cxn>
              <a:cxn ang="0">
                <a:pos x="connsiteX1" y="connsiteY1"/>
              </a:cxn>
              <a:cxn ang="0">
                <a:pos x="connsiteX2" y="connsiteY2"/>
              </a:cxn>
              <a:cxn ang="0">
                <a:pos x="connsiteX3" y="connsiteY3"/>
              </a:cxn>
            </a:cxnLst>
            <a:rect l="l" t="t" r="r" b="b"/>
            <a:pathLst>
              <a:path w="2377986" h="2282990">
                <a:moveTo>
                  <a:pt x="0" y="0"/>
                </a:moveTo>
                <a:lnTo>
                  <a:pt x="2377986" y="0"/>
                </a:lnTo>
                <a:lnTo>
                  <a:pt x="2377986" y="2282990"/>
                </a:lnTo>
                <a:lnTo>
                  <a:pt x="0" y="228299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80507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479D0E3B-C63E-4271-BA52-CE6A8D58ED6E}"/>
              </a:ext>
            </a:extLst>
          </p:cNvPr>
          <p:cNvSpPr>
            <a:spLocks noGrp="1"/>
          </p:cNvSpPr>
          <p:nvPr>
            <p:ph type="pic" sz="quarter" idx="10"/>
          </p:nvPr>
        </p:nvSpPr>
        <p:spPr>
          <a:xfrm>
            <a:off x="-986"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74702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30">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0C3AC478-1D4B-4DDD-BBE2-ECC95BBC805A}"/>
              </a:ext>
            </a:extLst>
          </p:cNvPr>
          <p:cNvSpPr>
            <a:spLocks noGrp="1"/>
          </p:cNvSpPr>
          <p:nvPr>
            <p:ph type="pic" sz="quarter" idx="10"/>
          </p:nvPr>
        </p:nvSpPr>
        <p:spPr>
          <a:xfrm>
            <a:off x="0" y="2"/>
            <a:ext cx="12193588" cy="5679583"/>
          </a:xfrm>
          <a:custGeom>
            <a:avLst/>
            <a:gdLst>
              <a:gd name="connsiteX0" fmla="*/ 0 w 12193588"/>
              <a:gd name="connsiteY0" fmla="*/ 0 h 5679583"/>
              <a:gd name="connsiteX1" fmla="*/ 12193588 w 12193588"/>
              <a:gd name="connsiteY1" fmla="*/ 0 h 5679583"/>
              <a:gd name="connsiteX2" fmla="*/ 12193588 w 12193588"/>
              <a:gd name="connsiteY2" fmla="*/ 452742 h 5679583"/>
              <a:gd name="connsiteX3" fmla="*/ 10631488 w 12193588"/>
              <a:gd name="connsiteY3" fmla="*/ 2895600 h 5679583"/>
              <a:gd name="connsiteX4" fmla="*/ 8478838 w 12193588"/>
              <a:gd name="connsiteY4" fmla="*/ 3943350 h 5679583"/>
              <a:gd name="connsiteX5" fmla="*/ 5507038 w 12193588"/>
              <a:gd name="connsiteY5" fmla="*/ 4267200 h 5679583"/>
              <a:gd name="connsiteX6" fmla="*/ 2058988 w 12193588"/>
              <a:gd name="connsiteY6" fmla="*/ 4914900 h 5679583"/>
              <a:gd name="connsiteX7" fmla="*/ 77788 w 12193588"/>
              <a:gd name="connsiteY7" fmla="*/ 5676900 h 5679583"/>
              <a:gd name="connsiteX8" fmla="*/ 0 w 12193588"/>
              <a:gd name="connsiteY8" fmla="*/ 5679583 h 567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5679583">
                <a:moveTo>
                  <a:pt x="0" y="0"/>
                </a:moveTo>
                <a:lnTo>
                  <a:pt x="12193588" y="0"/>
                </a:lnTo>
                <a:lnTo>
                  <a:pt x="12193588" y="452742"/>
                </a:lnTo>
                <a:lnTo>
                  <a:pt x="10631488" y="2895600"/>
                </a:lnTo>
                <a:lnTo>
                  <a:pt x="8478838" y="3943350"/>
                </a:lnTo>
                <a:lnTo>
                  <a:pt x="5507038" y="4267200"/>
                </a:lnTo>
                <a:lnTo>
                  <a:pt x="2058988" y="4914900"/>
                </a:lnTo>
                <a:lnTo>
                  <a:pt x="77788" y="5676900"/>
                </a:lnTo>
                <a:lnTo>
                  <a:pt x="0" y="5679583"/>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193790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9" name="PpHolder5">
            <a:extLst>
              <a:ext uri="{FF2B5EF4-FFF2-40B4-BE49-F238E27FC236}">
                <a16:creationId xmlns:a16="http://schemas.microsoft.com/office/drawing/2014/main" id="{FA9ADBC5-C403-4864-BA36-636170FD709B}"/>
              </a:ext>
            </a:extLst>
          </p:cNvPr>
          <p:cNvSpPr>
            <a:spLocks noGrp="1"/>
          </p:cNvSpPr>
          <p:nvPr>
            <p:ph type="pic" sz="quarter" idx="11"/>
          </p:nvPr>
        </p:nvSpPr>
        <p:spPr>
          <a:xfrm>
            <a:off x="1726149" y="1484924"/>
            <a:ext cx="1859897" cy="3888871"/>
          </a:xfrm>
          <a:custGeom>
            <a:avLst/>
            <a:gdLst>
              <a:gd name="connsiteX0" fmla="*/ 309990 w 1859897"/>
              <a:gd name="connsiteY0" fmla="*/ 0 h 3888871"/>
              <a:gd name="connsiteX1" fmla="*/ 1549909 w 1859897"/>
              <a:gd name="connsiteY1" fmla="*/ 0 h 3888871"/>
              <a:gd name="connsiteX2" fmla="*/ 1859897 w 1859897"/>
              <a:gd name="connsiteY2" fmla="*/ 309989 h 3888871"/>
              <a:gd name="connsiteX3" fmla="*/ 1859897 w 1859897"/>
              <a:gd name="connsiteY3" fmla="*/ 3578882 h 3888871"/>
              <a:gd name="connsiteX4" fmla="*/ 1549909 w 1859897"/>
              <a:gd name="connsiteY4" fmla="*/ 3888871 h 3888871"/>
              <a:gd name="connsiteX5" fmla="*/ 309990 w 1859897"/>
              <a:gd name="connsiteY5" fmla="*/ 3888871 h 3888871"/>
              <a:gd name="connsiteX6" fmla="*/ 0 w 1859897"/>
              <a:gd name="connsiteY6" fmla="*/ 3578882 h 3888871"/>
              <a:gd name="connsiteX7" fmla="*/ 0 w 1859897"/>
              <a:gd name="connsiteY7" fmla="*/ 309989 h 3888871"/>
              <a:gd name="connsiteX8" fmla="*/ 309990 w 1859897"/>
              <a:gd name="connsiteY8" fmla="*/ 0 h 388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897" h="3888871">
                <a:moveTo>
                  <a:pt x="309990" y="0"/>
                </a:moveTo>
                <a:lnTo>
                  <a:pt x="1549909" y="0"/>
                </a:lnTo>
                <a:cubicBezTo>
                  <a:pt x="1721110" y="0"/>
                  <a:pt x="1859897" y="138788"/>
                  <a:pt x="1859897" y="309989"/>
                </a:cubicBezTo>
                <a:lnTo>
                  <a:pt x="1859897" y="3578882"/>
                </a:lnTo>
                <a:cubicBezTo>
                  <a:pt x="1859897" y="3750084"/>
                  <a:pt x="1721110" y="3888871"/>
                  <a:pt x="1549909" y="3888871"/>
                </a:cubicBezTo>
                <a:lnTo>
                  <a:pt x="309990" y="3888871"/>
                </a:lnTo>
                <a:cubicBezTo>
                  <a:pt x="138788" y="3888871"/>
                  <a:pt x="0" y="3750084"/>
                  <a:pt x="0" y="3578882"/>
                </a:cubicBezTo>
                <a:lnTo>
                  <a:pt x="0" y="309989"/>
                </a:lnTo>
                <a:cubicBezTo>
                  <a:pt x="0" y="138788"/>
                  <a:pt x="138788" y="0"/>
                  <a:pt x="309990" y="0"/>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200"/>
            <a:endParaRPr lang="en-ID" dirty="0"/>
          </a:p>
        </p:txBody>
      </p:sp>
      <p:sp>
        <p:nvSpPr>
          <p:cNvPr id="7" name="PpHolder7">
            <a:extLst>
              <a:ext uri="{FF2B5EF4-FFF2-40B4-BE49-F238E27FC236}">
                <a16:creationId xmlns:a16="http://schemas.microsoft.com/office/drawing/2014/main" id="{A179E1E9-01CB-4DB4-9C49-C550CFCDACE6}"/>
              </a:ext>
            </a:extLst>
          </p:cNvPr>
          <p:cNvSpPr>
            <a:spLocks noGrp="1"/>
          </p:cNvSpPr>
          <p:nvPr userDrawn="1">
            <p:ph type="pic" sz="quarter" idx="10"/>
          </p:nvPr>
        </p:nvSpPr>
        <p:spPr>
          <a:xfrm>
            <a:off x="3972082" y="1582624"/>
            <a:ext cx="2023063" cy="2712218"/>
          </a:xfrm>
          <a:custGeom>
            <a:avLst/>
            <a:gdLst>
              <a:gd name="connsiteX0" fmla="*/ 0 w 2023063"/>
              <a:gd name="connsiteY0" fmla="*/ 0 h 2712218"/>
              <a:gd name="connsiteX1" fmla="*/ 2023063 w 2023063"/>
              <a:gd name="connsiteY1" fmla="*/ 0 h 2712218"/>
              <a:gd name="connsiteX2" fmla="*/ 2023063 w 2023063"/>
              <a:gd name="connsiteY2" fmla="*/ 2712218 h 2712218"/>
              <a:gd name="connsiteX3" fmla="*/ 0 w 2023063"/>
              <a:gd name="connsiteY3" fmla="*/ 2712218 h 2712218"/>
            </a:gdLst>
            <a:ahLst/>
            <a:cxnLst>
              <a:cxn ang="0">
                <a:pos x="connsiteX0" y="connsiteY0"/>
              </a:cxn>
              <a:cxn ang="0">
                <a:pos x="connsiteX1" y="connsiteY1"/>
              </a:cxn>
              <a:cxn ang="0">
                <a:pos x="connsiteX2" y="connsiteY2"/>
              </a:cxn>
              <a:cxn ang="0">
                <a:pos x="connsiteX3" y="connsiteY3"/>
              </a:cxn>
            </a:cxnLst>
            <a:rect l="l" t="t" r="r" b="b"/>
            <a:pathLst>
              <a:path w="2023063" h="2712218">
                <a:moveTo>
                  <a:pt x="0" y="0"/>
                </a:moveTo>
                <a:lnTo>
                  <a:pt x="2023063" y="0"/>
                </a:lnTo>
                <a:lnTo>
                  <a:pt x="2023063" y="2712218"/>
                </a:lnTo>
                <a:lnTo>
                  <a:pt x="0" y="2712218"/>
                </a:ln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dirty="0"/>
          </a:p>
        </p:txBody>
      </p:sp>
    </p:spTree>
    <p:extLst>
      <p:ext uri="{BB962C8B-B14F-4D97-AF65-F5344CB8AC3E}">
        <p14:creationId xmlns:p14="http://schemas.microsoft.com/office/powerpoint/2010/main" val="233909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4FEBC269-D2BF-408B-A471-6865584088AC}"/>
              </a:ext>
            </a:extLst>
          </p:cNvPr>
          <p:cNvSpPr>
            <a:spLocks noGrp="1"/>
          </p:cNvSpPr>
          <p:nvPr>
            <p:ph type="pic" sz="quarter" idx="10"/>
          </p:nvPr>
        </p:nvSpPr>
        <p:spPr>
          <a:xfrm>
            <a:off x="0" y="2"/>
            <a:ext cx="12193588" cy="5679583"/>
          </a:xfrm>
          <a:custGeom>
            <a:avLst/>
            <a:gdLst>
              <a:gd name="connsiteX0" fmla="*/ 0 w 12193588"/>
              <a:gd name="connsiteY0" fmla="*/ 0 h 5679583"/>
              <a:gd name="connsiteX1" fmla="*/ 12193588 w 12193588"/>
              <a:gd name="connsiteY1" fmla="*/ 0 h 5679583"/>
              <a:gd name="connsiteX2" fmla="*/ 12193588 w 12193588"/>
              <a:gd name="connsiteY2" fmla="*/ 452742 h 5679583"/>
              <a:gd name="connsiteX3" fmla="*/ 10631488 w 12193588"/>
              <a:gd name="connsiteY3" fmla="*/ 2895600 h 5679583"/>
              <a:gd name="connsiteX4" fmla="*/ 8478838 w 12193588"/>
              <a:gd name="connsiteY4" fmla="*/ 3943350 h 5679583"/>
              <a:gd name="connsiteX5" fmla="*/ 5507038 w 12193588"/>
              <a:gd name="connsiteY5" fmla="*/ 4267200 h 5679583"/>
              <a:gd name="connsiteX6" fmla="*/ 2058988 w 12193588"/>
              <a:gd name="connsiteY6" fmla="*/ 4914900 h 5679583"/>
              <a:gd name="connsiteX7" fmla="*/ 77788 w 12193588"/>
              <a:gd name="connsiteY7" fmla="*/ 5676900 h 5679583"/>
              <a:gd name="connsiteX8" fmla="*/ 0 w 12193588"/>
              <a:gd name="connsiteY8" fmla="*/ 5679583 h 567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5679583">
                <a:moveTo>
                  <a:pt x="0" y="0"/>
                </a:moveTo>
                <a:lnTo>
                  <a:pt x="12193588" y="0"/>
                </a:lnTo>
                <a:lnTo>
                  <a:pt x="12193588" y="452742"/>
                </a:lnTo>
                <a:lnTo>
                  <a:pt x="10631488" y="2895600"/>
                </a:lnTo>
                <a:lnTo>
                  <a:pt x="8478838" y="3943350"/>
                </a:lnTo>
                <a:lnTo>
                  <a:pt x="5507038" y="4267200"/>
                </a:lnTo>
                <a:lnTo>
                  <a:pt x="2058988" y="4914900"/>
                </a:lnTo>
                <a:lnTo>
                  <a:pt x="77788" y="5676900"/>
                </a:lnTo>
                <a:lnTo>
                  <a:pt x="0" y="5679583"/>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257659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12" name="PpHolder1">
            <a:extLst>
              <a:ext uri="{FF2B5EF4-FFF2-40B4-BE49-F238E27FC236}">
                <a16:creationId xmlns:a16="http://schemas.microsoft.com/office/drawing/2014/main" id="{174DB20A-3118-4225-8FBB-E613DBC353BB}"/>
              </a:ext>
            </a:extLst>
          </p:cNvPr>
          <p:cNvSpPr>
            <a:spLocks noGrp="1"/>
          </p:cNvSpPr>
          <p:nvPr>
            <p:ph type="pic" sz="quarter" idx="12"/>
          </p:nvPr>
        </p:nvSpPr>
        <p:spPr>
          <a:xfrm>
            <a:off x="1" y="0"/>
            <a:ext cx="4838701" cy="6858000"/>
          </a:xfrm>
          <a:custGeom>
            <a:avLst/>
            <a:gdLst>
              <a:gd name="connsiteX0" fmla="*/ 0 w 4838701"/>
              <a:gd name="connsiteY0" fmla="*/ 0 h 6858000"/>
              <a:gd name="connsiteX1" fmla="*/ 4838701 w 4838701"/>
              <a:gd name="connsiteY1" fmla="*/ 0 h 6858000"/>
              <a:gd name="connsiteX2" fmla="*/ 4838701 w 4838701"/>
              <a:gd name="connsiteY2" fmla="*/ 6858000 h 6858000"/>
              <a:gd name="connsiteX3" fmla="*/ 0 w 48387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38701" h="6858000">
                <a:moveTo>
                  <a:pt x="0" y="0"/>
                </a:moveTo>
                <a:lnTo>
                  <a:pt x="4838701" y="0"/>
                </a:lnTo>
                <a:lnTo>
                  <a:pt x="4838701"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10" name="PpHolder3">
            <a:extLst>
              <a:ext uri="{FF2B5EF4-FFF2-40B4-BE49-F238E27FC236}">
                <a16:creationId xmlns:a16="http://schemas.microsoft.com/office/drawing/2014/main" id="{0F8249F7-5549-4D19-B627-DA9AA34611CB}"/>
              </a:ext>
            </a:extLst>
          </p:cNvPr>
          <p:cNvSpPr>
            <a:spLocks noGrp="1"/>
          </p:cNvSpPr>
          <p:nvPr>
            <p:ph type="pic" sz="quarter" idx="11"/>
          </p:nvPr>
        </p:nvSpPr>
        <p:spPr>
          <a:xfrm>
            <a:off x="444501" y="2043114"/>
            <a:ext cx="2771775" cy="2771775"/>
          </a:xfrm>
          <a:custGeom>
            <a:avLst/>
            <a:gdLst>
              <a:gd name="connsiteX0" fmla="*/ 0 w 2771775"/>
              <a:gd name="connsiteY0" fmla="*/ 0 h 2771775"/>
              <a:gd name="connsiteX1" fmla="*/ 2771775 w 2771775"/>
              <a:gd name="connsiteY1" fmla="*/ 0 h 2771775"/>
              <a:gd name="connsiteX2" fmla="*/ 2771775 w 2771775"/>
              <a:gd name="connsiteY2" fmla="*/ 2771775 h 2771775"/>
              <a:gd name="connsiteX3" fmla="*/ 0 w 2771775"/>
              <a:gd name="connsiteY3" fmla="*/ 2771775 h 2771775"/>
            </a:gdLst>
            <a:ahLst/>
            <a:cxnLst>
              <a:cxn ang="0">
                <a:pos x="connsiteX0" y="connsiteY0"/>
              </a:cxn>
              <a:cxn ang="0">
                <a:pos x="connsiteX1" y="connsiteY1"/>
              </a:cxn>
              <a:cxn ang="0">
                <a:pos x="connsiteX2" y="connsiteY2"/>
              </a:cxn>
              <a:cxn ang="0">
                <a:pos x="connsiteX3" y="connsiteY3"/>
              </a:cxn>
            </a:cxnLst>
            <a:rect l="l" t="t" r="r" b="b"/>
            <a:pathLst>
              <a:path w="2771775" h="2771775">
                <a:moveTo>
                  <a:pt x="0" y="0"/>
                </a:moveTo>
                <a:lnTo>
                  <a:pt x="2771775" y="0"/>
                </a:lnTo>
                <a:lnTo>
                  <a:pt x="2771775" y="2771775"/>
                </a:lnTo>
                <a:lnTo>
                  <a:pt x="0" y="277177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8" name="PpHolder4">
            <a:extLst>
              <a:ext uri="{FF2B5EF4-FFF2-40B4-BE49-F238E27FC236}">
                <a16:creationId xmlns:a16="http://schemas.microsoft.com/office/drawing/2014/main" id="{B984FD45-40B9-4A3D-826B-035A87421324}"/>
              </a:ext>
            </a:extLst>
          </p:cNvPr>
          <p:cNvSpPr>
            <a:spLocks noGrp="1"/>
          </p:cNvSpPr>
          <p:nvPr userDrawn="1">
            <p:ph type="pic" sz="quarter" idx="10"/>
          </p:nvPr>
        </p:nvSpPr>
        <p:spPr>
          <a:xfrm>
            <a:off x="3444876" y="2043114"/>
            <a:ext cx="2771774" cy="2771775"/>
          </a:xfrm>
          <a:custGeom>
            <a:avLst/>
            <a:gdLst>
              <a:gd name="connsiteX0" fmla="*/ 0 w 2771774"/>
              <a:gd name="connsiteY0" fmla="*/ 0 h 2771775"/>
              <a:gd name="connsiteX1" fmla="*/ 2771774 w 2771774"/>
              <a:gd name="connsiteY1" fmla="*/ 0 h 2771775"/>
              <a:gd name="connsiteX2" fmla="*/ 2771774 w 2771774"/>
              <a:gd name="connsiteY2" fmla="*/ 2771775 h 2771775"/>
              <a:gd name="connsiteX3" fmla="*/ 0 w 2771774"/>
              <a:gd name="connsiteY3" fmla="*/ 2771775 h 2771775"/>
            </a:gdLst>
            <a:ahLst/>
            <a:cxnLst>
              <a:cxn ang="0">
                <a:pos x="connsiteX0" y="connsiteY0"/>
              </a:cxn>
              <a:cxn ang="0">
                <a:pos x="connsiteX1" y="connsiteY1"/>
              </a:cxn>
              <a:cxn ang="0">
                <a:pos x="connsiteX2" y="connsiteY2"/>
              </a:cxn>
              <a:cxn ang="0">
                <a:pos x="connsiteX3" y="connsiteY3"/>
              </a:cxn>
            </a:cxnLst>
            <a:rect l="l" t="t" r="r" b="b"/>
            <a:pathLst>
              <a:path w="2771774" h="2771775">
                <a:moveTo>
                  <a:pt x="0" y="0"/>
                </a:moveTo>
                <a:lnTo>
                  <a:pt x="2771774" y="0"/>
                </a:lnTo>
                <a:lnTo>
                  <a:pt x="2771774" y="2771775"/>
                </a:lnTo>
                <a:lnTo>
                  <a:pt x="0" y="277177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394738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15" name="PpHolder1">
            <a:extLst>
              <a:ext uri="{FF2B5EF4-FFF2-40B4-BE49-F238E27FC236}">
                <a16:creationId xmlns:a16="http://schemas.microsoft.com/office/drawing/2014/main" id="{C023118E-A8BD-47D0-BF23-90A60164BECC}"/>
              </a:ext>
            </a:extLst>
          </p:cNvPr>
          <p:cNvSpPr>
            <a:spLocks noGrp="1"/>
          </p:cNvSpPr>
          <p:nvPr>
            <p:ph type="pic" sz="quarter" idx="13"/>
          </p:nvPr>
        </p:nvSpPr>
        <p:spPr>
          <a:xfrm>
            <a:off x="0" y="4736287"/>
            <a:ext cx="12193588" cy="2121712"/>
          </a:xfrm>
          <a:custGeom>
            <a:avLst/>
            <a:gdLst>
              <a:gd name="connsiteX0" fmla="*/ 0 w 12193588"/>
              <a:gd name="connsiteY0" fmla="*/ 0 h 2121712"/>
              <a:gd name="connsiteX1" fmla="*/ 12193588 w 12193588"/>
              <a:gd name="connsiteY1" fmla="*/ 0 h 2121712"/>
              <a:gd name="connsiteX2" fmla="*/ 12193588 w 12193588"/>
              <a:gd name="connsiteY2" fmla="*/ 2121712 h 2121712"/>
              <a:gd name="connsiteX3" fmla="*/ 0 w 12193588"/>
              <a:gd name="connsiteY3" fmla="*/ 2121712 h 2121712"/>
            </a:gdLst>
            <a:ahLst/>
            <a:cxnLst>
              <a:cxn ang="0">
                <a:pos x="connsiteX0" y="connsiteY0"/>
              </a:cxn>
              <a:cxn ang="0">
                <a:pos x="connsiteX1" y="connsiteY1"/>
              </a:cxn>
              <a:cxn ang="0">
                <a:pos x="connsiteX2" y="connsiteY2"/>
              </a:cxn>
              <a:cxn ang="0">
                <a:pos x="connsiteX3" y="connsiteY3"/>
              </a:cxn>
            </a:cxnLst>
            <a:rect l="l" t="t" r="r" b="b"/>
            <a:pathLst>
              <a:path w="12193588" h="2121712">
                <a:moveTo>
                  <a:pt x="0" y="0"/>
                </a:moveTo>
                <a:lnTo>
                  <a:pt x="12193588" y="0"/>
                </a:lnTo>
                <a:lnTo>
                  <a:pt x="12193588" y="2121712"/>
                </a:lnTo>
                <a:lnTo>
                  <a:pt x="0" y="2121712"/>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13" name="PpHolder8">
            <a:extLst>
              <a:ext uri="{FF2B5EF4-FFF2-40B4-BE49-F238E27FC236}">
                <a16:creationId xmlns:a16="http://schemas.microsoft.com/office/drawing/2014/main" id="{89A9CABD-F8BE-42AD-8527-F831CF31E5E9}"/>
              </a:ext>
            </a:extLst>
          </p:cNvPr>
          <p:cNvSpPr>
            <a:spLocks noGrp="1"/>
          </p:cNvSpPr>
          <p:nvPr>
            <p:ph type="pic" sz="quarter" idx="12"/>
          </p:nvPr>
        </p:nvSpPr>
        <p:spPr>
          <a:xfrm>
            <a:off x="2138313" y="3924353"/>
            <a:ext cx="1882879" cy="1882876"/>
          </a:xfrm>
          <a:custGeom>
            <a:avLst/>
            <a:gdLst>
              <a:gd name="connsiteX0" fmla="*/ 941439 w 1882879"/>
              <a:gd name="connsiteY0" fmla="*/ 0 h 1882876"/>
              <a:gd name="connsiteX1" fmla="*/ 1882879 w 1882879"/>
              <a:gd name="connsiteY1" fmla="*/ 941438 h 1882876"/>
              <a:gd name="connsiteX2" fmla="*/ 941439 w 1882879"/>
              <a:gd name="connsiteY2" fmla="*/ 1882876 h 1882876"/>
              <a:gd name="connsiteX3" fmla="*/ 0 w 1882879"/>
              <a:gd name="connsiteY3" fmla="*/ 941438 h 1882876"/>
              <a:gd name="connsiteX4" fmla="*/ 941439 w 1882879"/>
              <a:gd name="connsiteY4" fmla="*/ 0 h 188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879" h="1882876">
                <a:moveTo>
                  <a:pt x="941439" y="0"/>
                </a:moveTo>
                <a:cubicBezTo>
                  <a:pt x="1461382" y="0"/>
                  <a:pt x="1882879" y="421496"/>
                  <a:pt x="1882879" y="941438"/>
                </a:cubicBezTo>
                <a:cubicBezTo>
                  <a:pt x="1882879" y="1461380"/>
                  <a:pt x="1461382" y="1882876"/>
                  <a:pt x="941439" y="1882876"/>
                </a:cubicBezTo>
                <a:cubicBezTo>
                  <a:pt x="421497" y="1882876"/>
                  <a:pt x="0" y="1461380"/>
                  <a:pt x="0" y="941438"/>
                </a:cubicBezTo>
                <a:cubicBezTo>
                  <a:pt x="0" y="421496"/>
                  <a:pt x="421497" y="0"/>
                  <a:pt x="94143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11" name="PpHolder9">
            <a:extLst>
              <a:ext uri="{FF2B5EF4-FFF2-40B4-BE49-F238E27FC236}">
                <a16:creationId xmlns:a16="http://schemas.microsoft.com/office/drawing/2014/main" id="{1734A1F2-A064-4606-A25D-A2D74F0C1F90}"/>
              </a:ext>
            </a:extLst>
          </p:cNvPr>
          <p:cNvSpPr>
            <a:spLocks noGrp="1"/>
          </p:cNvSpPr>
          <p:nvPr>
            <p:ph type="pic" sz="quarter" idx="11"/>
          </p:nvPr>
        </p:nvSpPr>
        <p:spPr>
          <a:xfrm>
            <a:off x="8158112" y="3924353"/>
            <a:ext cx="1882878" cy="1882876"/>
          </a:xfrm>
          <a:custGeom>
            <a:avLst/>
            <a:gdLst>
              <a:gd name="connsiteX0" fmla="*/ 941439 w 1882878"/>
              <a:gd name="connsiteY0" fmla="*/ 0 h 1882876"/>
              <a:gd name="connsiteX1" fmla="*/ 1882878 w 1882878"/>
              <a:gd name="connsiteY1" fmla="*/ 941438 h 1882876"/>
              <a:gd name="connsiteX2" fmla="*/ 941439 w 1882878"/>
              <a:gd name="connsiteY2" fmla="*/ 1882876 h 1882876"/>
              <a:gd name="connsiteX3" fmla="*/ 0 w 1882878"/>
              <a:gd name="connsiteY3" fmla="*/ 941438 h 1882876"/>
              <a:gd name="connsiteX4" fmla="*/ 941439 w 1882878"/>
              <a:gd name="connsiteY4" fmla="*/ 0 h 188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878" h="1882876">
                <a:moveTo>
                  <a:pt x="941439" y="0"/>
                </a:moveTo>
                <a:cubicBezTo>
                  <a:pt x="1461381" y="0"/>
                  <a:pt x="1882878" y="421496"/>
                  <a:pt x="1882878" y="941438"/>
                </a:cubicBezTo>
                <a:cubicBezTo>
                  <a:pt x="1882878" y="1461380"/>
                  <a:pt x="1461381" y="1882876"/>
                  <a:pt x="941439" y="1882876"/>
                </a:cubicBezTo>
                <a:cubicBezTo>
                  <a:pt x="421497" y="1882876"/>
                  <a:pt x="0" y="1461380"/>
                  <a:pt x="0" y="941438"/>
                </a:cubicBezTo>
                <a:cubicBezTo>
                  <a:pt x="0" y="421496"/>
                  <a:pt x="421497" y="0"/>
                  <a:pt x="94143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9" name="PpHolder10">
            <a:extLst>
              <a:ext uri="{FF2B5EF4-FFF2-40B4-BE49-F238E27FC236}">
                <a16:creationId xmlns:a16="http://schemas.microsoft.com/office/drawing/2014/main" id="{BC70CD42-C762-4E84-AFBE-D621FFDDA0B9}"/>
              </a:ext>
            </a:extLst>
          </p:cNvPr>
          <p:cNvSpPr>
            <a:spLocks noGrp="1"/>
          </p:cNvSpPr>
          <p:nvPr userDrawn="1">
            <p:ph type="pic" sz="quarter" idx="10"/>
          </p:nvPr>
        </p:nvSpPr>
        <p:spPr>
          <a:xfrm>
            <a:off x="4881515" y="3657654"/>
            <a:ext cx="2416275" cy="2416274"/>
          </a:xfrm>
          <a:custGeom>
            <a:avLst/>
            <a:gdLst>
              <a:gd name="connsiteX0" fmla="*/ 1208138 w 2416275"/>
              <a:gd name="connsiteY0" fmla="*/ 0 h 2416274"/>
              <a:gd name="connsiteX1" fmla="*/ 2416275 w 2416275"/>
              <a:gd name="connsiteY1" fmla="*/ 1208137 h 2416274"/>
              <a:gd name="connsiteX2" fmla="*/ 1208138 w 2416275"/>
              <a:gd name="connsiteY2" fmla="*/ 2416274 h 2416274"/>
              <a:gd name="connsiteX3" fmla="*/ 0 w 2416275"/>
              <a:gd name="connsiteY3" fmla="*/ 1208137 h 2416274"/>
              <a:gd name="connsiteX4" fmla="*/ 1208138 w 2416275"/>
              <a:gd name="connsiteY4" fmla="*/ 0 h 2416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275" h="2416274">
                <a:moveTo>
                  <a:pt x="1208138" y="0"/>
                </a:moveTo>
                <a:cubicBezTo>
                  <a:pt x="1875373" y="0"/>
                  <a:pt x="2416275" y="540901"/>
                  <a:pt x="2416275" y="1208137"/>
                </a:cubicBezTo>
                <a:cubicBezTo>
                  <a:pt x="2416275" y="1875373"/>
                  <a:pt x="1875373" y="2416274"/>
                  <a:pt x="1208138" y="2416274"/>
                </a:cubicBezTo>
                <a:cubicBezTo>
                  <a:pt x="540902" y="2416274"/>
                  <a:pt x="0" y="1875373"/>
                  <a:pt x="0" y="1208137"/>
                </a:cubicBezTo>
                <a:cubicBezTo>
                  <a:pt x="0" y="540901"/>
                  <a:pt x="540902" y="0"/>
                  <a:pt x="120813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384715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5C21157E-78C4-4804-9346-3286C7BC6C16}"/>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93178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9" name="PpHolder1">
            <a:extLst>
              <a:ext uri="{FF2B5EF4-FFF2-40B4-BE49-F238E27FC236}">
                <a16:creationId xmlns:a16="http://schemas.microsoft.com/office/drawing/2014/main" id="{FF9BFC32-630A-42D5-949E-6C79DBAA71C3}"/>
              </a:ext>
            </a:extLst>
          </p:cNvPr>
          <p:cNvSpPr>
            <a:spLocks noGrp="1"/>
          </p:cNvSpPr>
          <p:nvPr>
            <p:ph type="pic" sz="quarter" idx="11"/>
          </p:nvPr>
        </p:nvSpPr>
        <p:spPr>
          <a:xfrm>
            <a:off x="1" y="-2046"/>
            <a:ext cx="5029200" cy="5029200"/>
          </a:xfrm>
          <a:custGeom>
            <a:avLst/>
            <a:gdLst>
              <a:gd name="connsiteX0" fmla="*/ 0 w 5029200"/>
              <a:gd name="connsiteY0" fmla="*/ 0 h 5029200"/>
              <a:gd name="connsiteX1" fmla="*/ 2514600 w 5029200"/>
              <a:gd name="connsiteY1" fmla="*/ 0 h 5029200"/>
              <a:gd name="connsiteX2" fmla="*/ 5029200 w 5029200"/>
              <a:gd name="connsiteY2" fmla="*/ 2514600 h 5029200"/>
              <a:gd name="connsiteX3" fmla="*/ 2514600 w 5029200"/>
              <a:gd name="connsiteY3" fmla="*/ 5029200 h 5029200"/>
              <a:gd name="connsiteX4" fmla="*/ 0 w 5029200"/>
              <a:gd name="connsiteY4" fmla="*/ 25146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00" h="5029200">
                <a:moveTo>
                  <a:pt x="0" y="0"/>
                </a:moveTo>
                <a:lnTo>
                  <a:pt x="2514600" y="0"/>
                </a:lnTo>
                <a:cubicBezTo>
                  <a:pt x="3903375" y="0"/>
                  <a:pt x="5029200" y="1125825"/>
                  <a:pt x="5029200" y="2514600"/>
                </a:cubicBezTo>
                <a:cubicBezTo>
                  <a:pt x="5029200" y="3903375"/>
                  <a:pt x="3903375" y="5029200"/>
                  <a:pt x="2514600" y="5029200"/>
                </a:cubicBezTo>
                <a:cubicBezTo>
                  <a:pt x="1125826" y="5029200"/>
                  <a:pt x="0" y="3903375"/>
                  <a:pt x="0" y="251460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
        <p:nvSpPr>
          <p:cNvPr id="7" name="PpHolder9">
            <a:extLst>
              <a:ext uri="{FF2B5EF4-FFF2-40B4-BE49-F238E27FC236}">
                <a16:creationId xmlns:a16="http://schemas.microsoft.com/office/drawing/2014/main" id="{CCFF5DDB-EC33-4FC7-947C-611E4E523ED6}"/>
              </a:ext>
            </a:extLst>
          </p:cNvPr>
          <p:cNvSpPr>
            <a:spLocks noGrp="1"/>
          </p:cNvSpPr>
          <p:nvPr userDrawn="1">
            <p:ph type="pic" sz="quarter" idx="10"/>
          </p:nvPr>
        </p:nvSpPr>
        <p:spPr>
          <a:xfrm>
            <a:off x="3130314" y="3282125"/>
            <a:ext cx="2416275" cy="2416274"/>
          </a:xfrm>
          <a:custGeom>
            <a:avLst/>
            <a:gdLst>
              <a:gd name="connsiteX0" fmla="*/ 1208138 w 2416275"/>
              <a:gd name="connsiteY0" fmla="*/ 0 h 2416274"/>
              <a:gd name="connsiteX1" fmla="*/ 2416275 w 2416275"/>
              <a:gd name="connsiteY1" fmla="*/ 1208137 h 2416274"/>
              <a:gd name="connsiteX2" fmla="*/ 1208138 w 2416275"/>
              <a:gd name="connsiteY2" fmla="*/ 2416274 h 2416274"/>
              <a:gd name="connsiteX3" fmla="*/ 0 w 2416275"/>
              <a:gd name="connsiteY3" fmla="*/ 1208137 h 2416274"/>
              <a:gd name="connsiteX4" fmla="*/ 1208138 w 2416275"/>
              <a:gd name="connsiteY4" fmla="*/ 0 h 2416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275" h="2416274">
                <a:moveTo>
                  <a:pt x="1208138" y="0"/>
                </a:moveTo>
                <a:cubicBezTo>
                  <a:pt x="1875374" y="0"/>
                  <a:pt x="2416275" y="540901"/>
                  <a:pt x="2416275" y="1208137"/>
                </a:cubicBezTo>
                <a:cubicBezTo>
                  <a:pt x="2416275" y="1875373"/>
                  <a:pt x="1875374" y="2416274"/>
                  <a:pt x="1208138" y="2416274"/>
                </a:cubicBezTo>
                <a:cubicBezTo>
                  <a:pt x="540901" y="2416274"/>
                  <a:pt x="0" y="1875373"/>
                  <a:pt x="0" y="1208137"/>
                </a:cubicBezTo>
                <a:cubicBezTo>
                  <a:pt x="0" y="540901"/>
                  <a:pt x="540901" y="0"/>
                  <a:pt x="120813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380819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9" name="PpHolder4">
            <a:extLst>
              <a:ext uri="{FF2B5EF4-FFF2-40B4-BE49-F238E27FC236}">
                <a16:creationId xmlns:a16="http://schemas.microsoft.com/office/drawing/2014/main" id="{FA0EF4B7-DF24-4EA3-B4D2-AB7A9FE7DB26}"/>
              </a:ext>
            </a:extLst>
          </p:cNvPr>
          <p:cNvSpPr>
            <a:spLocks noGrp="1"/>
          </p:cNvSpPr>
          <p:nvPr>
            <p:ph type="pic" sz="quarter" idx="11"/>
          </p:nvPr>
        </p:nvSpPr>
        <p:spPr>
          <a:xfrm>
            <a:off x="6440528" y="1768431"/>
            <a:ext cx="3135087" cy="3135086"/>
          </a:xfrm>
          <a:custGeom>
            <a:avLst/>
            <a:gdLst>
              <a:gd name="connsiteX0" fmla="*/ 0 w 3135087"/>
              <a:gd name="connsiteY0" fmla="*/ 0 h 3135086"/>
              <a:gd name="connsiteX1" fmla="*/ 3135087 w 3135087"/>
              <a:gd name="connsiteY1" fmla="*/ 0 h 3135086"/>
              <a:gd name="connsiteX2" fmla="*/ 3135087 w 3135087"/>
              <a:gd name="connsiteY2" fmla="*/ 3135086 h 3135086"/>
              <a:gd name="connsiteX3" fmla="*/ 0 w 3135087"/>
              <a:gd name="connsiteY3" fmla="*/ 3135086 h 3135086"/>
            </a:gdLst>
            <a:ahLst/>
            <a:cxnLst>
              <a:cxn ang="0">
                <a:pos x="connsiteX0" y="connsiteY0"/>
              </a:cxn>
              <a:cxn ang="0">
                <a:pos x="connsiteX1" y="connsiteY1"/>
              </a:cxn>
              <a:cxn ang="0">
                <a:pos x="connsiteX2" y="connsiteY2"/>
              </a:cxn>
              <a:cxn ang="0">
                <a:pos x="connsiteX3" y="connsiteY3"/>
              </a:cxn>
            </a:cxnLst>
            <a:rect l="l" t="t" r="r" b="b"/>
            <a:pathLst>
              <a:path w="3135087" h="3135086">
                <a:moveTo>
                  <a:pt x="0" y="0"/>
                </a:moveTo>
                <a:lnTo>
                  <a:pt x="3135087" y="0"/>
                </a:lnTo>
                <a:lnTo>
                  <a:pt x="3135087" y="3135086"/>
                </a:lnTo>
                <a:lnTo>
                  <a:pt x="0" y="313508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bg1">
                    <a:alpha val="0"/>
                  </a:schemeClr>
                </a:solidFill>
              </a:defRPr>
            </a:lvl1pPr>
          </a:lstStyle>
          <a:p>
            <a:pPr marL="0" lvl="0" algn="ctr" defTabSz="457200"/>
            <a:endParaRPr lang="en-ID" dirty="0"/>
          </a:p>
        </p:txBody>
      </p:sp>
      <p:sp>
        <p:nvSpPr>
          <p:cNvPr id="7" name="PpHolder5">
            <a:extLst>
              <a:ext uri="{FF2B5EF4-FFF2-40B4-BE49-F238E27FC236}">
                <a16:creationId xmlns:a16="http://schemas.microsoft.com/office/drawing/2014/main" id="{4E3D0AFA-A124-443E-B643-AE39E1705249}"/>
              </a:ext>
            </a:extLst>
          </p:cNvPr>
          <p:cNvSpPr>
            <a:spLocks noGrp="1"/>
          </p:cNvSpPr>
          <p:nvPr userDrawn="1">
            <p:ph type="pic" sz="quarter" idx="10"/>
          </p:nvPr>
        </p:nvSpPr>
        <p:spPr>
          <a:xfrm>
            <a:off x="8856841" y="3335974"/>
            <a:ext cx="2023018" cy="2023018"/>
          </a:xfrm>
          <a:custGeom>
            <a:avLst/>
            <a:gdLst>
              <a:gd name="connsiteX0" fmla="*/ 0 w 2023018"/>
              <a:gd name="connsiteY0" fmla="*/ 0 h 2023018"/>
              <a:gd name="connsiteX1" fmla="*/ 2023018 w 2023018"/>
              <a:gd name="connsiteY1" fmla="*/ 0 h 2023018"/>
              <a:gd name="connsiteX2" fmla="*/ 2023018 w 2023018"/>
              <a:gd name="connsiteY2" fmla="*/ 2023018 h 2023018"/>
              <a:gd name="connsiteX3" fmla="*/ 0 w 2023018"/>
              <a:gd name="connsiteY3" fmla="*/ 2023018 h 2023018"/>
            </a:gdLst>
            <a:ahLst/>
            <a:cxnLst>
              <a:cxn ang="0">
                <a:pos x="connsiteX0" y="connsiteY0"/>
              </a:cxn>
              <a:cxn ang="0">
                <a:pos x="connsiteX1" y="connsiteY1"/>
              </a:cxn>
              <a:cxn ang="0">
                <a:pos x="connsiteX2" y="connsiteY2"/>
              </a:cxn>
              <a:cxn ang="0">
                <a:pos x="connsiteX3" y="connsiteY3"/>
              </a:cxn>
            </a:cxnLst>
            <a:rect l="l" t="t" r="r" b="b"/>
            <a:pathLst>
              <a:path w="2023018" h="2023018">
                <a:moveTo>
                  <a:pt x="0" y="0"/>
                </a:moveTo>
                <a:lnTo>
                  <a:pt x="2023018" y="0"/>
                </a:lnTo>
                <a:lnTo>
                  <a:pt x="2023018" y="2023018"/>
                </a:lnTo>
                <a:lnTo>
                  <a:pt x="0" y="2023018"/>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359447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68FE0955-6427-4551-9F5E-66889FE77E41}"/>
              </a:ext>
            </a:extLst>
          </p:cNvPr>
          <p:cNvSpPr>
            <a:spLocks noGrp="1"/>
          </p:cNvSpPr>
          <p:nvPr>
            <p:ph type="pic" sz="quarter" idx="11"/>
          </p:nvPr>
        </p:nvSpPr>
        <p:spPr>
          <a:xfrm>
            <a:off x="7620001" y="0"/>
            <a:ext cx="4573589" cy="4677190"/>
          </a:xfrm>
          <a:custGeom>
            <a:avLst/>
            <a:gdLst>
              <a:gd name="connsiteX0" fmla="*/ 512303 w 4573589"/>
              <a:gd name="connsiteY0" fmla="*/ 0 h 4677190"/>
              <a:gd name="connsiteX1" fmla="*/ 4573589 w 4573589"/>
              <a:gd name="connsiteY1" fmla="*/ 0 h 4677190"/>
              <a:gd name="connsiteX2" fmla="*/ 4573589 w 4573589"/>
              <a:gd name="connsiteY2" fmla="*/ 4227828 h 4677190"/>
              <a:gd name="connsiteX3" fmla="*/ 4429916 w 4573589"/>
              <a:gd name="connsiteY3" fmla="*/ 4315112 h 4677190"/>
              <a:gd name="connsiteX4" fmla="*/ 2999958 w 4573589"/>
              <a:gd name="connsiteY4" fmla="*/ 4677190 h 4677190"/>
              <a:gd name="connsiteX5" fmla="*/ 0 w 4573589"/>
              <a:gd name="connsiteY5" fmla="*/ 1677232 h 4677190"/>
              <a:gd name="connsiteX6" fmla="*/ 1 w 4573589"/>
              <a:gd name="connsiteY6" fmla="*/ 1677232 h 4677190"/>
              <a:gd name="connsiteX7" fmla="*/ 362080 w 4573589"/>
              <a:gd name="connsiteY7" fmla="*/ 247274 h 467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3589" h="4677190">
                <a:moveTo>
                  <a:pt x="512303" y="0"/>
                </a:moveTo>
                <a:lnTo>
                  <a:pt x="4573589" y="0"/>
                </a:lnTo>
                <a:lnTo>
                  <a:pt x="4573589" y="4227828"/>
                </a:lnTo>
                <a:lnTo>
                  <a:pt x="4429916" y="4315112"/>
                </a:lnTo>
                <a:cubicBezTo>
                  <a:pt x="4004842" y="4546026"/>
                  <a:pt x="3517718" y="4677190"/>
                  <a:pt x="2999958" y="4677190"/>
                </a:cubicBezTo>
                <a:cubicBezTo>
                  <a:pt x="1343127" y="4677190"/>
                  <a:pt x="0" y="3334063"/>
                  <a:pt x="0" y="1677232"/>
                </a:cubicBezTo>
                <a:lnTo>
                  <a:pt x="1" y="1677232"/>
                </a:lnTo>
                <a:cubicBezTo>
                  <a:pt x="1" y="1159473"/>
                  <a:pt x="131166" y="672348"/>
                  <a:pt x="362080" y="247274"/>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dirty="0"/>
          </a:p>
        </p:txBody>
      </p:sp>
      <p:sp>
        <p:nvSpPr>
          <p:cNvPr id="7" name="PpHolder4">
            <a:extLst>
              <a:ext uri="{FF2B5EF4-FFF2-40B4-BE49-F238E27FC236}">
                <a16:creationId xmlns:a16="http://schemas.microsoft.com/office/drawing/2014/main" id="{B191B07B-31E6-40B3-BF40-F17113D386C2}"/>
              </a:ext>
            </a:extLst>
          </p:cNvPr>
          <p:cNvSpPr>
            <a:spLocks noGrp="1"/>
          </p:cNvSpPr>
          <p:nvPr userDrawn="1">
            <p:ph type="pic" sz="quarter" idx="10"/>
          </p:nvPr>
        </p:nvSpPr>
        <p:spPr>
          <a:xfrm>
            <a:off x="7226062" y="2634425"/>
            <a:ext cx="2416276" cy="2416274"/>
          </a:xfrm>
          <a:custGeom>
            <a:avLst/>
            <a:gdLst>
              <a:gd name="connsiteX0" fmla="*/ 1208138 w 2416276"/>
              <a:gd name="connsiteY0" fmla="*/ 0 h 2416274"/>
              <a:gd name="connsiteX1" fmla="*/ 2416276 w 2416276"/>
              <a:gd name="connsiteY1" fmla="*/ 1208137 h 2416274"/>
              <a:gd name="connsiteX2" fmla="*/ 1208138 w 2416276"/>
              <a:gd name="connsiteY2" fmla="*/ 2416274 h 2416274"/>
              <a:gd name="connsiteX3" fmla="*/ 0 w 2416276"/>
              <a:gd name="connsiteY3" fmla="*/ 1208137 h 2416274"/>
              <a:gd name="connsiteX4" fmla="*/ 1208138 w 2416276"/>
              <a:gd name="connsiteY4" fmla="*/ 0 h 2416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6276" h="2416274">
                <a:moveTo>
                  <a:pt x="1208138" y="0"/>
                </a:moveTo>
                <a:cubicBezTo>
                  <a:pt x="1875374" y="0"/>
                  <a:pt x="2416276" y="540902"/>
                  <a:pt x="2416276" y="1208137"/>
                </a:cubicBezTo>
                <a:cubicBezTo>
                  <a:pt x="2416276" y="1875373"/>
                  <a:pt x="1875374" y="2416274"/>
                  <a:pt x="1208138" y="2416274"/>
                </a:cubicBezTo>
                <a:cubicBezTo>
                  <a:pt x="540902" y="2416274"/>
                  <a:pt x="0" y="1875373"/>
                  <a:pt x="0" y="1208137"/>
                </a:cubicBezTo>
                <a:cubicBezTo>
                  <a:pt x="0" y="540902"/>
                  <a:pt x="540902" y="0"/>
                  <a:pt x="120813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176634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2AA6D2EF-6CB9-421C-BC88-8FBE063D2D9D}"/>
              </a:ext>
            </a:extLst>
          </p:cNvPr>
          <p:cNvSpPr>
            <a:spLocks noGrp="1"/>
          </p:cNvSpPr>
          <p:nvPr>
            <p:ph type="pic" sz="quarter" idx="10"/>
          </p:nvPr>
        </p:nvSpPr>
        <p:spPr>
          <a:xfrm>
            <a:off x="-1" y="2365830"/>
            <a:ext cx="5965372" cy="4492171"/>
          </a:xfrm>
          <a:custGeom>
            <a:avLst/>
            <a:gdLst>
              <a:gd name="connsiteX0" fmla="*/ 0 w 5965372"/>
              <a:gd name="connsiteY0" fmla="*/ 0 h 4492171"/>
              <a:gd name="connsiteX1" fmla="*/ 5965372 w 5965372"/>
              <a:gd name="connsiteY1" fmla="*/ 0 h 4492171"/>
              <a:gd name="connsiteX2" fmla="*/ 5965372 w 5965372"/>
              <a:gd name="connsiteY2" fmla="*/ 4492171 h 4492171"/>
              <a:gd name="connsiteX3" fmla="*/ 0 w 5965372"/>
              <a:gd name="connsiteY3" fmla="*/ 4492171 h 4492171"/>
            </a:gdLst>
            <a:ahLst/>
            <a:cxnLst>
              <a:cxn ang="0">
                <a:pos x="connsiteX0" y="connsiteY0"/>
              </a:cxn>
              <a:cxn ang="0">
                <a:pos x="connsiteX1" y="connsiteY1"/>
              </a:cxn>
              <a:cxn ang="0">
                <a:pos x="connsiteX2" y="connsiteY2"/>
              </a:cxn>
              <a:cxn ang="0">
                <a:pos x="connsiteX3" y="connsiteY3"/>
              </a:cxn>
            </a:cxnLst>
            <a:rect l="l" t="t" r="r" b="b"/>
            <a:pathLst>
              <a:path w="5965372" h="4492171">
                <a:moveTo>
                  <a:pt x="0" y="0"/>
                </a:moveTo>
                <a:lnTo>
                  <a:pt x="5965372" y="0"/>
                </a:lnTo>
                <a:lnTo>
                  <a:pt x="5965372" y="4492171"/>
                </a:lnTo>
                <a:lnTo>
                  <a:pt x="0" y="4492171"/>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dirty="0"/>
          </a:p>
        </p:txBody>
      </p:sp>
    </p:spTree>
    <p:extLst>
      <p:ext uri="{BB962C8B-B14F-4D97-AF65-F5344CB8AC3E}">
        <p14:creationId xmlns:p14="http://schemas.microsoft.com/office/powerpoint/2010/main" val="221246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6" r:id="rId5"/>
    <p:sldLayoutId id="2147483697" r:id="rId6"/>
    <p:sldLayoutId id="2147483698" r:id="rId7"/>
    <p:sldLayoutId id="2147483700" r:id="rId8"/>
    <p:sldLayoutId id="2147483705" r:id="rId9"/>
    <p:sldLayoutId id="2147483706" r:id="rId10"/>
    <p:sldLayoutId id="2147483713" r:id="rId11"/>
    <p:sldLayoutId id="2147483714" r:id="rId12"/>
    <p:sldLayoutId id="2147483717" r:id="rId13"/>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p15:clr>
            <a:srgbClr val="F26B43"/>
          </p15:clr>
        </p15:guide>
        <p15:guide id="2" pos="280">
          <p15:clr>
            <a:srgbClr val="F26B43"/>
          </p15:clr>
        </p15:guide>
        <p15:guide id="3" pos="7401">
          <p15:clr>
            <a:srgbClr val="F26B43"/>
          </p15:clr>
        </p15:guide>
        <p15:guide id="4" orient="horz" pos="2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artner.com/en/newsroom/press-releases/2018-02-13-gartner-says-nearly-half-of-cios-are-planning-to-deploy-artificial-intelligenc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tificamerican.com/article/racial-bias-found-in-a-major-health-care-risk-algorith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47.jpeg"/><Relationship Id="rId5" Type="http://schemas.microsoft.com/office/2007/relationships/hdphoto" Target="../media/hdphoto1.wdp"/><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277" b="18277"/>
          <a:stretch>
            <a:fillRect/>
          </a:stretch>
        </p:blipFill>
        <p:spPr>
          <a:xfrm>
            <a:off x="0" y="-184733"/>
            <a:ext cx="12193588" cy="5679583"/>
          </a:xfrm>
        </p:spPr>
      </p:pic>
      <p:sp>
        <p:nvSpPr>
          <p:cNvPr id="56" name="Shapes">
            <a:extLst>
              <a:ext uri="{FF2B5EF4-FFF2-40B4-BE49-F238E27FC236}">
                <a16:creationId xmlns:a16="http://schemas.microsoft.com/office/drawing/2014/main" id="{CDADA673-A537-44B8-BDEA-485BDB126DBE}"/>
              </a:ext>
            </a:extLst>
          </p:cNvPr>
          <p:cNvSpPr/>
          <p:nvPr/>
        </p:nvSpPr>
        <p:spPr>
          <a:xfrm flipH="1">
            <a:off x="-3" y="-220436"/>
            <a:ext cx="12193588" cy="5679583"/>
          </a:xfrm>
          <a:custGeom>
            <a:avLst/>
            <a:gdLst>
              <a:gd name="connsiteX0" fmla="*/ 0 w 12193588"/>
              <a:gd name="connsiteY0" fmla="*/ 0 h 5679583"/>
              <a:gd name="connsiteX1" fmla="*/ 12193588 w 12193588"/>
              <a:gd name="connsiteY1" fmla="*/ 0 h 5679583"/>
              <a:gd name="connsiteX2" fmla="*/ 12193588 w 12193588"/>
              <a:gd name="connsiteY2" fmla="*/ 5679583 h 5679583"/>
              <a:gd name="connsiteX3" fmla="*/ 12115800 w 12193588"/>
              <a:gd name="connsiteY3" fmla="*/ 5676900 h 5679583"/>
              <a:gd name="connsiteX4" fmla="*/ 10134600 w 12193588"/>
              <a:gd name="connsiteY4" fmla="*/ 4914900 h 5679583"/>
              <a:gd name="connsiteX5" fmla="*/ 6686550 w 12193588"/>
              <a:gd name="connsiteY5" fmla="*/ 4267200 h 5679583"/>
              <a:gd name="connsiteX6" fmla="*/ 3714750 w 12193588"/>
              <a:gd name="connsiteY6" fmla="*/ 3943350 h 5679583"/>
              <a:gd name="connsiteX7" fmla="*/ 1562100 w 12193588"/>
              <a:gd name="connsiteY7" fmla="*/ 2895600 h 5679583"/>
              <a:gd name="connsiteX8" fmla="*/ 0 w 12193588"/>
              <a:gd name="connsiteY8" fmla="*/ 452742 h 567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5679583">
                <a:moveTo>
                  <a:pt x="0" y="0"/>
                </a:moveTo>
                <a:lnTo>
                  <a:pt x="12193588" y="0"/>
                </a:lnTo>
                <a:lnTo>
                  <a:pt x="12193588" y="5679583"/>
                </a:lnTo>
                <a:lnTo>
                  <a:pt x="12115800" y="5676900"/>
                </a:lnTo>
                <a:lnTo>
                  <a:pt x="10134600" y="4914900"/>
                </a:lnTo>
                <a:lnTo>
                  <a:pt x="6686550" y="4267200"/>
                </a:lnTo>
                <a:lnTo>
                  <a:pt x="3714750" y="3943350"/>
                </a:lnTo>
                <a:lnTo>
                  <a:pt x="1562100" y="2895600"/>
                </a:lnTo>
                <a:lnTo>
                  <a:pt x="0" y="452742"/>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Freeform 11">
            <a:extLst>
              <a:ext uri="{FF2B5EF4-FFF2-40B4-BE49-F238E27FC236}">
                <a16:creationId xmlns:a16="http://schemas.microsoft.com/office/drawing/2014/main" id="{2D1ED49E-62E9-4862-A0EC-2DA8F194E991}"/>
              </a:ext>
            </a:extLst>
          </p:cNvPr>
          <p:cNvSpPr/>
          <p:nvPr/>
        </p:nvSpPr>
        <p:spPr>
          <a:xfrm flipH="1">
            <a:off x="1" y="12012"/>
            <a:ext cx="12193588" cy="6845988"/>
          </a:xfrm>
          <a:custGeom>
            <a:avLst/>
            <a:gdLst>
              <a:gd name="connsiteX0" fmla="*/ 0 w 12193588"/>
              <a:gd name="connsiteY0" fmla="*/ 0 h 6845988"/>
              <a:gd name="connsiteX1" fmla="*/ 109131 w 12193588"/>
              <a:gd name="connsiteY1" fmla="*/ 242263 h 6845988"/>
              <a:gd name="connsiteX2" fmla="*/ 5283849 w 12193588"/>
              <a:gd name="connsiteY2" fmla="*/ 3878809 h 6845988"/>
              <a:gd name="connsiteX3" fmla="*/ 5875082 w 12193588"/>
              <a:gd name="connsiteY3" fmla="*/ 3937185 h 6845988"/>
              <a:gd name="connsiteX4" fmla="*/ 12093439 w 12193588"/>
              <a:gd name="connsiteY4" fmla="*/ 5264750 h 6845988"/>
              <a:gd name="connsiteX5" fmla="*/ 12193588 w 12193588"/>
              <a:gd name="connsiteY5" fmla="*/ 5305225 h 6845988"/>
              <a:gd name="connsiteX6" fmla="*/ 12193588 w 12193588"/>
              <a:gd name="connsiteY6" fmla="*/ 6845988 h 6845988"/>
              <a:gd name="connsiteX7" fmla="*/ 0 w 12193588"/>
              <a:gd name="connsiteY7" fmla="*/ 6845988 h 68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588" h="6845988">
                <a:moveTo>
                  <a:pt x="0" y="0"/>
                </a:moveTo>
                <a:lnTo>
                  <a:pt x="109131" y="242263"/>
                </a:lnTo>
                <a:cubicBezTo>
                  <a:pt x="873620" y="1861456"/>
                  <a:pt x="2309145" y="3715768"/>
                  <a:pt x="5283849" y="3878809"/>
                </a:cubicBezTo>
                <a:cubicBezTo>
                  <a:pt x="5482223" y="3890485"/>
                  <a:pt x="5676708" y="3913835"/>
                  <a:pt x="5875082" y="3937185"/>
                </a:cubicBezTo>
                <a:cubicBezTo>
                  <a:pt x="5875082" y="3937185"/>
                  <a:pt x="9348456" y="4227924"/>
                  <a:pt x="12093439" y="5264750"/>
                </a:cubicBezTo>
                <a:lnTo>
                  <a:pt x="12193588" y="5305225"/>
                </a:lnTo>
                <a:lnTo>
                  <a:pt x="12193588" y="6845988"/>
                </a:lnTo>
                <a:lnTo>
                  <a:pt x="0" y="68459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37" name="Freeform 12">
            <a:extLst>
              <a:ext uri="{FF2B5EF4-FFF2-40B4-BE49-F238E27FC236}">
                <a16:creationId xmlns:a16="http://schemas.microsoft.com/office/drawing/2014/main" id="{9423A773-89E9-427A-B5B8-CAC1040ECFF2}"/>
              </a:ext>
            </a:extLst>
          </p:cNvPr>
          <p:cNvSpPr/>
          <p:nvPr/>
        </p:nvSpPr>
        <p:spPr>
          <a:xfrm flipH="1">
            <a:off x="2472551" y="4560090"/>
            <a:ext cx="9721037" cy="2297911"/>
          </a:xfrm>
          <a:custGeom>
            <a:avLst/>
            <a:gdLst>
              <a:gd name="connsiteX0" fmla="*/ 0 w 9721037"/>
              <a:gd name="connsiteY0" fmla="*/ 0 h 2297911"/>
              <a:gd name="connsiteX1" fmla="*/ 25669 w 9721037"/>
              <a:gd name="connsiteY1" fmla="*/ 19824 h 2297911"/>
              <a:gd name="connsiteX2" fmla="*/ 2595992 w 9721037"/>
              <a:gd name="connsiteY2" fmla="*/ 1101172 h 2297911"/>
              <a:gd name="connsiteX3" fmla="*/ 9549533 w 9721037"/>
              <a:gd name="connsiteY3" fmla="*/ 2223776 h 2297911"/>
              <a:gd name="connsiteX4" fmla="*/ 9721037 w 9721037"/>
              <a:gd name="connsiteY4" fmla="*/ 2297911 h 2297911"/>
              <a:gd name="connsiteX5" fmla="*/ 0 w 9721037"/>
              <a:gd name="connsiteY5" fmla="*/ 2297911 h 22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1037" h="2297911">
                <a:moveTo>
                  <a:pt x="0" y="0"/>
                </a:moveTo>
                <a:lnTo>
                  <a:pt x="25669" y="19824"/>
                </a:lnTo>
                <a:cubicBezTo>
                  <a:pt x="528429" y="395352"/>
                  <a:pt x="1419389" y="928442"/>
                  <a:pt x="2595992" y="1101172"/>
                </a:cubicBezTo>
                <a:cubicBezTo>
                  <a:pt x="4305590" y="1355158"/>
                  <a:pt x="7222702" y="1263882"/>
                  <a:pt x="9549533" y="2223776"/>
                </a:cubicBezTo>
                <a:lnTo>
                  <a:pt x="9721037" y="2297911"/>
                </a:lnTo>
                <a:lnTo>
                  <a:pt x="0" y="2297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31" name="Freeform 13">
            <a:extLst>
              <a:ext uri="{FF2B5EF4-FFF2-40B4-BE49-F238E27FC236}">
                <a16:creationId xmlns:a16="http://schemas.microsoft.com/office/drawing/2014/main" id="{B1CCAC61-A662-48D3-AAF4-96D356FD39D1}"/>
              </a:ext>
            </a:extLst>
          </p:cNvPr>
          <p:cNvSpPr/>
          <p:nvPr/>
        </p:nvSpPr>
        <p:spPr>
          <a:xfrm flipH="1">
            <a:off x="2852381" y="1489796"/>
            <a:ext cx="9341207" cy="4005054"/>
          </a:xfrm>
          <a:custGeom>
            <a:avLst/>
            <a:gdLst>
              <a:gd name="connsiteX0" fmla="*/ 0 w 9341207"/>
              <a:gd name="connsiteY0" fmla="*/ 0 h 4005054"/>
              <a:gd name="connsiteX1" fmla="*/ 9974 w 9341207"/>
              <a:gd name="connsiteY1" fmla="*/ 15917 h 4005054"/>
              <a:gd name="connsiteX2" fmla="*/ 3891518 w 9341207"/>
              <a:gd name="connsiteY2" fmla="*/ 2697017 h 4005054"/>
              <a:gd name="connsiteX3" fmla="*/ 9341207 w 9341207"/>
              <a:gd name="connsiteY3" fmla="*/ 4005054 h 4005054"/>
              <a:gd name="connsiteX4" fmla="*/ 6128186 w 9341207"/>
              <a:gd name="connsiteY4" fmla="*/ 3374393 h 4005054"/>
              <a:gd name="connsiteX5" fmla="*/ 5151832 w 9341207"/>
              <a:gd name="connsiteY5" fmla="*/ 3428895 h 4005054"/>
              <a:gd name="connsiteX6" fmla="*/ 4284394 w 9341207"/>
              <a:gd name="connsiteY6" fmla="*/ 3475610 h 4005054"/>
              <a:gd name="connsiteX7" fmla="*/ 18046 w 9341207"/>
              <a:gd name="connsiteY7" fmla="*/ 1956661 h 4005054"/>
              <a:gd name="connsiteX8" fmla="*/ 0 w 9341207"/>
              <a:gd name="connsiteY8" fmla="*/ 1940236 h 400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1207" h="4005054">
                <a:moveTo>
                  <a:pt x="0" y="0"/>
                </a:moveTo>
                <a:lnTo>
                  <a:pt x="9974" y="15917"/>
                </a:lnTo>
                <a:cubicBezTo>
                  <a:pt x="658486" y="1030446"/>
                  <a:pt x="1992782" y="2659547"/>
                  <a:pt x="3891518" y="2697017"/>
                </a:cubicBezTo>
                <a:cubicBezTo>
                  <a:pt x="7645230" y="2770983"/>
                  <a:pt x="8248157" y="3393858"/>
                  <a:pt x="9341207" y="4005054"/>
                </a:cubicBezTo>
                <a:cubicBezTo>
                  <a:pt x="9341207" y="4005054"/>
                  <a:pt x="8073114" y="3374393"/>
                  <a:pt x="6128186" y="3374393"/>
                </a:cubicBezTo>
                <a:cubicBezTo>
                  <a:pt x="5820887" y="3374393"/>
                  <a:pt x="5494139" y="3389965"/>
                  <a:pt x="5151832" y="3428895"/>
                </a:cubicBezTo>
                <a:cubicBezTo>
                  <a:pt x="4852313" y="3460039"/>
                  <a:pt x="4560574" y="3475610"/>
                  <a:pt x="4284394" y="3475610"/>
                </a:cubicBezTo>
                <a:cubicBezTo>
                  <a:pt x="2102185" y="3475610"/>
                  <a:pt x="688495" y="2540872"/>
                  <a:pt x="18046" y="1956661"/>
                </a:cubicBezTo>
                <a:lnTo>
                  <a:pt x="0" y="1940236"/>
                </a:ln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tx1"/>
              </a:solidFill>
            </a:endParaRPr>
          </a:p>
        </p:txBody>
      </p:sp>
      <p:sp>
        <p:nvSpPr>
          <p:cNvPr id="15" name="Freeform 14">
            <a:extLst>
              <a:ext uri="{FF2B5EF4-FFF2-40B4-BE49-F238E27FC236}">
                <a16:creationId xmlns:a16="http://schemas.microsoft.com/office/drawing/2014/main" id="{06892B6C-2277-4D90-9293-BC571820EA78}"/>
              </a:ext>
            </a:extLst>
          </p:cNvPr>
          <p:cNvSpPr>
            <a:spLocks/>
          </p:cNvSpPr>
          <p:nvPr/>
        </p:nvSpPr>
        <p:spPr bwMode="auto">
          <a:xfrm flipH="1">
            <a:off x="2153056" y="5066848"/>
            <a:ext cx="6110504" cy="1194205"/>
          </a:xfrm>
          <a:custGeom>
            <a:avLst/>
            <a:gdLst>
              <a:gd name="T0" fmla="*/ 530 w 1571"/>
              <a:gd name="T1" fmla="*/ 0 h 307"/>
              <a:gd name="T2" fmla="*/ 468 w 1571"/>
              <a:gd name="T3" fmla="*/ 1 h 307"/>
              <a:gd name="T4" fmla="*/ 0 w 1571"/>
              <a:gd name="T5" fmla="*/ 31 h 307"/>
              <a:gd name="T6" fmla="*/ 475 w 1571"/>
              <a:gd name="T7" fmla="*/ 83 h 307"/>
              <a:gd name="T8" fmla="*/ 1186 w 1571"/>
              <a:gd name="T9" fmla="*/ 222 h 307"/>
              <a:gd name="T10" fmla="*/ 513 w 1571"/>
              <a:gd name="T11" fmla="*/ 35 h 307"/>
              <a:gd name="T12" fmla="*/ 555 w 1571"/>
              <a:gd name="T13" fmla="*/ 35 h 307"/>
              <a:gd name="T14" fmla="*/ 1571 w 1571"/>
              <a:gd name="T15" fmla="*/ 307 h 307"/>
              <a:gd name="T16" fmla="*/ 530 w 1571"/>
              <a:gd name="T1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1" h="307">
                <a:moveTo>
                  <a:pt x="530" y="0"/>
                </a:moveTo>
                <a:cubicBezTo>
                  <a:pt x="507" y="0"/>
                  <a:pt x="486" y="0"/>
                  <a:pt x="468" y="1"/>
                </a:cubicBezTo>
                <a:cubicBezTo>
                  <a:pt x="255" y="10"/>
                  <a:pt x="0" y="31"/>
                  <a:pt x="0" y="31"/>
                </a:cubicBezTo>
                <a:cubicBezTo>
                  <a:pt x="0" y="31"/>
                  <a:pt x="59" y="49"/>
                  <a:pt x="475" y="83"/>
                </a:cubicBezTo>
                <a:cubicBezTo>
                  <a:pt x="892" y="117"/>
                  <a:pt x="1186" y="222"/>
                  <a:pt x="1186" y="222"/>
                </a:cubicBezTo>
                <a:cubicBezTo>
                  <a:pt x="1048" y="114"/>
                  <a:pt x="513" y="35"/>
                  <a:pt x="513" y="35"/>
                </a:cubicBezTo>
                <a:cubicBezTo>
                  <a:pt x="527" y="35"/>
                  <a:pt x="541" y="35"/>
                  <a:pt x="555" y="35"/>
                </a:cubicBezTo>
                <a:cubicBezTo>
                  <a:pt x="1215" y="35"/>
                  <a:pt x="1571" y="307"/>
                  <a:pt x="1571" y="307"/>
                </a:cubicBezTo>
                <a:cubicBezTo>
                  <a:pt x="1317" y="61"/>
                  <a:pt x="795" y="0"/>
                  <a:pt x="530" y="0"/>
                </a:cubicBezTo>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5">
            <a:extLst>
              <a:ext uri="{FF2B5EF4-FFF2-40B4-BE49-F238E27FC236}">
                <a16:creationId xmlns:a16="http://schemas.microsoft.com/office/drawing/2014/main" id="{A575DF53-2EDB-4C78-9A01-12F5C5609D28}"/>
              </a:ext>
            </a:extLst>
          </p:cNvPr>
          <p:cNvSpPr>
            <a:spLocks/>
          </p:cNvSpPr>
          <p:nvPr/>
        </p:nvSpPr>
        <p:spPr bwMode="auto">
          <a:xfrm flipH="1">
            <a:off x="3700744" y="5575101"/>
            <a:ext cx="3531023" cy="850274"/>
          </a:xfrm>
          <a:custGeom>
            <a:avLst/>
            <a:gdLst>
              <a:gd name="T0" fmla="*/ 0 w 908"/>
              <a:gd name="T1" fmla="*/ 0 h 218"/>
              <a:gd name="T2" fmla="*/ 354 w 908"/>
              <a:gd name="T3" fmla="*/ 113 h 218"/>
              <a:gd name="T4" fmla="*/ 908 w 908"/>
              <a:gd name="T5" fmla="*/ 218 h 218"/>
              <a:gd name="T6" fmla="*/ 0 w 908"/>
              <a:gd name="T7" fmla="*/ 0 h 218"/>
            </a:gdLst>
            <a:ahLst/>
            <a:cxnLst>
              <a:cxn ang="0">
                <a:pos x="T0" y="T1"/>
              </a:cxn>
              <a:cxn ang="0">
                <a:pos x="T2" y="T3"/>
              </a:cxn>
              <a:cxn ang="0">
                <a:pos x="T4" y="T5"/>
              </a:cxn>
              <a:cxn ang="0">
                <a:pos x="T6" y="T7"/>
              </a:cxn>
            </a:cxnLst>
            <a:rect l="0" t="0" r="r" b="b"/>
            <a:pathLst>
              <a:path w="908" h="218">
                <a:moveTo>
                  <a:pt x="0" y="0"/>
                </a:moveTo>
                <a:cubicBezTo>
                  <a:pt x="0" y="0"/>
                  <a:pt x="159" y="35"/>
                  <a:pt x="354" y="113"/>
                </a:cubicBezTo>
                <a:cubicBezTo>
                  <a:pt x="538" y="136"/>
                  <a:pt x="727" y="168"/>
                  <a:pt x="908" y="218"/>
                </a:cubicBezTo>
                <a:cubicBezTo>
                  <a:pt x="718" y="128"/>
                  <a:pt x="423" y="31"/>
                  <a:pt x="0" y="0"/>
                </a:cubicBezTo>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B5BB9F6B-0B60-44B3-8E33-8A0A12F00FC3}"/>
              </a:ext>
            </a:extLst>
          </p:cNvPr>
          <p:cNvSpPr/>
          <p:nvPr/>
        </p:nvSpPr>
        <p:spPr>
          <a:xfrm flipH="1">
            <a:off x="2942493" y="6016480"/>
            <a:ext cx="2913552" cy="841521"/>
          </a:xfrm>
          <a:custGeom>
            <a:avLst/>
            <a:gdLst>
              <a:gd name="connsiteX0" fmla="*/ 0 w 2913552"/>
              <a:gd name="connsiteY0" fmla="*/ 0 h 841521"/>
              <a:gd name="connsiteX1" fmla="*/ 2155162 w 2913552"/>
              <a:gd name="connsiteY1" fmla="*/ 408342 h 841521"/>
              <a:gd name="connsiteX2" fmla="*/ 2833171 w 2913552"/>
              <a:gd name="connsiteY2" fmla="*/ 786308 h 841521"/>
              <a:gd name="connsiteX3" fmla="*/ 2913552 w 2913552"/>
              <a:gd name="connsiteY3" fmla="*/ 841521 h 841521"/>
              <a:gd name="connsiteX4" fmla="*/ 1529155 w 2913552"/>
              <a:gd name="connsiteY4" fmla="*/ 841521 h 841521"/>
              <a:gd name="connsiteX5" fmla="*/ 1415237 w 2913552"/>
              <a:gd name="connsiteY5" fmla="*/ 754703 h 841521"/>
              <a:gd name="connsiteX6" fmla="*/ 0 w 2913552"/>
              <a:gd name="connsiteY6" fmla="*/ 0 h 84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3552" h="841521">
                <a:moveTo>
                  <a:pt x="0" y="0"/>
                </a:moveTo>
                <a:cubicBezTo>
                  <a:pt x="715794" y="89447"/>
                  <a:pt x="1451039" y="213893"/>
                  <a:pt x="2155162" y="408342"/>
                </a:cubicBezTo>
                <a:cubicBezTo>
                  <a:pt x="2439632" y="543970"/>
                  <a:pt x="2663925" y="675222"/>
                  <a:pt x="2833171" y="786308"/>
                </a:cubicBezTo>
                <a:lnTo>
                  <a:pt x="2913552" y="841521"/>
                </a:lnTo>
                <a:lnTo>
                  <a:pt x="1529155" y="841521"/>
                </a:lnTo>
                <a:lnTo>
                  <a:pt x="1415237" y="754703"/>
                </a:lnTo>
                <a:cubicBezTo>
                  <a:pt x="966468" y="433134"/>
                  <a:pt x="458069" y="183754"/>
                  <a:pt x="0" y="0"/>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33" name="Freeform 17">
            <a:extLst>
              <a:ext uri="{FF2B5EF4-FFF2-40B4-BE49-F238E27FC236}">
                <a16:creationId xmlns:a16="http://schemas.microsoft.com/office/drawing/2014/main" id="{BBB430B7-EBE4-4DFB-9F4C-F267A43A6A15}"/>
              </a:ext>
            </a:extLst>
          </p:cNvPr>
          <p:cNvSpPr/>
          <p:nvPr/>
        </p:nvSpPr>
        <p:spPr>
          <a:xfrm flipH="1">
            <a:off x="6780835" y="4045551"/>
            <a:ext cx="5412754" cy="1873482"/>
          </a:xfrm>
          <a:custGeom>
            <a:avLst/>
            <a:gdLst>
              <a:gd name="connsiteX0" fmla="*/ 0 w 5412754"/>
              <a:gd name="connsiteY0" fmla="*/ 0 h 1873482"/>
              <a:gd name="connsiteX1" fmla="*/ 51161 w 5412754"/>
              <a:gd name="connsiteY1" fmla="*/ 52461 h 1873482"/>
              <a:gd name="connsiteX2" fmla="*/ 242868 w 5412754"/>
              <a:gd name="connsiteY2" fmla="*/ 223228 h 1873482"/>
              <a:gd name="connsiteX3" fmla="*/ 2308488 w 5412754"/>
              <a:gd name="connsiteY3" fmla="*/ 1165118 h 1873482"/>
              <a:gd name="connsiteX4" fmla="*/ 4603621 w 5412754"/>
              <a:gd name="connsiteY4" fmla="*/ 1616603 h 1873482"/>
              <a:gd name="connsiteX5" fmla="*/ 5412754 w 5412754"/>
              <a:gd name="connsiteY5" fmla="*/ 1873482 h 1873482"/>
              <a:gd name="connsiteX6" fmla="*/ 2596352 w 5412754"/>
              <a:gd name="connsiteY6" fmla="*/ 1616603 h 1873482"/>
              <a:gd name="connsiteX7" fmla="*/ 25724 w 5412754"/>
              <a:gd name="connsiteY7" fmla="*/ 535365 h 1873482"/>
              <a:gd name="connsiteX8" fmla="*/ 0 w 5412754"/>
              <a:gd name="connsiteY8" fmla="*/ 515502 h 187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2754" h="1873482">
                <a:moveTo>
                  <a:pt x="0" y="0"/>
                </a:moveTo>
                <a:lnTo>
                  <a:pt x="51161" y="52461"/>
                </a:lnTo>
                <a:cubicBezTo>
                  <a:pt x="113524" y="111816"/>
                  <a:pt x="177710" y="168738"/>
                  <a:pt x="242868" y="223228"/>
                </a:cubicBezTo>
                <a:cubicBezTo>
                  <a:pt x="834157" y="717526"/>
                  <a:pt x="1549927" y="1036679"/>
                  <a:pt x="2308488" y="1165118"/>
                </a:cubicBezTo>
                <a:cubicBezTo>
                  <a:pt x="2954237" y="1270205"/>
                  <a:pt x="3922862" y="1441458"/>
                  <a:pt x="4603621" y="1616603"/>
                </a:cubicBezTo>
                <a:cubicBezTo>
                  <a:pt x="4899266" y="1694445"/>
                  <a:pt x="5171570" y="1780072"/>
                  <a:pt x="5412754" y="1873482"/>
                </a:cubicBezTo>
                <a:cubicBezTo>
                  <a:pt x="4342988" y="1772287"/>
                  <a:pt x="3351023" y="1729474"/>
                  <a:pt x="2596352" y="1616603"/>
                </a:cubicBezTo>
                <a:cubicBezTo>
                  <a:pt x="1419610" y="1443891"/>
                  <a:pt x="528544" y="910854"/>
                  <a:pt x="25724" y="535365"/>
                </a:cubicBezTo>
                <a:lnTo>
                  <a:pt x="0" y="515502"/>
                </a:ln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18">
            <a:extLst>
              <a:ext uri="{FF2B5EF4-FFF2-40B4-BE49-F238E27FC236}">
                <a16:creationId xmlns:a16="http://schemas.microsoft.com/office/drawing/2014/main" id="{DA0AFEEC-C156-40CC-8576-6260F5ED5DD5}"/>
              </a:ext>
            </a:extLst>
          </p:cNvPr>
          <p:cNvSpPr/>
          <p:nvPr/>
        </p:nvSpPr>
        <p:spPr>
          <a:xfrm flipH="1">
            <a:off x="5106399" y="4560044"/>
            <a:ext cx="7087189" cy="2297956"/>
          </a:xfrm>
          <a:custGeom>
            <a:avLst/>
            <a:gdLst>
              <a:gd name="connsiteX0" fmla="*/ 0 w 7087189"/>
              <a:gd name="connsiteY0" fmla="*/ 0 h 2297956"/>
              <a:gd name="connsiteX1" fmla="*/ 25729 w 7087189"/>
              <a:gd name="connsiteY1" fmla="*/ 19869 h 2297956"/>
              <a:gd name="connsiteX2" fmla="*/ 2596388 w 7087189"/>
              <a:gd name="connsiteY2" fmla="*/ 1101217 h 2297956"/>
              <a:gd name="connsiteX3" fmla="*/ 5412822 w 7087189"/>
              <a:gd name="connsiteY3" fmla="*/ 1358122 h 2297956"/>
              <a:gd name="connsiteX4" fmla="*/ 7011546 w 7087189"/>
              <a:gd name="connsiteY4" fmla="*/ 2235338 h 2297956"/>
              <a:gd name="connsiteX5" fmla="*/ 7087189 w 7087189"/>
              <a:gd name="connsiteY5" fmla="*/ 2297956 h 2297956"/>
              <a:gd name="connsiteX6" fmla="*/ 5027360 w 7087189"/>
              <a:gd name="connsiteY6" fmla="*/ 2297956 h 2297956"/>
              <a:gd name="connsiteX7" fmla="*/ 4989287 w 7087189"/>
              <a:gd name="connsiteY7" fmla="*/ 2266049 h 2297956"/>
              <a:gd name="connsiteX8" fmla="*/ 3891792 w 7087189"/>
              <a:gd name="connsiteY8" fmla="*/ 1665630 h 2297956"/>
              <a:gd name="connsiteX9" fmla="*/ 2491355 w 7087189"/>
              <a:gd name="connsiteY9" fmla="*/ 1264702 h 2297956"/>
              <a:gd name="connsiteX10" fmla="*/ 2483575 w 7087189"/>
              <a:gd name="connsiteY10" fmla="*/ 1264702 h 2297956"/>
              <a:gd name="connsiteX11" fmla="*/ 4238011 w 7087189"/>
              <a:gd name="connsiteY11" fmla="*/ 2066558 h 2297956"/>
              <a:gd name="connsiteX12" fmla="*/ 1651093 w 7087189"/>
              <a:gd name="connsiteY12" fmla="*/ 1548855 h 2297956"/>
              <a:gd name="connsiteX13" fmla="*/ 1631643 w 7087189"/>
              <a:gd name="connsiteY13" fmla="*/ 1548855 h 2297956"/>
              <a:gd name="connsiteX14" fmla="*/ 64613 w 7087189"/>
              <a:gd name="connsiteY14" fmla="*/ 1690978 h 2297956"/>
              <a:gd name="connsiteX15" fmla="*/ 0 w 7087189"/>
              <a:gd name="connsiteY15" fmla="*/ 1701977 h 22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7189" h="2297956">
                <a:moveTo>
                  <a:pt x="0" y="0"/>
                </a:moveTo>
                <a:lnTo>
                  <a:pt x="25729" y="19869"/>
                </a:lnTo>
                <a:cubicBezTo>
                  <a:pt x="528556" y="395397"/>
                  <a:pt x="1419632" y="928487"/>
                  <a:pt x="2596388" y="1101217"/>
                </a:cubicBezTo>
                <a:cubicBezTo>
                  <a:pt x="3351068" y="1214100"/>
                  <a:pt x="4343044" y="1256917"/>
                  <a:pt x="5412822" y="1358122"/>
                </a:cubicBezTo>
                <a:cubicBezTo>
                  <a:pt x="6187439" y="1647141"/>
                  <a:pt x="6706038" y="1990350"/>
                  <a:pt x="7011546" y="2235338"/>
                </a:cubicBezTo>
                <a:lnTo>
                  <a:pt x="7087189" y="2297956"/>
                </a:lnTo>
                <a:lnTo>
                  <a:pt x="5027360" y="2297956"/>
                </a:lnTo>
                <a:lnTo>
                  <a:pt x="4989287" y="2266049"/>
                </a:lnTo>
                <a:cubicBezTo>
                  <a:pt x="4769983" y="2094779"/>
                  <a:pt x="4418901" y="1871933"/>
                  <a:pt x="3891792" y="1665630"/>
                </a:cubicBezTo>
                <a:cubicBezTo>
                  <a:pt x="2895926" y="1276380"/>
                  <a:pt x="2534147" y="1264702"/>
                  <a:pt x="2491355" y="1264702"/>
                </a:cubicBezTo>
                <a:cubicBezTo>
                  <a:pt x="2487465" y="1264702"/>
                  <a:pt x="2483575" y="1264702"/>
                  <a:pt x="2483575" y="1264702"/>
                </a:cubicBezTo>
                <a:cubicBezTo>
                  <a:pt x="2483575" y="1264702"/>
                  <a:pt x="3833441" y="1727910"/>
                  <a:pt x="4238011" y="2066558"/>
                </a:cubicBezTo>
                <a:cubicBezTo>
                  <a:pt x="4238011" y="2066558"/>
                  <a:pt x="2666410" y="1548855"/>
                  <a:pt x="1651093" y="1548855"/>
                </a:cubicBezTo>
                <a:cubicBezTo>
                  <a:pt x="1643313" y="1548855"/>
                  <a:pt x="1639423" y="1548855"/>
                  <a:pt x="1631643" y="1548855"/>
                </a:cubicBezTo>
                <a:cubicBezTo>
                  <a:pt x="1040833" y="1551044"/>
                  <a:pt x="459871" y="1625899"/>
                  <a:pt x="64613" y="1690978"/>
                </a:cubicBezTo>
                <a:lnTo>
                  <a:pt x="0" y="1701977"/>
                </a:ln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tx1"/>
              </a:solidFill>
            </a:endParaRPr>
          </a:p>
        </p:txBody>
      </p:sp>
      <p:sp>
        <p:nvSpPr>
          <p:cNvPr id="45" name="Freeform 19">
            <a:extLst>
              <a:ext uri="{FF2B5EF4-FFF2-40B4-BE49-F238E27FC236}">
                <a16:creationId xmlns:a16="http://schemas.microsoft.com/office/drawing/2014/main" id="{F71563E0-84F3-4F4D-8880-07FC35003B61}"/>
              </a:ext>
            </a:extLst>
          </p:cNvPr>
          <p:cNvSpPr/>
          <p:nvPr/>
        </p:nvSpPr>
        <p:spPr>
          <a:xfrm flipH="1">
            <a:off x="0" y="3949072"/>
            <a:ext cx="6318439" cy="2638320"/>
          </a:xfrm>
          <a:custGeom>
            <a:avLst/>
            <a:gdLst>
              <a:gd name="connsiteX0" fmla="*/ 0 w 6318439"/>
              <a:gd name="connsiteY0" fmla="*/ 0 h 2638320"/>
              <a:gd name="connsiteX1" fmla="*/ 6218295 w 6318439"/>
              <a:gd name="connsiteY1" fmla="*/ 1327768 h 2638320"/>
              <a:gd name="connsiteX2" fmla="*/ 6318439 w 6318439"/>
              <a:gd name="connsiteY2" fmla="*/ 1368248 h 2638320"/>
              <a:gd name="connsiteX3" fmla="*/ 6318439 w 6318439"/>
              <a:gd name="connsiteY3" fmla="*/ 2638320 h 2638320"/>
              <a:gd name="connsiteX4" fmla="*/ 6234508 w 6318439"/>
              <a:gd name="connsiteY4" fmla="*/ 2583524 h 2638320"/>
              <a:gd name="connsiteX5" fmla="*/ 0 w 6318439"/>
              <a:gd name="connsiteY5" fmla="*/ 0 h 263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8439" h="2638320">
                <a:moveTo>
                  <a:pt x="0" y="0"/>
                </a:moveTo>
                <a:cubicBezTo>
                  <a:pt x="0" y="0"/>
                  <a:pt x="3473340" y="290784"/>
                  <a:pt x="6218295" y="1327768"/>
                </a:cubicBezTo>
                <a:lnTo>
                  <a:pt x="6318439" y="1368248"/>
                </a:lnTo>
                <a:lnTo>
                  <a:pt x="6318439" y="2638320"/>
                </a:lnTo>
                <a:lnTo>
                  <a:pt x="6234508" y="2583524"/>
                </a:lnTo>
                <a:cubicBezTo>
                  <a:pt x="5224048" y="1930345"/>
                  <a:pt x="2847227" y="554655"/>
                  <a:pt x="0" y="0"/>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1" name="Freeform 20">
            <a:extLst>
              <a:ext uri="{FF2B5EF4-FFF2-40B4-BE49-F238E27FC236}">
                <a16:creationId xmlns:a16="http://schemas.microsoft.com/office/drawing/2014/main" id="{978C075E-9728-4B12-97C0-4295ECDED8FD}"/>
              </a:ext>
            </a:extLst>
          </p:cNvPr>
          <p:cNvSpPr/>
          <p:nvPr/>
        </p:nvSpPr>
        <p:spPr>
          <a:xfrm flipH="1">
            <a:off x="8756940" y="6505626"/>
            <a:ext cx="2307745" cy="352375"/>
          </a:xfrm>
          <a:custGeom>
            <a:avLst/>
            <a:gdLst>
              <a:gd name="connsiteX0" fmla="*/ 0 w 2307745"/>
              <a:gd name="connsiteY0" fmla="*/ 0 h 352375"/>
              <a:gd name="connsiteX1" fmla="*/ 2264443 w 2307745"/>
              <a:gd name="connsiteY1" fmla="*/ 337846 h 352375"/>
              <a:gd name="connsiteX2" fmla="*/ 2307745 w 2307745"/>
              <a:gd name="connsiteY2" fmla="*/ 352375 h 352375"/>
              <a:gd name="connsiteX3" fmla="*/ 1059269 w 2307745"/>
              <a:gd name="connsiteY3" fmla="*/ 352375 h 352375"/>
              <a:gd name="connsiteX4" fmla="*/ 818815 w 2307745"/>
              <a:gd name="connsiteY4" fmla="*/ 254434 h 352375"/>
              <a:gd name="connsiteX5" fmla="*/ 0 w 2307745"/>
              <a:gd name="connsiteY5" fmla="*/ 0 h 35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745" h="352375">
                <a:moveTo>
                  <a:pt x="0" y="0"/>
                </a:moveTo>
                <a:cubicBezTo>
                  <a:pt x="1089423" y="42839"/>
                  <a:pt x="1813110" y="195698"/>
                  <a:pt x="2264443" y="337846"/>
                </a:cubicBezTo>
                <a:lnTo>
                  <a:pt x="2307745" y="352375"/>
                </a:lnTo>
                <a:lnTo>
                  <a:pt x="1059269" y="352375"/>
                </a:lnTo>
                <a:lnTo>
                  <a:pt x="818815" y="254434"/>
                </a:lnTo>
                <a:cubicBezTo>
                  <a:pt x="395159" y="94319"/>
                  <a:pt x="0" y="0"/>
                  <a:pt x="0" y="0"/>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43" name="Freeform 22">
            <a:extLst>
              <a:ext uri="{FF2B5EF4-FFF2-40B4-BE49-F238E27FC236}">
                <a16:creationId xmlns:a16="http://schemas.microsoft.com/office/drawing/2014/main" id="{A64A00C6-47DE-4961-9884-67116AFFB07C}"/>
              </a:ext>
            </a:extLst>
          </p:cNvPr>
          <p:cNvSpPr/>
          <p:nvPr/>
        </p:nvSpPr>
        <p:spPr>
          <a:xfrm flipH="1">
            <a:off x="1" y="5150920"/>
            <a:ext cx="3144722" cy="1707080"/>
          </a:xfrm>
          <a:custGeom>
            <a:avLst/>
            <a:gdLst>
              <a:gd name="connsiteX0" fmla="*/ 0 w 3144722"/>
              <a:gd name="connsiteY0" fmla="*/ 0 h 1707080"/>
              <a:gd name="connsiteX1" fmla="*/ 2893710 w 3144722"/>
              <a:gd name="connsiteY1" fmla="*/ 1515013 h 1707080"/>
              <a:gd name="connsiteX2" fmla="*/ 3144722 w 3144722"/>
              <a:gd name="connsiteY2" fmla="*/ 1675638 h 1707080"/>
              <a:gd name="connsiteX3" fmla="*/ 3144722 w 3144722"/>
              <a:gd name="connsiteY3" fmla="*/ 1707080 h 1707080"/>
              <a:gd name="connsiteX4" fmla="*/ 2346083 w 3144722"/>
              <a:gd name="connsiteY4" fmla="*/ 1707080 h 1707080"/>
              <a:gd name="connsiteX5" fmla="*/ 2296935 w 3144722"/>
              <a:gd name="connsiteY5" fmla="*/ 1666595 h 1707080"/>
              <a:gd name="connsiteX6" fmla="*/ 0 w 3144722"/>
              <a:gd name="connsiteY6" fmla="*/ 0 h 17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22" h="1707080">
                <a:moveTo>
                  <a:pt x="0" y="0"/>
                </a:moveTo>
                <a:cubicBezTo>
                  <a:pt x="0" y="0"/>
                  <a:pt x="1316372" y="527609"/>
                  <a:pt x="2893710" y="1515013"/>
                </a:cubicBezTo>
                <a:lnTo>
                  <a:pt x="3144722" y="1675638"/>
                </a:lnTo>
                <a:lnTo>
                  <a:pt x="3144722" y="1707080"/>
                </a:lnTo>
                <a:lnTo>
                  <a:pt x="2346083" y="1707080"/>
                </a:lnTo>
                <a:lnTo>
                  <a:pt x="2296935" y="1666595"/>
                </a:lnTo>
                <a:cubicBezTo>
                  <a:pt x="1731499" y="1203044"/>
                  <a:pt x="653506" y="347481"/>
                  <a:pt x="0" y="0"/>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Shape 60">
            <a:extLst>
              <a:ext uri="{FF2B5EF4-FFF2-40B4-BE49-F238E27FC236}">
                <a16:creationId xmlns:a16="http://schemas.microsoft.com/office/drawing/2014/main" id="{070E1734-24A4-409A-AE24-532DEA5922B7}"/>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57" name="TextBox 56">
            <a:extLst>
              <a:ext uri="{FF2B5EF4-FFF2-40B4-BE49-F238E27FC236}">
                <a16:creationId xmlns:a16="http://schemas.microsoft.com/office/drawing/2014/main" id="{5FAFA6E8-9D13-470A-9F7A-0D89CA472A11}"/>
              </a:ext>
            </a:extLst>
          </p:cNvPr>
          <p:cNvSpPr txBox="1"/>
          <p:nvPr/>
        </p:nvSpPr>
        <p:spPr>
          <a:xfrm>
            <a:off x="845950" y="1215636"/>
            <a:ext cx="4162468" cy="615553"/>
          </a:xfrm>
          <a:prstGeom prst="rect">
            <a:avLst/>
          </a:prstGeom>
          <a:noFill/>
        </p:spPr>
        <p:txBody>
          <a:bodyPr wrap="square" lIns="0" tIns="0" rIns="0" bIns="0" rtlCol="0">
            <a:spAutoFit/>
          </a:bodyPr>
          <a:lstStyle/>
          <a:p>
            <a:r>
              <a:rPr lang="en-US" sz="4000" spc="-150" dirty="0">
                <a:solidFill>
                  <a:schemeClr val="tx1">
                    <a:lumMod val="85000"/>
                    <a:lumOff val="15000"/>
                  </a:schemeClr>
                </a:solidFill>
                <a:latin typeface="+mj-lt"/>
              </a:rPr>
              <a:t>BASS</a:t>
            </a:r>
            <a:r>
              <a:rPr lang="en-US" sz="4000" spc="-150" dirty="0">
                <a:solidFill>
                  <a:srgbClr val="C00000"/>
                </a:solidFill>
                <a:latin typeface="+mj-lt"/>
              </a:rPr>
              <a:t>AI</a:t>
            </a:r>
            <a:endParaRPr lang="id-ID" sz="4000" spc="-150" dirty="0">
              <a:solidFill>
                <a:srgbClr val="C00000"/>
              </a:solidFill>
              <a:latin typeface="+mj-lt"/>
            </a:endParaRPr>
          </a:p>
        </p:txBody>
      </p:sp>
      <p:sp>
        <p:nvSpPr>
          <p:cNvPr id="59" name="Justify Text Body">
            <a:extLst>
              <a:ext uri="{FF2B5EF4-FFF2-40B4-BE49-F238E27FC236}">
                <a16:creationId xmlns:a16="http://schemas.microsoft.com/office/drawing/2014/main" id="{9848ACEB-5399-44D0-82F2-2FB73942CE33}"/>
              </a:ext>
            </a:extLst>
          </p:cNvPr>
          <p:cNvSpPr txBox="1"/>
          <p:nvPr/>
        </p:nvSpPr>
        <p:spPr>
          <a:xfrm>
            <a:off x="845950" y="2014763"/>
            <a:ext cx="3163919" cy="664797"/>
          </a:xfrm>
          <a:prstGeom prst="rect">
            <a:avLst/>
          </a:prstGeom>
          <a:noFill/>
        </p:spPr>
        <p:txBody>
          <a:bodyPr wrap="square" lIns="0" tIns="0" rIns="0" bIns="0" rtlCol="0">
            <a:spAutoFit/>
          </a:bodyPr>
          <a:lstStyle/>
          <a:p>
            <a:pPr>
              <a:lnSpc>
                <a:spcPct val="90000"/>
              </a:lnSpc>
              <a:spcBef>
                <a:spcPct val="0"/>
              </a:spcBef>
            </a:pPr>
            <a:r>
              <a:rPr lang="en-US" sz="1600" dirty="0">
                <a:solidFill>
                  <a:srgbClr val="44546A"/>
                </a:solidFill>
                <a:ea typeface="Open Sans" panose="020B0606030504020204" pitchFamily="34" charset="0"/>
                <a:cs typeface="Open Sans" panose="020B0606030504020204" pitchFamily="34" charset="0"/>
              </a:rPr>
              <a:t>Leveraging Artificial Intelligence to Increase STEM Graduates Among Underrepresented Populations</a:t>
            </a:r>
          </a:p>
        </p:txBody>
      </p:sp>
      <p:grpSp>
        <p:nvGrpSpPr>
          <p:cNvPr id="42" name="Group 41">
            <a:extLst>
              <a:ext uri="{FF2B5EF4-FFF2-40B4-BE49-F238E27FC236}">
                <a16:creationId xmlns:a16="http://schemas.microsoft.com/office/drawing/2014/main" id="{D69BDE72-E985-499F-8889-72636AE1EA8F}"/>
              </a:ext>
            </a:extLst>
          </p:cNvPr>
          <p:cNvGrpSpPr/>
          <p:nvPr/>
        </p:nvGrpSpPr>
        <p:grpSpPr>
          <a:xfrm>
            <a:off x="845949" y="3575609"/>
            <a:ext cx="2460135" cy="223517"/>
            <a:chOff x="5281053" y="5014643"/>
            <a:chExt cx="2460135" cy="223517"/>
          </a:xfrm>
        </p:grpSpPr>
        <p:sp>
          <p:nvSpPr>
            <p:cNvPr id="44" name="Rectangle: Rounded Corners 43">
              <a:extLst>
                <a:ext uri="{FF2B5EF4-FFF2-40B4-BE49-F238E27FC236}">
                  <a16:creationId xmlns:a16="http://schemas.microsoft.com/office/drawing/2014/main" id="{3A055E8F-2F86-4F15-894D-BB20E79503B8}"/>
                </a:ext>
              </a:extLst>
            </p:cNvPr>
            <p:cNvSpPr/>
            <p:nvPr/>
          </p:nvSpPr>
          <p:spPr>
            <a:xfrm flipH="1">
              <a:off x="5281053" y="5020145"/>
              <a:ext cx="970714" cy="203143"/>
            </a:xfrm>
            <a:prstGeom prst="roundRect">
              <a:avLst>
                <a:gd name="adj" fmla="val 50000"/>
              </a:avLst>
            </a:prstGeom>
            <a:solidFill>
              <a:schemeClr val="accent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47" name="TextBox 46">
              <a:extLst>
                <a:ext uri="{FF2B5EF4-FFF2-40B4-BE49-F238E27FC236}">
                  <a16:creationId xmlns:a16="http://schemas.microsoft.com/office/drawing/2014/main" id="{6DB769B1-7DA8-4E34-B27D-7BDBDE01267B}"/>
                </a:ext>
              </a:extLst>
            </p:cNvPr>
            <p:cNvSpPr txBox="1"/>
            <p:nvPr/>
          </p:nvSpPr>
          <p:spPr>
            <a:xfrm flipH="1">
              <a:off x="5438436" y="5028735"/>
              <a:ext cx="655949"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BEGIN</a:t>
              </a:r>
              <a:endParaRPr lang="en-ID" dirty="0">
                <a:solidFill>
                  <a:schemeClr val="bg1"/>
                </a:solidFill>
                <a:latin typeface="+mn-lt"/>
              </a:endParaRPr>
            </a:p>
          </p:txBody>
        </p:sp>
        <p:sp>
          <p:nvSpPr>
            <p:cNvPr id="48" name="Rectangle: Rounded Corners 47">
              <a:extLst>
                <a:ext uri="{FF2B5EF4-FFF2-40B4-BE49-F238E27FC236}">
                  <a16:creationId xmlns:a16="http://schemas.microsoft.com/office/drawing/2014/main" id="{BFBD4250-C639-48A5-9C2B-A35BCC271173}"/>
                </a:ext>
              </a:extLst>
            </p:cNvPr>
            <p:cNvSpPr/>
            <p:nvPr/>
          </p:nvSpPr>
          <p:spPr>
            <a:xfrm flipH="1">
              <a:off x="6404339" y="5014643"/>
              <a:ext cx="1336849" cy="220179"/>
            </a:xfrm>
            <a:prstGeom prst="roundRect">
              <a:avLst>
                <a:gd name="adj" fmla="val 50000"/>
              </a:avLst>
            </a:prstGeom>
            <a:noFill/>
            <a:ln>
              <a:solidFill>
                <a:schemeClr val="tx1">
                  <a:lumMod val="65000"/>
                  <a:lumOff val="35000"/>
                </a:schemeClr>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49" name="TextBox 48">
              <a:extLst>
                <a:ext uri="{FF2B5EF4-FFF2-40B4-BE49-F238E27FC236}">
                  <a16:creationId xmlns:a16="http://schemas.microsoft.com/office/drawing/2014/main" id="{46AB5327-7493-4A55-AD83-AF630665CC45}"/>
                </a:ext>
              </a:extLst>
            </p:cNvPr>
            <p:cNvSpPr txBox="1"/>
            <p:nvPr/>
          </p:nvSpPr>
          <p:spPr>
            <a:xfrm flipH="1">
              <a:off x="6410851" y="5038105"/>
              <a:ext cx="1324080" cy="200055"/>
            </a:xfrm>
            <a:prstGeom prst="rect">
              <a:avLst/>
            </a:prstGeom>
            <a:noFill/>
          </p:spPr>
          <p:txBody>
            <a:bodyPr wrap="square" rtlCol="0">
              <a:spAutoFit/>
            </a:bodyPr>
            <a:lstStyle/>
            <a:p>
              <a:pPr algn="ctr"/>
              <a:r>
                <a:rPr lang="en-US" sz="700" spc="300" dirty="0">
                  <a:solidFill>
                    <a:schemeClr val="tx1">
                      <a:lumMod val="65000"/>
                      <a:lumOff val="35000"/>
                    </a:schemeClr>
                  </a:solidFill>
                </a:rPr>
                <a:t>OUR JOURNEY</a:t>
              </a:r>
              <a:endParaRPr lang="en-ID" sz="700" spc="300" dirty="0">
                <a:solidFill>
                  <a:schemeClr val="tx1">
                    <a:lumMod val="65000"/>
                    <a:lumOff val="35000"/>
                  </a:schemeClr>
                </a:solidFill>
              </a:endParaRP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4638" y="5868069"/>
            <a:ext cx="1620098" cy="915355"/>
          </a:xfrm>
          <a:prstGeom prst="rect">
            <a:avLst/>
          </a:prstGeom>
        </p:spPr>
      </p:pic>
      <p:sp>
        <p:nvSpPr>
          <p:cNvPr id="3" name="TextBox 2"/>
          <p:cNvSpPr txBox="1"/>
          <p:nvPr/>
        </p:nvSpPr>
        <p:spPr>
          <a:xfrm>
            <a:off x="841763" y="2759386"/>
            <a:ext cx="4441279" cy="754053"/>
          </a:xfrm>
          <a:prstGeom prst="rect">
            <a:avLst/>
          </a:prstGeom>
          <a:noFill/>
        </p:spPr>
        <p:txBody>
          <a:bodyPr wrap="square" lIns="0" tIns="0" rIns="0" bIns="0" rtlCol="0">
            <a:spAutoFit/>
          </a:bodyPr>
          <a:lstStyle/>
          <a:p>
            <a:r>
              <a:rPr lang="en-US" sz="1400" dirty="0">
                <a:solidFill>
                  <a:schemeClr val="tx1">
                    <a:lumMod val="65000"/>
                    <a:lumOff val="35000"/>
                  </a:schemeClr>
                </a:solidFill>
              </a:rPr>
              <a:t>Josette Riep, Presenter    </a:t>
            </a:r>
          </a:p>
          <a:p>
            <a:r>
              <a:rPr lang="en-US" sz="1400" dirty="0">
                <a:solidFill>
                  <a:schemeClr val="tx1">
                    <a:lumMod val="65000"/>
                    <a:lumOff val="35000"/>
                  </a:schemeClr>
                </a:solidFill>
              </a:rPr>
              <a:t>Dr. Annu Prabhakar, Advisor</a:t>
            </a:r>
          </a:p>
          <a:p>
            <a:pPr algn="just">
              <a:lnSpc>
                <a:spcPct val="150000"/>
              </a:lnSpc>
            </a:pPr>
            <a:endParaRPr lang="en-US" sz="1400" dirty="0">
              <a:solidFill>
                <a:schemeClr val="tx1">
                  <a:lumMod val="65000"/>
                  <a:lumOff val="35000"/>
                </a:schemeClr>
              </a:solidFill>
            </a:endParaRPr>
          </a:p>
        </p:txBody>
      </p:sp>
    </p:spTree>
    <p:extLst>
      <p:ext uri="{BB962C8B-B14F-4D97-AF65-F5344CB8AC3E}">
        <p14:creationId xmlns:p14="http://schemas.microsoft.com/office/powerpoint/2010/main" val="253417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667914" y="780046"/>
            <a:ext cx="9182215" cy="5379826"/>
            <a:chOff x="7391160" y="2722724"/>
            <a:chExt cx="4017384" cy="5379826"/>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7401701" y="3116570"/>
              <a:ext cx="4006843" cy="4985980"/>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endParaRPr lang="en-US" sz="2400" b="1" dirty="0">
                <a:latin typeface="+mn-lt"/>
              </a:endParaRPr>
            </a:p>
            <a:p>
              <a:pPr algn="l"/>
              <a:r>
                <a:rPr lang="en-US" sz="2400" b="1" dirty="0">
                  <a:solidFill>
                    <a:srgbClr val="C00000"/>
                  </a:solidFill>
                  <a:latin typeface="+mn-lt"/>
                </a:rPr>
                <a:t>Higher educational institutions are challenged with producing enough STEM graduates to keep pace with the growing demand in STEM related fields. </a:t>
              </a:r>
            </a:p>
            <a:p>
              <a:pPr algn="l"/>
              <a:br>
                <a:rPr lang="en-US" sz="2400" b="1" dirty="0">
                  <a:solidFill>
                    <a:srgbClr val="C00000"/>
                  </a:solidFill>
                  <a:latin typeface="+mn-lt"/>
                </a:rPr>
              </a:br>
              <a:r>
                <a:rPr lang="en-US" sz="2400" dirty="0">
                  <a:latin typeface="+mn-lt"/>
                </a:rPr>
                <a:t>This study focuses on leveraging Artificial Intelligence and Machine Learning (AIML) to better understand barriers to success, personalize student experiences, and provide pathways of graduation attainment for African Americans. </a:t>
              </a:r>
            </a:p>
          </p:txBody>
        </p:sp>
        <p:sp>
          <p:nvSpPr>
            <p:cNvPr id="55" name="TextBox 54">
              <a:extLst>
                <a:ext uri="{FF2B5EF4-FFF2-40B4-BE49-F238E27FC236}">
                  <a16:creationId xmlns:a16="http://schemas.microsoft.com/office/drawing/2014/main" id="{75768135-EB4B-4AB8-8052-26BED62BCE3A}"/>
                </a:ext>
              </a:extLst>
            </p:cNvPr>
            <p:cNvSpPr txBox="1"/>
            <p:nvPr/>
          </p:nvSpPr>
          <p:spPr>
            <a:xfrm>
              <a:off x="10921781" y="5719931"/>
              <a:ext cx="293310"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STAT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7391160" y="2722724"/>
              <a:ext cx="4017384" cy="707886"/>
            </a:xfrm>
            <a:prstGeom prst="rect">
              <a:avLst/>
            </a:prstGeom>
            <a:noFill/>
            <a:effectLst/>
          </p:spPr>
          <p:txBody>
            <a:bodyPr wrap="square" rtlCol="0">
              <a:spAutoFit/>
            </a:bodyPr>
            <a:lstStyle/>
            <a:p>
              <a:r>
                <a:rPr lang="en-US" sz="4000" b="1" spc="-150" dirty="0">
                  <a:solidFill>
                    <a:schemeClr val="accent1"/>
                  </a:solidFill>
                  <a:latin typeface="+mj-lt"/>
                </a:rPr>
                <a:t>ABSTRACT</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1794217" y="2845684"/>
            <a:ext cx="5418471" cy="1200329"/>
          </a:xfrm>
          <a:prstGeom prst="rect">
            <a:avLst/>
          </a:prstGeom>
          <a:noFill/>
          <a:effectLst/>
        </p:spPr>
        <p:txBody>
          <a:bodyPr wrap="none" rtlCol="0">
            <a:spAutoFit/>
          </a:bodyPr>
          <a:lstStyle/>
          <a:p>
            <a:pPr algn="ctr"/>
            <a:r>
              <a:rPr lang="en-US" sz="7200" b="1" spc="-150" dirty="0">
                <a:solidFill>
                  <a:schemeClr val="bg1">
                    <a:alpha val="54000"/>
                  </a:schemeClr>
                </a:solidFill>
                <a:effectLst>
                  <a:outerShdw blurRad="63500" sx="101000" sy="101000" algn="ctr" rotWithShape="0">
                    <a:prstClr val="black">
                      <a:alpha val="20000"/>
                    </a:prstClr>
                  </a:outerShdw>
                </a:effectLst>
                <a:latin typeface="+mj-lt"/>
              </a:rPr>
              <a:t>OVERVIEW</a:t>
            </a:r>
            <a:endParaRPr lang="en-ID" sz="40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Tree>
    <p:extLst>
      <p:ext uri="{BB962C8B-B14F-4D97-AF65-F5344CB8AC3E}">
        <p14:creationId xmlns:p14="http://schemas.microsoft.com/office/powerpoint/2010/main" val="344463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s">
            <a:extLst>
              <a:ext uri="{FF2B5EF4-FFF2-40B4-BE49-F238E27FC236}">
                <a16:creationId xmlns:a16="http://schemas.microsoft.com/office/drawing/2014/main" id="{F3AB38C1-B09F-4BCD-A6FD-CF1C7C1B5B8B}"/>
              </a:ext>
            </a:extLst>
          </p:cNvPr>
          <p:cNvSpPr/>
          <p:nvPr/>
        </p:nvSpPr>
        <p:spPr>
          <a:xfrm flipH="1">
            <a:off x="-986" y="0"/>
            <a:ext cx="49926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bg1"/>
              </a:solidFill>
            </a:endParaRPr>
          </a:p>
        </p:txBody>
      </p:sp>
      <p:sp>
        <p:nvSpPr>
          <p:cNvPr id="11" name="TextBox 10">
            <a:extLst>
              <a:ext uri="{FF2B5EF4-FFF2-40B4-BE49-F238E27FC236}">
                <a16:creationId xmlns:a16="http://schemas.microsoft.com/office/drawing/2014/main" id="{A9E5251B-95CB-4D29-8771-A3BBE905F911}"/>
              </a:ext>
            </a:extLst>
          </p:cNvPr>
          <p:cNvSpPr txBox="1"/>
          <p:nvPr/>
        </p:nvSpPr>
        <p:spPr>
          <a:xfrm flipH="1">
            <a:off x="518432" y="1649778"/>
            <a:ext cx="3492985" cy="707886"/>
          </a:xfrm>
          <a:prstGeom prst="rect">
            <a:avLst/>
          </a:prstGeom>
          <a:noFill/>
          <a:effectLst/>
        </p:spPr>
        <p:txBody>
          <a:bodyPr wrap="square" rtlCol="0">
            <a:spAutoFit/>
          </a:bodyPr>
          <a:lstStyle/>
          <a:p>
            <a:r>
              <a:rPr lang="id-ID" sz="4000" b="1" spc="-150" dirty="0">
                <a:solidFill>
                  <a:schemeClr val="tx1">
                    <a:lumMod val="85000"/>
                    <a:lumOff val="15000"/>
                  </a:schemeClr>
                </a:solidFill>
                <a:latin typeface="+mj-lt"/>
              </a:rPr>
              <a:t>DATA</a:t>
            </a:r>
            <a:r>
              <a:rPr lang="en-US" sz="4000" b="1" spc="-150" dirty="0">
                <a:solidFill>
                  <a:schemeClr val="tx1">
                    <a:lumMod val="85000"/>
                    <a:lumOff val="15000"/>
                  </a:schemeClr>
                </a:solidFill>
                <a:latin typeface="+mj-lt"/>
              </a:rPr>
              <a:t> </a:t>
            </a:r>
            <a:r>
              <a:rPr lang="en-US" sz="4000" b="1" spc="-150" dirty="0">
                <a:gradFill>
                  <a:gsLst>
                    <a:gs pos="0">
                      <a:schemeClr val="accent1"/>
                    </a:gs>
                    <a:gs pos="100000">
                      <a:schemeClr val="accent1">
                        <a:lumMod val="75000"/>
                      </a:schemeClr>
                    </a:gs>
                  </a:gsLst>
                  <a:lin ang="0" scaled="1"/>
                </a:gradFill>
                <a:latin typeface="+mj-lt"/>
              </a:rPr>
              <a:t>FACTS</a:t>
            </a:r>
            <a:endParaRPr lang="en-ID" b="1" spc="-150" dirty="0">
              <a:gradFill>
                <a:gsLst>
                  <a:gs pos="0">
                    <a:schemeClr val="accent1"/>
                  </a:gs>
                  <a:gs pos="100000">
                    <a:schemeClr val="accent1">
                      <a:lumMod val="75000"/>
                    </a:schemeClr>
                  </a:gs>
                </a:gsLst>
                <a:lin ang="0" scaled="1"/>
              </a:gradFill>
              <a:latin typeface="+mj-lt"/>
            </a:endParaRPr>
          </a:p>
        </p:txBody>
      </p:sp>
      <p:sp>
        <p:nvSpPr>
          <p:cNvPr id="12" name="TextBox 11">
            <a:extLst>
              <a:ext uri="{FF2B5EF4-FFF2-40B4-BE49-F238E27FC236}">
                <a16:creationId xmlns:a16="http://schemas.microsoft.com/office/drawing/2014/main" id="{6095A8EB-0394-4363-B2C7-7522375E18A6}"/>
              </a:ext>
            </a:extLst>
          </p:cNvPr>
          <p:cNvSpPr txBox="1"/>
          <p:nvPr/>
        </p:nvSpPr>
        <p:spPr>
          <a:xfrm rot="5400000" flipH="1">
            <a:off x="8792770" y="2891850"/>
            <a:ext cx="4969630"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OVERVIEW</a:t>
            </a:r>
            <a:endParaRPr lang="en-ID" sz="6600" dirty="0"/>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32" name="Text Placeholder 2"/>
          <p:cNvSpPr txBox="1">
            <a:spLocks/>
          </p:cNvSpPr>
          <p:nvPr/>
        </p:nvSpPr>
        <p:spPr>
          <a:xfrm>
            <a:off x="242550" y="3079640"/>
            <a:ext cx="4411211" cy="2352604"/>
          </a:xfrm>
          <a:prstGeom prst="rect">
            <a:avLst/>
          </a:prstGeom>
        </p:spPr>
        <p:txBody>
          <a:bodyPr lIns="91440" tIns="45720" rIns="91440" bIns="45720" anchor="t"/>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pPr>
            <a:r>
              <a:rPr lang="en-US" dirty="0">
                <a:solidFill>
                  <a:schemeClr val="tx1">
                    <a:lumMod val="65000"/>
                    <a:lumOff val="35000"/>
                  </a:schemeClr>
                </a:solidFill>
                <a:latin typeface="+mn-lt"/>
              </a:rPr>
              <a:t>IT remains one of the fastest-growing and most segregated professions.</a:t>
            </a:r>
          </a:p>
          <a:p>
            <a:pPr algn="l">
              <a:lnSpc>
                <a:spcPct val="130000"/>
              </a:lnSpc>
            </a:pPr>
            <a:r>
              <a:rPr lang="en-US" dirty="0">
                <a:solidFill>
                  <a:schemeClr val="tx1">
                    <a:lumMod val="65000"/>
                    <a:lumOff val="35000"/>
                  </a:schemeClr>
                </a:solidFill>
                <a:latin typeface="+mn-lt"/>
              </a:rPr>
              <a:t>Since 1990 STEM occupations have significantly outgrown overall </a:t>
            </a:r>
            <a:r>
              <a:rPr lang="en-US" dirty="0">
                <a:solidFill>
                  <a:srgbClr val="C00000"/>
                </a:solidFill>
                <a:latin typeface="+mn-lt"/>
              </a:rPr>
              <a:t>job growth</a:t>
            </a:r>
            <a:r>
              <a:rPr lang="en-US" dirty="0">
                <a:solidFill>
                  <a:schemeClr val="tx1">
                    <a:lumMod val="65000"/>
                    <a:lumOff val="35000"/>
                  </a:schemeClr>
                </a:solidFill>
                <a:latin typeface="+mn-lt"/>
              </a:rPr>
              <a:t>.</a:t>
            </a:r>
          </a:p>
          <a:p>
            <a:pPr marL="285750" indent="-285750" algn="l">
              <a:lnSpc>
                <a:spcPct val="130000"/>
              </a:lnSpc>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33" name="Group 32">
            <a:extLst>
              <a:ext uri="{FF2B5EF4-FFF2-40B4-BE49-F238E27FC236}">
                <a16:creationId xmlns:a16="http://schemas.microsoft.com/office/drawing/2014/main" id="{10D6CE86-EC51-491C-95D7-2F5DE3279241}"/>
              </a:ext>
            </a:extLst>
          </p:cNvPr>
          <p:cNvGrpSpPr/>
          <p:nvPr/>
        </p:nvGrpSpPr>
        <p:grpSpPr>
          <a:xfrm>
            <a:off x="5126034" y="2311497"/>
            <a:ext cx="6355624" cy="3854958"/>
            <a:chOff x="4254534" y="2304858"/>
            <a:chExt cx="6355624" cy="3854958"/>
          </a:xfrm>
        </p:grpSpPr>
        <p:cxnSp>
          <p:nvCxnSpPr>
            <p:cNvPr id="34" name="Line">
              <a:extLst>
                <a:ext uri="{FF2B5EF4-FFF2-40B4-BE49-F238E27FC236}">
                  <a16:creationId xmlns:a16="http://schemas.microsoft.com/office/drawing/2014/main" id="{C39E096D-5C19-468F-952F-F1D0A0F070F2}"/>
                </a:ext>
              </a:extLst>
            </p:cNvPr>
            <p:cNvCxnSpPr/>
            <p:nvPr/>
          </p:nvCxnSpPr>
          <p:spPr>
            <a:xfrm>
              <a:off x="4656439" y="5477393"/>
              <a:ext cx="3704400" cy="0"/>
            </a:xfrm>
            <a:prstGeom prst="line">
              <a:avLst/>
            </a:prstGeom>
            <a:ln w="25400" cap="rnd">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Dot">
              <a:extLst>
                <a:ext uri="{FF2B5EF4-FFF2-40B4-BE49-F238E27FC236}">
                  <a16:creationId xmlns:a16="http://schemas.microsoft.com/office/drawing/2014/main" id="{82D8A112-0F8E-4D77-87C4-5812FDE5EAF8}"/>
                </a:ext>
              </a:extLst>
            </p:cNvPr>
            <p:cNvSpPr/>
            <p:nvPr/>
          </p:nvSpPr>
          <p:spPr>
            <a:xfrm>
              <a:off x="4571534" y="5425605"/>
              <a:ext cx="103575" cy="103575"/>
            </a:xfrm>
            <a:prstGeom prst="ellipse">
              <a:avLst/>
            </a:prstGeom>
            <a:solidFill>
              <a:schemeClr val="accent3"/>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p>
          </p:txBody>
        </p:sp>
        <p:sp>
          <p:nvSpPr>
            <p:cNvPr id="36" name="TextBox 35">
              <a:extLst>
                <a:ext uri="{FF2B5EF4-FFF2-40B4-BE49-F238E27FC236}">
                  <a16:creationId xmlns:a16="http://schemas.microsoft.com/office/drawing/2014/main" id="{045AAD41-AAC7-446F-93B9-934DB0A30BCE}"/>
                </a:ext>
              </a:extLst>
            </p:cNvPr>
            <p:cNvSpPr txBox="1"/>
            <p:nvPr/>
          </p:nvSpPr>
          <p:spPr>
            <a:xfrm>
              <a:off x="4323064" y="5605818"/>
              <a:ext cx="600514" cy="184666"/>
            </a:xfrm>
            <a:prstGeom prst="rect">
              <a:avLst/>
            </a:prstGeom>
            <a:noFill/>
          </p:spPr>
          <p:txBody>
            <a:bodyPr wrap="square" lIns="0" tIns="0" rIns="0" bIns="0" rtlCol="0">
              <a:spAutoFit/>
            </a:bodyPr>
            <a:lstStyle/>
            <a:p>
              <a:pPr algn="ctr"/>
              <a:r>
                <a:rPr lang="nb-NO" altLang="ko-KR" sz="1200" b="1" dirty="0">
                  <a:solidFill>
                    <a:schemeClr val="tx1">
                      <a:lumMod val="85000"/>
                      <a:lumOff val="15000"/>
                    </a:schemeClr>
                  </a:solidFill>
                </a:rPr>
                <a:t>All</a:t>
              </a:r>
              <a:endParaRPr lang="ko-KR" altLang="en-US" sz="1200" b="1" dirty="0">
                <a:solidFill>
                  <a:schemeClr val="tx1">
                    <a:lumMod val="85000"/>
                    <a:lumOff val="15000"/>
                  </a:schemeClr>
                </a:solidFill>
              </a:endParaRPr>
            </a:p>
          </p:txBody>
        </p:sp>
        <p:sp>
          <p:nvSpPr>
            <p:cNvPr id="37" name="Dot">
              <a:extLst>
                <a:ext uri="{FF2B5EF4-FFF2-40B4-BE49-F238E27FC236}">
                  <a16:creationId xmlns:a16="http://schemas.microsoft.com/office/drawing/2014/main" id="{9CC16645-0CF0-4B9A-937A-6D7CEBB5CC00}"/>
                </a:ext>
              </a:extLst>
            </p:cNvPr>
            <p:cNvSpPr/>
            <p:nvPr/>
          </p:nvSpPr>
          <p:spPr>
            <a:xfrm>
              <a:off x="6212206" y="5425605"/>
              <a:ext cx="103575" cy="103575"/>
            </a:xfrm>
            <a:prstGeom prst="ellipse">
              <a:avLst/>
            </a:prstGeom>
            <a:solidFill>
              <a:schemeClr val="tx1">
                <a:lumMod val="60000"/>
                <a:lumOff val="40000"/>
              </a:schemeClr>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p>
          </p:txBody>
        </p:sp>
        <p:sp>
          <p:nvSpPr>
            <p:cNvPr id="38" name="TextBox 37">
              <a:extLst>
                <a:ext uri="{FF2B5EF4-FFF2-40B4-BE49-F238E27FC236}">
                  <a16:creationId xmlns:a16="http://schemas.microsoft.com/office/drawing/2014/main" id="{7EBA3B64-B542-4E74-9755-21BCDF13288C}"/>
                </a:ext>
              </a:extLst>
            </p:cNvPr>
            <p:cNvSpPr txBox="1"/>
            <p:nvPr/>
          </p:nvSpPr>
          <p:spPr>
            <a:xfrm>
              <a:off x="5951386" y="5605818"/>
              <a:ext cx="600514" cy="184666"/>
            </a:xfrm>
            <a:prstGeom prst="rect">
              <a:avLst/>
            </a:prstGeom>
            <a:noFill/>
          </p:spPr>
          <p:txBody>
            <a:bodyPr wrap="square" lIns="0" tIns="0" rIns="0" bIns="0" rtlCol="0">
              <a:spAutoFit/>
            </a:bodyPr>
            <a:lstStyle/>
            <a:p>
              <a:pPr algn="ctr"/>
              <a:r>
                <a:rPr lang="nb-NO" altLang="ko-KR" sz="1200" b="1" dirty="0">
                  <a:solidFill>
                    <a:schemeClr val="tx1">
                      <a:lumMod val="85000"/>
                      <a:lumOff val="15000"/>
                    </a:schemeClr>
                  </a:solidFill>
                </a:rPr>
                <a:t>IT</a:t>
              </a:r>
              <a:endParaRPr lang="ko-KR" altLang="en-US" sz="1200" b="1" dirty="0">
                <a:solidFill>
                  <a:schemeClr val="tx1">
                    <a:lumMod val="85000"/>
                    <a:lumOff val="15000"/>
                  </a:schemeClr>
                </a:solidFill>
              </a:endParaRPr>
            </a:p>
          </p:txBody>
        </p:sp>
        <p:sp>
          <p:nvSpPr>
            <p:cNvPr id="39" name="Dot">
              <a:extLst>
                <a:ext uri="{FF2B5EF4-FFF2-40B4-BE49-F238E27FC236}">
                  <a16:creationId xmlns:a16="http://schemas.microsoft.com/office/drawing/2014/main" id="{30627DBE-95CE-4A83-A5D6-383D5D44B0F9}"/>
                </a:ext>
              </a:extLst>
            </p:cNvPr>
            <p:cNvSpPr/>
            <p:nvPr/>
          </p:nvSpPr>
          <p:spPr>
            <a:xfrm>
              <a:off x="7803457" y="5425605"/>
              <a:ext cx="103575" cy="103575"/>
            </a:xfrm>
            <a:prstGeom prst="ellipse">
              <a:avLst/>
            </a:prstGeom>
            <a:solidFill>
              <a:schemeClr val="tx1">
                <a:lumMod val="60000"/>
                <a:lumOff val="40000"/>
              </a:schemeClr>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p>
          </p:txBody>
        </p:sp>
        <p:sp>
          <p:nvSpPr>
            <p:cNvPr id="40" name="TextBox 39">
              <a:extLst>
                <a:ext uri="{FF2B5EF4-FFF2-40B4-BE49-F238E27FC236}">
                  <a16:creationId xmlns:a16="http://schemas.microsoft.com/office/drawing/2014/main" id="{67B779A2-E1A0-4385-AD3F-B7EF4430EF57}"/>
                </a:ext>
              </a:extLst>
            </p:cNvPr>
            <p:cNvSpPr txBox="1"/>
            <p:nvPr/>
          </p:nvSpPr>
          <p:spPr>
            <a:xfrm>
              <a:off x="7542636" y="5605818"/>
              <a:ext cx="778784" cy="553998"/>
            </a:xfrm>
            <a:prstGeom prst="rect">
              <a:avLst/>
            </a:prstGeom>
            <a:noFill/>
          </p:spPr>
          <p:txBody>
            <a:bodyPr wrap="square" lIns="0" tIns="0" rIns="0" bIns="0" rtlCol="0">
              <a:spAutoFit/>
            </a:bodyPr>
            <a:lstStyle/>
            <a:p>
              <a:pPr algn="ctr"/>
              <a:r>
                <a:rPr lang="en-US" altLang="ko-KR" sz="1200" b="1" dirty="0">
                  <a:solidFill>
                    <a:schemeClr val="tx1">
                      <a:lumMod val="85000"/>
                      <a:lumOff val="15000"/>
                    </a:schemeClr>
                  </a:solidFill>
                </a:rPr>
                <a:t>IT Research Science</a:t>
              </a:r>
              <a:endParaRPr lang="ko-KR" altLang="en-US" sz="1200" b="1" dirty="0">
                <a:solidFill>
                  <a:schemeClr val="tx1">
                    <a:lumMod val="85000"/>
                    <a:lumOff val="15000"/>
                  </a:schemeClr>
                </a:solidFill>
              </a:endParaRPr>
            </a:p>
          </p:txBody>
        </p:sp>
        <p:sp>
          <p:nvSpPr>
            <p:cNvPr id="51" name="SpaceBar">
              <a:extLst>
                <a:ext uri="{FF2B5EF4-FFF2-40B4-BE49-F238E27FC236}">
                  <a16:creationId xmlns:a16="http://schemas.microsoft.com/office/drawing/2014/main" id="{A505608D-4178-4B69-B510-2470743B4115}"/>
                </a:ext>
              </a:extLst>
            </p:cNvPr>
            <p:cNvSpPr/>
            <p:nvPr/>
          </p:nvSpPr>
          <p:spPr>
            <a:xfrm rot="10800000">
              <a:off x="4375399" y="2304858"/>
              <a:ext cx="495844" cy="2990508"/>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2" name="SpaceBar">
              <a:extLst>
                <a:ext uri="{FF2B5EF4-FFF2-40B4-BE49-F238E27FC236}">
                  <a16:creationId xmlns:a16="http://schemas.microsoft.com/office/drawing/2014/main" id="{43C088B6-7803-4C21-813B-51B9F85EA4B9}"/>
                </a:ext>
              </a:extLst>
            </p:cNvPr>
            <p:cNvSpPr/>
            <p:nvPr/>
          </p:nvSpPr>
          <p:spPr>
            <a:xfrm rot="10800000">
              <a:off x="6016081" y="2304858"/>
              <a:ext cx="495844" cy="2990508"/>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3" name="SpaceBar">
              <a:extLst>
                <a:ext uri="{FF2B5EF4-FFF2-40B4-BE49-F238E27FC236}">
                  <a16:creationId xmlns:a16="http://schemas.microsoft.com/office/drawing/2014/main" id="{455D0395-E8FB-4D57-9E38-D5B44C3CF045}"/>
                </a:ext>
              </a:extLst>
            </p:cNvPr>
            <p:cNvSpPr/>
            <p:nvPr/>
          </p:nvSpPr>
          <p:spPr>
            <a:xfrm rot="10800000">
              <a:off x="7594971" y="2304858"/>
              <a:ext cx="495844" cy="2990508"/>
            </a:xfrm>
            <a:prstGeom prst="roundRect">
              <a:avLst>
                <a:gd name="adj" fmla="val 50000"/>
              </a:avLst>
            </a:prstGeom>
            <a:pattFill prst="ltUpDiag">
              <a:fgClr>
                <a:schemeClr val="tx1">
                  <a:lumMod val="40000"/>
                  <a:lumOff val="60000"/>
                </a:schemeClr>
              </a:fgClr>
              <a:bgClr>
                <a:schemeClr val="tx1">
                  <a:lumMod val="20000"/>
                  <a:lumOff val="80000"/>
                </a:schemeClr>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Bar">
              <a:extLst>
                <a:ext uri="{FF2B5EF4-FFF2-40B4-BE49-F238E27FC236}">
                  <a16:creationId xmlns:a16="http://schemas.microsoft.com/office/drawing/2014/main" id="{CDAD8F04-B747-4FDA-AF02-49938147F0FF}"/>
                </a:ext>
              </a:extLst>
            </p:cNvPr>
            <p:cNvSpPr/>
            <p:nvPr/>
          </p:nvSpPr>
          <p:spPr>
            <a:xfrm rot="10800000">
              <a:off x="4375400" y="4380966"/>
              <a:ext cx="495843" cy="914400"/>
            </a:xfrm>
            <a:prstGeom prst="roundRect">
              <a:avLst>
                <a:gd name="adj" fmla="val 50000"/>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0" name="TextBox 59">
              <a:extLst>
                <a:ext uri="{FF2B5EF4-FFF2-40B4-BE49-F238E27FC236}">
                  <a16:creationId xmlns:a16="http://schemas.microsoft.com/office/drawing/2014/main" id="{94474109-1351-4C0D-9552-1F995916F772}"/>
                </a:ext>
              </a:extLst>
            </p:cNvPr>
            <p:cNvSpPr txBox="1"/>
            <p:nvPr/>
          </p:nvSpPr>
          <p:spPr>
            <a:xfrm>
              <a:off x="4254534" y="4504936"/>
              <a:ext cx="737576" cy="184666"/>
            </a:xfrm>
            <a:prstGeom prst="rect">
              <a:avLst/>
            </a:prstGeom>
            <a:noFill/>
          </p:spPr>
          <p:txBody>
            <a:bodyPr wrap="square" lIns="0" tIns="0" rIns="0" bIns="0" rtlCol="0" anchor="b">
              <a:spAutoFit/>
            </a:bodyPr>
            <a:lstStyle/>
            <a:p>
              <a:pPr algn="ctr"/>
              <a:r>
                <a:rPr lang="nb-NO" altLang="ko-KR" sz="1200" b="1" dirty="0">
                  <a:solidFill>
                    <a:schemeClr val="bg1"/>
                  </a:solidFill>
                  <a:latin typeface="+mj-lt"/>
                  <a:ea typeface="Roboto Light" pitchFamily="2" charset="0"/>
                </a:rPr>
                <a:t>3.7</a:t>
              </a:r>
              <a:r>
                <a:rPr lang="nb-NO" altLang="ko-KR" sz="1200" dirty="0">
                  <a:solidFill>
                    <a:schemeClr val="bg1"/>
                  </a:solidFill>
                  <a:latin typeface="+mj-lt"/>
                  <a:ea typeface="Roboto Light" pitchFamily="2" charset="0"/>
                </a:rPr>
                <a:t>%</a:t>
              </a:r>
              <a:endParaRPr lang="ko-KR" altLang="en-US" sz="1200" dirty="0">
                <a:solidFill>
                  <a:schemeClr val="bg1"/>
                </a:solidFill>
                <a:latin typeface="+mj-lt"/>
                <a:ea typeface="Roboto Light" pitchFamily="2" charset="0"/>
              </a:endParaRPr>
            </a:p>
          </p:txBody>
        </p:sp>
        <p:sp>
          <p:nvSpPr>
            <p:cNvPr id="61" name="Bar">
              <a:extLst>
                <a:ext uri="{FF2B5EF4-FFF2-40B4-BE49-F238E27FC236}">
                  <a16:creationId xmlns:a16="http://schemas.microsoft.com/office/drawing/2014/main" id="{0F027965-65A8-48D9-ACB5-03CBFA65C0E4}"/>
                </a:ext>
              </a:extLst>
            </p:cNvPr>
            <p:cNvSpPr/>
            <p:nvPr/>
          </p:nvSpPr>
          <p:spPr>
            <a:xfrm rot="10800000">
              <a:off x="6028437" y="3300865"/>
              <a:ext cx="473403" cy="1994501"/>
            </a:xfrm>
            <a:prstGeom prst="roundRect">
              <a:avLst>
                <a:gd name="adj" fmla="val 50000"/>
              </a:avLst>
            </a:prstGeom>
            <a:solidFill>
              <a:schemeClr val="tx1">
                <a:lumMod val="75000"/>
                <a:lumOff val="2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TextBox 61">
              <a:extLst>
                <a:ext uri="{FF2B5EF4-FFF2-40B4-BE49-F238E27FC236}">
                  <a16:creationId xmlns:a16="http://schemas.microsoft.com/office/drawing/2014/main" id="{64F6B1D4-8DC7-446A-A1AE-87FCBAC446AB}"/>
                </a:ext>
              </a:extLst>
            </p:cNvPr>
            <p:cNvSpPr txBox="1"/>
            <p:nvPr/>
          </p:nvSpPr>
          <p:spPr>
            <a:xfrm>
              <a:off x="5895215" y="4184840"/>
              <a:ext cx="737576" cy="184666"/>
            </a:xfrm>
            <a:prstGeom prst="rect">
              <a:avLst/>
            </a:prstGeom>
            <a:noFill/>
          </p:spPr>
          <p:txBody>
            <a:bodyPr wrap="square" lIns="0" tIns="0" rIns="0" bIns="0" rtlCol="0" anchor="b">
              <a:spAutoFit/>
            </a:bodyPr>
            <a:lstStyle/>
            <a:p>
              <a:pPr algn="ctr"/>
              <a:r>
                <a:rPr lang="nb-NO" altLang="ko-KR" sz="1200" b="1" dirty="0">
                  <a:solidFill>
                    <a:schemeClr val="bg1"/>
                  </a:solidFill>
                  <a:latin typeface="+mj-lt"/>
                  <a:ea typeface="Roboto Light" pitchFamily="2" charset="0"/>
                </a:rPr>
                <a:t>11</a:t>
              </a:r>
              <a:r>
                <a:rPr lang="nb-NO" altLang="ko-KR" sz="1200" dirty="0">
                  <a:solidFill>
                    <a:schemeClr val="bg1"/>
                  </a:solidFill>
                  <a:latin typeface="+mj-lt"/>
                  <a:ea typeface="Roboto Light" pitchFamily="2" charset="0"/>
                </a:rPr>
                <a:t>%</a:t>
              </a:r>
              <a:endParaRPr lang="ko-KR" altLang="en-US" sz="1200" dirty="0">
                <a:solidFill>
                  <a:schemeClr val="bg1"/>
                </a:solidFill>
                <a:latin typeface="+mj-lt"/>
                <a:ea typeface="Roboto Light" pitchFamily="2" charset="0"/>
              </a:endParaRPr>
            </a:p>
          </p:txBody>
        </p:sp>
        <p:sp>
          <p:nvSpPr>
            <p:cNvPr id="63" name="Bar">
              <a:extLst>
                <a:ext uri="{FF2B5EF4-FFF2-40B4-BE49-F238E27FC236}">
                  <a16:creationId xmlns:a16="http://schemas.microsoft.com/office/drawing/2014/main" id="{F487D6BE-5922-417C-8B32-4042846EA5E4}"/>
                </a:ext>
              </a:extLst>
            </p:cNvPr>
            <p:cNvSpPr/>
            <p:nvPr/>
          </p:nvSpPr>
          <p:spPr>
            <a:xfrm rot="10800000">
              <a:off x="7594969" y="2788464"/>
              <a:ext cx="495846" cy="2506902"/>
            </a:xfrm>
            <a:prstGeom prst="roundRect">
              <a:avLst>
                <a:gd name="adj" fmla="val 50000"/>
              </a:avLst>
            </a:prstGeom>
            <a:solidFill>
              <a:schemeClr val="tx1">
                <a:lumMod val="75000"/>
                <a:lumOff val="25000"/>
              </a:schemeClr>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4" name="TextBox 63">
              <a:extLst>
                <a:ext uri="{FF2B5EF4-FFF2-40B4-BE49-F238E27FC236}">
                  <a16:creationId xmlns:a16="http://schemas.microsoft.com/office/drawing/2014/main" id="{0751D17B-53CB-4319-B99F-5AF9E55108A0}"/>
                </a:ext>
              </a:extLst>
            </p:cNvPr>
            <p:cNvSpPr txBox="1"/>
            <p:nvPr/>
          </p:nvSpPr>
          <p:spPr>
            <a:xfrm>
              <a:off x="7474106" y="3906620"/>
              <a:ext cx="737576" cy="184666"/>
            </a:xfrm>
            <a:prstGeom prst="rect">
              <a:avLst/>
            </a:prstGeom>
            <a:noFill/>
          </p:spPr>
          <p:txBody>
            <a:bodyPr wrap="square" lIns="0" tIns="0" rIns="0" bIns="0" rtlCol="0" anchor="b">
              <a:spAutoFit/>
            </a:bodyPr>
            <a:lstStyle/>
            <a:p>
              <a:pPr algn="ctr"/>
              <a:r>
                <a:rPr lang="nb-NO" altLang="ko-KR" sz="1200" b="1" dirty="0">
                  <a:solidFill>
                    <a:schemeClr val="bg1"/>
                  </a:solidFill>
                  <a:latin typeface="+mj-lt"/>
                  <a:ea typeface="Roboto Light" pitchFamily="2" charset="0"/>
                </a:rPr>
                <a:t>15%</a:t>
              </a:r>
              <a:endParaRPr lang="ko-KR" altLang="en-US" sz="1200" dirty="0">
                <a:solidFill>
                  <a:schemeClr val="bg1"/>
                </a:solidFill>
                <a:latin typeface="+mj-lt"/>
                <a:ea typeface="Roboto Light" pitchFamily="2" charset="0"/>
              </a:endParaRPr>
            </a:p>
          </p:txBody>
        </p:sp>
        <p:sp>
          <p:nvSpPr>
            <p:cNvPr id="66" name="TextBox 65">
              <a:extLst>
                <a:ext uri="{FF2B5EF4-FFF2-40B4-BE49-F238E27FC236}">
                  <a16:creationId xmlns:a16="http://schemas.microsoft.com/office/drawing/2014/main" id="{6A1E6759-9E9D-441B-B650-4E3280833B7A}"/>
                </a:ext>
              </a:extLst>
            </p:cNvPr>
            <p:cNvSpPr txBox="1"/>
            <p:nvPr/>
          </p:nvSpPr>
          <p:spPr>
            <a:xfrm>
              <a:off x="7063558" y="3717144"/>
              <a:ext cx="737576" cy="184666"/>
            </a:xfrm>
            <a:prstGeom prst="rect">
              <a:avLst/>
            </a:prstGeom>
            <a:noFill/>
          </p:spPr>
          <p:txBody>
            <a:bodyPr wrap="square" lIns="0" tIns="0" rIns="0" bIns="0" rtlCol="0" anchor="b">
              <a:spAutoFit/>
            </a:bodyPr>
            <a:lstStyle/>
            <a:p>
              <a:pPr algn="ctr"/>
              <a:r>
                <a:rPr lang="nb-NO" altLang="ko-KR" sz="1200" b="1" dirty="0">
                  <a:solidFill>
                    <a:schemeClr val="bg1"/>
                  </a:solidFill>
                  <a:latin typeface="+mj-lt"/>
                  <a:ea typeface="Roboto Light" pitchFamily="2" charset="0"/>
                </a:rPr>
                <a:t>59%</a:t>
              </a:r>
              <a:endParaRPr lang="ko-KR" altLang="en-US" sz="1200" b="1" dirty="0">
                <a:solidFill>
                  <a:schemeClr val="bg1"/>
                </a:solidFill>
                <a:latin typeface="+mj-lt"/>
                <a:ea typeface="Roboto Light" pitchFamily="2" charset="0"/>
              </a:endParaRPr>
            </a:p>
          </p:txBody>
        </p:sp>
        <p:sp>
          <p:nvSpPr>
            <p:cNvPr id="72" name="TextBox 71">
              <a:extLst>
                <a:ext uri="{FF2B5EF4-FFF2-40B4-BE49-F238E27FC236}">
                  <a16:creationId xmlns:a16="http://schemas.microsoft.com/office/drawing/2014/main" id="{82D303EE-EEFB-403D-A876-4577E2F35DD0}"/>
                </a:ext>
              </a:extLst>
            </p:cNvPr>
            <p:cNvSpPr txBox="1"/>
            <p:nvPr/>
          </p:nvSpPr>
          <p:spPr>
            <a:xfrm>
              <a:off x="9872582" y="2462683"/>
              <a:ext cx="737576" cy="184666"/>
            </a:xfrm>
            <a:prstGeom prst="rect">
              <a:avLst/>
            </a:prstGeom>
            <a:noFill/>
          </p:spPr>
          <p:txBody>
            <a:bodyPr wrap="square" lIns="0" tIns="0" rIns="0" bIns="0" rtlCol="0" anchor="b">
              <a:spAutoFit/>
            </a:bodyPr>
            <a:lstStyle/>
            <a:p>
              <a:pPr algn="ctr"/>
              <a:r>
                <a:rPr lang="nb-NO" altLang="ko-KR" sz="1200" b="1" dirty="0">
                  <a:solidFill>
                    <a:schemeClr val="bg1"/>
                  </a:solidFill>
                  <a:latin typeface="+mj-lt"/>
                  <a:ea typeface="Roboto Light" pitchFamily="2" charset="0"/>
                </a:rPr>
                <a:t>100%</a:t>
              </a:r>
              <a:endParaRPr lang="ko-KR" altLang="en-US" sz="1200" b="1" dirty="0">
                <a:solidFill>
                  <a:schemeClr val="bg1"/>
                </a:solidFill>
                <a:latin typeface="+mj-lt"/>
                <a:ea typeface="Roboto Light" pitchFamily="2" charset="0"/>
              </a:endParaRPr>
            </a:p>
          </p:txBody>
        </p:sp>
      </p:grpSp>
      <p:sp>
        <p:nvSpPr>
          <p:cNvPr id="83" name="TextBox 82"/>
          <p:cNvSpPr txBox="1"/>
          <p:nvPr/>
        </p:nvSpPr>
        <p:spPr>
          <a:xfrm>
            <a:off x="4960390" y="1282189"/>
            <a:ext cx="4790670" cy="323165"/>
          </a:xfrm>
          <a:prstGeom prst="rect">
            <a:avLst/>
          </a:prstGeom>
          <a:noFill/>
        </p:spPr>
        <p:txBody>
          <a:bodyPr wrap="none" lIns="0" tIns="0" rIns="0" bIns="0" rtlCol="0">
            <a:spAutoFit/>
          </a:bodyPr>
          <a:lstStyle/>
          <a:p>
            <a:pPr algn="just">
              <a:lnSpc>
                <a:spcPct val="150000"/>
              </a:lnSpc>
            </a:pPr>
            <a:r>
              <a:rPr lang="en-US" sz="1400" dirty="0">
                <a:solidFill>
                  <a:schemeClr val="tx1">
                    <a:lumMod val="50000"/>
                    <a:lumOff val="50000"/>
                  </a:schemeClr>
                </a:solidFill>
              </a:rPr>
              <a:t>Computer &amp; Information Technology Projections 2019 - 2029</a:t>
            </a:r>
          </a:p>
        </p:txBody>
      </p:sp>
      <p:sp>
        <p:nvSpPr>
          <p:cNvPr id="84" name="TextBox 83"/>
          <p:cNvSpPr txBox="1"/>
          <p:nvPr/>
        </p:nvSpPr>
        <p:spPr>
          <a:xfrm>
            <a:off x="4653762" y="6369800"/>
            <a:ext cx="6699652" cy="253916"/>
          </a:xfrm>
          <a:prstGeom prst="rect">
            <a:avLst/>
          </a:prstGeom>
          <a:noFill/>
        </p:spPr>
        <p:txBody>
          <a:bodyPr wrap="square" rtlCol="0">
            <a:spAutoFit/>
          </a:bodyPr>
          <a:lstStyle/>
          <a:p>
            <a:r>
              <a:rPr lang="en-US" sz="1050" dirty="0"/>
              <a:t>SOURCE: U.S. BUREAU OF LABOR STATISTICS</a:t>
            </a:r>
          </a:p>
        </p:txBody>
      </p:sp>
    </p:spTree>
    <p:extLst>
      <p:ext uri="{BB962C8B-B14F-4D97-AF65-F5344CB8AC3E}">
        <p14:creationId xmlns:p14="http://schemas.microsoft.com/office/powerpoint/2010/main" val="74142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s">
            <a:extLst>
              <a:ext uri="{FF2B5EF4-FFF2-40B4-BE49-F238E27FC236}">
                <a16:creationId xmlns:a16="http://schemas.microsoft.com/office/drawing/2014/main" id="{F3AB38C1-B09F-4BCD-A6FD-CF1C7C1B5B8B}"/>
              </a:ext>
            </a:extLst>
          </p:cNvPr>
          <p:cNvSpPr/>
          <p:nvPr/>
        </p:nvSpPr>
        <p:spPr>
          <a:xfrm flipH="1">
            <a:off x="-986" y="0"/>
            <a:ext cx="49926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bg1"/>
              </a:solidFill>
            </a:endParaRPr>
          </a:p>
        </p:txBody>
      </p:sp>
      <p:sp>
        <p:nvSpPr>
          <p:cNvPr id="11" name="TextBox 10">
            <a:extLst>
              <a:ext uri="{FF2B5EF4-FFF2-40B4-BE49-F238E27FC236}">
                <a16:creationId xmlns:a16="http://schemas.microsoft.com/office/drawing/2014/main" id="{A9E5251B-95CB-4D29-8771-A3BBE905F911}"/>
              </a:ext>
            </a:extLst>
          </p:cNvPr>
          <p:cNvSpPr txBox="1"/>
          <p:nvPr/>
        </p:nvSpPr>
        <p:spPr>
          <a:xfrm flipH="1">
            <a:off x="480466" y="1303788"/>
            <a:ext cx="3492985" cy="707886"/>
          </a:xfrm>
          <a:prstGeom prst="rect">
            <a:avLst/>
          </a:prstGeom>
          <a:noFill/>
          <a:effectLst/>
        </p:spPr>
        <p:txBody>
          <a:bodyPr wrap="square" rtlCol="0">
            <a:spAutoFit/>
          </a:bodyPr>
          <a:lstStyle/>
          <a:p>
            <a:r>
              <a:rPr lang="id-ID" sz="4000" b="1" spc="-150" dirty="0">
                <a:solidFill>
                  <a:schemeClr val="tx1">
                    <a:lumMod val="85000"/>
                    <a:lumOff val="15000"/>
                  </a:schemeClr>
                </a:solidFill>
                <a:latin typeface="+mj-lt"/>
              </a:rPr>
              <a:t>DATA</a:t>
            </a:r>
            <a:r>
              <a:rPr lang="en-US" sz="4000" b="1" spc="-150" dirty="0">
                <a:solidFill>
                  <a:schemeClr val="tx1">
                    <a:lumMod val="85000"/>
                    <a:lumOff val="15000"/>
                  </a:schemeClr>
                </a:solidFill>
                <a:latin typeface="+mj-lt"/>
              </a:rPr>
              <a:t> </a:t>
            </a:r>
            <a:r>
              <a:rPr lang="en-US" sz="4000" b="1" spc="-150" dirty="0">
                <a:gradFill>
                  <a:gsLst>
                    <a:gs pos="0">
                      <a:schemeClr val="accent1"/>
                    </a:gs>
                    <a:gs pos="100000">
                      <a:schemeClr val="accent1">
                        <a:lumMod val="75000"/>
                      </a:schemeClr>
                    </a:gs>
                  </a:gsLst>
                  <a:lin ang="0" scaled="1"/>
                </a:gradFill>
                <a:latin typeface="+mj-lt"/>
              </a:rPr>
              <a:t>FACTS</a:t>
            </a:r>
            <a:endParaRPr lang="en-ID" b="1" spc="-150" dirty="0">
              <a:gradFill>
                <a:gsLst>
                  <a:gs pos="0">
                    <a:schemeClr val="accent1"/>
                  </a:gs>
                  <a:gs pos="100000">
                    <a:schemeClr val="accent1">
                      <a:lumMod val="75000"/>
                    </a:schemeClr>
                  </a:gs>
                </a:gsLst>
                <a:lin ang="0" scaled="1"/>
              </a:gradFill>
              <a:latin typeface="+mj-lt"/>
            </a:endParaRPr>
          </a:p>
        </p:txBody>
      </p:sp>
      <p:sp>
        <p:nvSpPr>
          <p:cNvPr id="12" name="TextBox 11">
            <a:extLst>
              <a:ext uri="{FF2B5EF4-FFF2-40B4-BE49-F238E27FC236}">
                <a16:creationId xmlns:a16="http://schemas.microsoft.com/office/drawing/2014/main" id="{6095A8EB-0394-4363-B2C7-7522375E18A6}"/>
              </a:ext>
            </a:extLst>
          </p:cNvPr>
          <p:cNvSpPr txBox="1"/>
          <p:nvPr/>
        </p:nvSpPr>
        <p:spPr>
          <a:xfrm rot="5400000" flipH="1">
            <a:off x="8792770" y="2891850"/>
            <a:ext cx="4969630"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OVERVIEW</a:t>
            </a:r>
            <a:endParaRPr lang="en-ID" sz="6600" dirty="0"/>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32" name="Text Placeholder 2"/>
          <p:cNvSpPr txBox="1">
            <a:spLocks/>
          </p:cNvSpPr>
          <p:nvPr/>
        </p:nvSpPr>
        <p:spPr>
          <a:xfrm>
            <a:off x="216692" y="2011674"/>
            <a:ext cx="4020531" cy="2352604"/>
          </a:xfrm>
          <a:prstGeom prst="rect">
            <a:avLst/>
          </a:prstGeom>
        </p:spPr>
        <p:txBody>
          <a:bodyPr lIns="91440" tIns="45720" rIns="91440" bIns="45720" anchor="t"/>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30000"/>
              </a:lnSpc>
              <a:buFont typeface="Arial" panose="020B0604020202020204" pitchFamily="34" charset="0"/>
              <a:buChar char="•"/>
            </a:pPr>
            <a:r>
              <a:rPr lang="en-US" dirty="0">
                <a:solidFill>
                  <a:schemeClr val="tx1">
                    <a:lumMod val="65000"/>
                    <a:lumOff val="35000"/>
                  </a:schemeClr>
                </a:solidFill>
                <a:latin typeface="+mn-lt"/>
              </a:rPr>
              <a:t>The annual growth of STEM graduates is alarmingly small.</a:t>
            </a:r>
          </a:p>
          <a:p>
            <a:pPr marL="285750" indent="-285750" algn="l">
              <a:lnSpc>
                <a:spcPct val="130000"/>
              </a:lnSpc>
              <a:buFont typeface="Arial" panose="020B0604020202020204" pitchFamily="34" charset="0"/>
              <a:buChar char="•"/>
            </a:pPr>
            <a:r>
              <a:rPr lang="en-US" dirty="0">
                <a:solidFill>
                  <a:schemeClr val="tx1">
                    <a:lumMod val="65000"/>
                    <a:lumOff val="35000"/>
                  </a:schemeClr>
                </a:solidFill>
                <a:latin typeface="+mn-lt"/>
              </a:rPr>
              <a:t>African Americans show the smallest annual growth.</a:t>
            </a:r>
          </a:p>
          <a:p>
            <a:pPr marL="285750" indent="-285750" algn="l">
              <a:lnSpc>
                <a:spcPct val="130000"/>
              </a:lnSpc>
              <a:buFont typeface="Arial" panose="020B0604020202020204" pitchFamily="34" charset="0"/>
              <a:buChar char="•"/>
            </a:pPr>
            <a:r>
              <a:rPr lang="en-US" dirty="0">
                <a:solidFill>
                  <a:schemeClr val="tx1">
                    <a:lumMod val="65000"/>
                    <a:lumOff val="35000"/>
                  </a:schemeClr>
                </a:solidFill>
                <a:latin typeface="+mn-lt"/>
              </a:rPr>
              <a:t>Alarmingly, African Americans are the only group to show a decrease in STEM graduates year to year.</a:t>
            </a:r>
          </a:p>
          <a:p>
            <a:pPr marL="285750" indent="-285750" algn="l">
              <a:lnSpc>
                <a:spcPct val="130000"/>
              </a:lnSpc>
              <a:buFont typeface="Arial" panose="020B0604020202020204" pitchFamily="34" charset="0"/>
              <a:buChar char="•"/>
            </a:pPr>
            <a:r>
              <a:rPr lang="en-US" dirty="0">
                <a:solidFill>
                  <a:schemeClr val="tx1">
                    <a:lumMod val="65000"/>
                    <a:lumOff val="35000"/>
                  </a:schemeClr>
                </a:solidFill>
                <a:latin typeface="+mn-lt"/>
              </a:rPr>
              <a:t>Overall, the trend in STEM graduates is heading in the wrong direction.</a:t>
            </a:r>
          </a:p>
          <a:p>
            <a:pPr algn="l">
              <a:lnSpc>
                <a:spcPct val="130000"/>
              </a:lnSpc>
            </a:pPr>
            <a:endParaRPr lang="en-US" dirty="0">
              <a:solidFill>
                <a:schemeClr val="tx1">
                  <a:lumMod val="65000"/>
                  <a:lumOff val="35000"/>
                </a:schemeClr>
              </a:solidFill>
              <a:latin typeface="+mn-lt"/>
            </a:endParaRPr>
          </a:p>
          <a:p>
            <a:pPr marL="285750" indent="-285750" algn="l">
              <a:lnSpc>
                <a:spcPct val="130000"/>
              </a:lnSpc>
              <a:buFont typeface="Arial" panose="020B0604020202020204" pitchFamily="34" charset="0"/>
              <a:buChar char="•"/>
            </a:pPr>
            <a:endParaRPr lang="en-US" sz="1600" dirty="0">
              <a:latin typeface="+mn-lt"/>
              <a:ea typeface="Open Sans" panose="020B0606030504020204" pitchFamily="34" charset="0"/>
              <a:cs typeface="Open Sans" panose="020B0606030504020204" pitchFamily="34" charset="0"/>
            </a:endParaRPr>
          </a:p>
        </p:txBody>
      </p:sp>
      <p:sp>
        <p:nvSpPr>
          <p:cNvPr id="84" name="TextBox 83"/>
          <p:cNvSpPr txBox="1"/>
          <p:nvPr/>
        </p:nvSpPr>
        <p:spPr>
          <a:xfrm>
            <a:off x="4653762" y="6369800"/>
            <a:ext cx="6699652" cy="253916"/>
          </a:xfrm>
          <a:prstGeom prst="rect">
            <a:avLst/>
          </a:prstGeom>
          <a:noFill/>
        </p:spPr>
        <p:txBody>
          <a:bodyPr wrap="square" rtlCol="0">
            <a:spAutoFit/>
          </a:bodyPr>
          <a:lstStyle/>
          <a:p>
            <a:r>
              <a:rPr lang="en-US" sz="1050" dirty="0"/>
              <a:t>SOURCE: NATIONAL CENTER FOR EDUCATIONAL STATISTICS</a:t>
            </a:r>
          </a:p>
        </p:txBody>
      </p:sp>
      <p:graphicFrame>
        <p:nvGraphicFramePr>
          <p:cNvPr id="30" name="Table 29" descr="Blacks show smallest growth in some years and an actual decrease in several years." title="Table: Growth year to year in STEM degrees"/>
          <p:cNvGraphicFramePr>
            <a:graphicFrameLocks noGrp="1"/>
          </p:cNvGraphicFramePr>
          <p:nvPr>
            <p:extLst>
              <p:ext uri="{D42A27DB-BD31-4B8C-83A1-F6EECF244321}">
                <p14:modId xmlns:p14="http://schemas.microsoft.com/office/powerpoint/2010/main" val="822416988"/>
              </p:ext>
            </p:extLst>
          </p:nvPr>
        </p:nvGraphicFramePr>
        <p:xfrm>
          <a:off x="4616990" y="1136826"/>
          <a:ext cx="6106597" cy="4359825"/>
        </p:xfrm>
        <a:graphic>
          <a:graphicData uri="http://schemas.openxmlformats.org/drawingml/2006/table">
            <a:tbl>
              <a:tblPr firstRow="1">
                <a:tableStyleId>{616DA210-FB5B-4158-B5E0-FEB733F419BA}</a:tableStyleId>
              </a:tblPr>
              <a:tblGrid>
                <a:gridCol w="1305227">
                  <a:extLst>
                    <a:ext uri="{9D8B030D-6E8A-4147-A177-3AD203B41FA5}">
                      <a16:colId xmlns:a16="http://schemas.microsoft.com/office/drawing/2014/main" val="163325404"/>
                    </a:ext>
                  </a:extLst>
                </a:gridCol>
                <a:gridCol w="1305227">
                  <a:extLst>
                    <a:ext uri="{9D8B030D-6E8A-4147-A177-3AD203B41FA5}">
                      <a16:colId xmlns:a16="http://schemas.microsoft.com/office/drawing/2014/main" val="473805514"/>
                    </a:ext>
                  </a:extLst>
                </a:gridCol>
                <a:gridCol w="1398458">
                  <a:extLst>
                    <a:ext uri="{9D8B030D-6E8A-4147-A177-3AD203B41FA5}">
                      <a16:colId xmlns:a16="http://schemas.microsoft.com/office/drawing/2014/main" val="1532987191"/>
                    </a:ext>
                  </a:extLst>
                </a:gridCol>
                <a:gridCol w="963381">
                  <a:extLst>
                    <a:ext uri="{9D8B030D-6E8A-4147-A177-3AD203B41FA5}">
                      <a16:colId xmlns:a16="http://schemas.microsoft.com/office/drawing/2014/main" val="1644565014"/>
                    </a:ext>
                  </a:extLst>
                </a:gridCol>
                <a:gridCol w="1134304">
                  <a:extLst>
                    <a:ext uri="{9D8B030D-6E8A-4147-A177-3AD203B41FA5}">
                      <a16:colId xmlns:a16="http://schemas.microsoft.com/office/drawing/2014/main" val="1371755707"/>
                    </a:ext>
                  </a:extLst>
                </a:gridCol>
              </a:tblGrid>
              <a:tr h="752888">
                <a:tc>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gridSpan="4">
                  <a:txBody>
                    <a:bodyPr/>
                    <a:lstStyle/>
                    <a:p>
                      <a:pPr algn="l" fontAlgn="b"/>
                      <a:r>
                        <a:rPr lang="en-US" sz="2400" b="1" u="none" strike="noStrike" dirty="0">
                          <a:solidFill>
                            <a:srgbClr val="C00000"/>
                          </a:solidFill>
                          <a:effectLst/>
                          <a:latin typeface="Arial" panose="020B0604020202020204" pitchFamily="34" charset="0"/>
                          <a:cs typeface="Arial" panose="020B0604020202020204" pitchFamily="34" charset="0"/>
                        </a:rPr>
                        <a:t>Decline</a:t>
                      </a:r>
                      <a:r>
                        <a:rPr lang="en-US" sz="2400" b="1" u="none" strike="noStrike" dirty="0">
                          <a:effectLst/>
                          <a:latin typeface="Arial" panose="020B0604020202020204" pitchFamily="34" charset="0"/>
                          <a:cs typeface="Arial" panose="020B0604020202020204" pitchFamily="34" charset="0"/>
                        </a:rPr>
                        <a:t> in Year to Year Growth</a:t>
                      </a:r>
                      <a:endParaRPr lang="en-US" sz="2400" b="1" i="0" u="none" strike="noStrike" dirty="0">
                        <a:solidFill>
                          <a:srgbClr val="000000"/>
                        </a:solidFill>
                        <a:effectLst/>
                        <a:latin typeface="Arial" panose="020B0604020202020204" pitchFamily="34" charset="0"/>
                        <a:cs typeface="Arial" panose="020B0604020202020204" pitchFamily="34" charset="0"/>
                      </a:endParaRPr>
                    </a:p>
                    <a:p>
                      <a:pPr algn="l" fontAlgn="b"/>
                      <a:r>
                        <a:rPr lang="en-US" sz="1800" u="none" strike="noStrike" dirty="0">
                          <a:effectLst/>
                          <a:latin typeface="Arial" panose="020B0604020202020204" pitchFamily="34" charset="0"/>
                          <a:cs typeface="Arial" panose="020B0604020202020204" pitchFamily="34" charset="0"/>
                        </a:rPr>
                        <a:t> </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hMerge="1">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hMerge="1">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hMerge="1">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3104296448"/>
                  </a:ext>
                </a:extLst>
              </a:tr>
              <a:tr h="461333">
                <a:tc>
                  <a:txBody>
                    <a:bodyPr/>
                    <a:lstStyle/>
                    <a:p>
                      <a:pPr algn="ctr"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en-US" sz="1800" b="1" u="none" strike="noStrike" dirty="0">
                          <a:effectLst/>
                          <a:latin typeface="Arial" panose="020B0604020202020204" pitchFamily="34" charset="0"/>
                          <a:cs typeface="Arial" panose="020B0604020202020204" pitchFamily="34" charset="0"/>
                        </a:rPr>
                        <a:t>White</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en-US" sz="1800" b="1" u="none" strike="noStrike" dirty="0">
                          <a:effectLst/>
                          <a:latin typeface="Arial" panose="020B0604020202020204" pitchFamily="34" charset="0"/>
                          <a:cs typeface="Arial" panose="020B0604020202020204" pitchFamily="34" charset="0"/>
                        </a:rPr>
                        <a:t>Black</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en-US" sz="1800" b="1" u="none" strike="noStrike" dirty="0">
                          <a:effectLst/>
                          <a:latin typeface="Arial" panose="020B0604020202020204" pitchFamily="34" charset="0"/>
                          <a:cs typeface="Arial" panose="020B0604020202020204" pitchFamily="34" charset="0"/>
                        </a:rPr>
                        <a:t>Hispanic</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en-US" sz="1800" b="1" u="none" strike="noStrike" dirty="0">
                          <a:effectLst/>
                          <a:latin typeface="Arial" panose="020B0604020202020204" pitchFamily="34" charset="0"/>
                          <a:cs typeface="Arial" panose="020B0604020202020204" pitchFamily="34" charset="0"/>
                        </a:rPr>
                        <a:t>Asian</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552892707"/>
                  </a:ext>
                </a:extLst>
              </a:tr>
              <a:tr h="449372">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2011</a:t>
                      </a: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16,205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3,982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5,121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1,828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738935831"/>
                  </a:ext>
                </a:extLst>
              </a:tr>
              <a:tr h="449372">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2012</a:t>
                      </a: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9,338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3,991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4,581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2,167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49292545"/>
                  </a:ext>
                </a:extLst>
              </a:tr>
              <a:tr h="449372">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2013</a:t>
                      </a: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14,325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b="1" u="none" strike="noStrike" dirty="0">
                          <a:solidFill>
                            <a:schemeClr val="bg1"/>
                          </a:solidFill>
                          <a:effectLst/>
                          <a:latin typeface="Arial" panose="020B0604020202020204" pitchFamily="34" charset="0"/>
                          <a:cs typeface="Arial" panose="020B0604020202020204" pitchFamily="34" charset="0"/>
                        </a:rPr>
                        <a:t>-10</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763" marR="4763" marT="4763" marB="0" anchor="ctr">
                    <a:solidFill>
                      <a:srgbClr val="C00000"/>
                    </a:solidFill>
                  </a:tcPr>
                </a:tc>
                <a:tc>
                  <a:txBody>
                    <a:bodyPr/>
                    <a:lstStyle/>
                    <a:p>
                      <a:pPr algn="ctr" fontAlgn="ctr"/>
                      <a:r>
                        <a:rPr lang="en-US" sz="1800" u="none" strike="noStrike" dirty="0">
                          <a:effectLst/>
                          <a:latin typeface="Arial" panose="020B0604020202020204" pitchFamily="34" charset="0"/>
                          <a:cs typeface="Arial" panose="020B0604020202020204" pitchFamily="34" charset="0"/>
                        </a:rPr>
                        <a:t>3,468</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2,209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774934044"/>
                  </a:ext>
                </a:extLst>
              </a:tr>
              <a:tr h="449372">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2014</a:t>
                      </a: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3,589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706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3,753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3,325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879475913"/>
                  </a:ext>
                </a:extLst>
              </a:tr>
              <a:tr h="449372">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2015</a:t>
                      </a: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11,345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1,745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5,089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2,093</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992429901"/>
                  </a:ext>
                </a:extLst>
              </a:tr>
              <a:tr h="449372">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2016</a:t>
                      </a: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5,364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1,305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5,585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3,105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48672343"/>
                  </a:ext>
                </a:extLst>
              </a:tr>
              <a:tr h="449372">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2017</a:t>
                      </a: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4,051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solidFill>
                            <a:schemeClr val="bg1"/>
                          </a:solidFill>
                          <a:effectLst/>
                          <a:latin typeface="Arial" panose="020B0604020202020204" pitchFamily="34" charset="0"/>
                          <a:cs typeface="Arial" panose="020B0604020202020204" pitchFamily="34" charset="0"/>
                        </a:rPr>
                        <a:t>-2,238</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4763" marR="4763" marT="4763" marB="0" anchor="ctr">
                    <a:solidFill>
                      <a:srgbClr val="C00000"/>
                    </a:solidFill>
                  </a:tcPr>
                </a:tc>
                <a:tc>
                  <a:txBody>
                    <a:bodyPr/>
                    <a:lstStyle/>
                    <a:p>
                      <a:pPr algn="ctr" fontAlgn="ctr"/>
                      <a:r>
                        <a:rPr lang="en-US" sz="1800" u="none" strike="noStrike" dirty="0">
                          <a:effectLst/>
                          <a:latin typeface="Arial" panose="020B0604020202020204" pitchFamily="34" charset="0"/>
                          <a:cs typeface="Arial" panose="020B0604020202020204" pitchFamily="34" charset="0"/>
                        </a:rPr>
                        <a:t>4,136</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800" u="none" strike="noStrike" dirty="0">
                          <a:effectLst/>
                          <a:latin typeface="Arial" panose="020B0604020202020204" pitchFamily="34" charset="0"/>
                          <a:cs typeface="Arial" panose="020B0604020202020204" pitchFamily="34" charset="0"/>
                        </a:rPr>
                        <a:t>4,332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97061656"/>
                  </a:ext>
                </a:extLst>
              </a:tr>
            </a:tbl>
          </a:graphicData>
        </a:graphic>
      </p:graphicFrame>
    </p:spTree>
    <p:extLst>
      <p:ext uri="{BB962C8B-B14F-4D97-AF65-F5344CB8AC3E}">
        <p14:creationId xmlns:p14="http://schemas.microsoft.com/office/powerpoint/2010/main" val="32847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095A8EB-0394-4363-B2C7-7522375E18A6}"/>
              </a:ext>
            </a:extLst>
          </p:cNvPr>
          <p:cNvSpPr txBox="1"/>
          <p:nvPr/>
        </p:nvSpPr>
        <p:spPr>
          <a:xfrm rot="5400000" flipH="1">
            <a:off x="8792770" y="2891850"/>
            <a:ext cx="4969630"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OVERVIEW</a:t>
            </a:r>
            <a:endParaRPr lang="en-ID" sz="6600" dirty="0"/>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84" name="TextBox 83"/>
          <p:cNvSpPr txBox="1"/>
          <p:nvPr/>
        </p:nvSpPr>
        <p:spPr>
          <a:xfrm>
            <a:off x="4653762" y="6369800"/>
            <a:ext cx="6699652" cy="253916"/>
          </a:xfrm>
          <a:prstGeom prst="rect">
            <a:avLst/>
          </a:prstGeom>
          <a:noFill/>
        </p:spPr>
        <p:txBody>
          <a:bodyPr wrap="square" rtlCol="0">
            <a:spAutoFit/>
          </a:bodyPr>
          <a:lstStyle/>
          <a:p>
            <a:r>
              <a:rPr lang="en-US" sz="1050" dirty="0"/>
              <a:t>SOURCE: NATIONAL CENTER FOR EDUCATIONAL STATISTICS</a:t>
            </a:r>
          </a:p>
        </p:txBody>
      </p:sp>
      <p:graphicFrame>
        <p:nvGraphicFramePr>
          <p:cNvPr id="30" name="Table 29" descr="Blacks show smallest growth in some years and an actual decrease in several years." title="Table: Growth year to year in STEM degrees"/>
          <p:cNvGraphicFramePr>
            <a:graphicFrameLocks noGrp="1"/>
          </p:cNvGraphicFramePr>
          <p:nvPr>
            <p:extLst>
              <p:ext uri="{D42A27DB-BD31-4B8C-83A1-F6EECF244321}">
                <p14:modId xmlns:p14="http://schemas.microsoft.com/office/powerpoint/2010/main" val="4156013749"/>
              </p:ext>
            </p:extLst>
          </p:nvPr>
        </p:nvGraphicFramePr>
        <p:xfrm>
          <a:off x="1818862" y="1161675"/>
          <a:ext cx="5481429" cy="2022719"/>
        </p:xfrm>
        <a:graphic>
          <a:graphicData uri="http://schemas.openxmlformats.org/drawingml/2006/table">
            <a:tbl>
              <a:tblPr firstRow="1">
                <a:tableStyleId>{616DA210-FB5B-4158-B5E0-FEB733F419BA}</a:tableStyleId>
              </a:tblPr>
              <a:tblGrid>
                <a:gridCol w="1171603">
                  <a:extLst>
                    <a:ext uri="{9D8B030D-6E8A-4147-A177-3AD203B41FA5}">
                      <a16:colId xmlns:a16="http://schemas.microsoft.com/office/drawing/2014/main" val="163325404"/>
                    </a:ext>
                  </a:extLst>
                </a:gridCol>
                <a:gridCol w="1171603">
                  <a:extLst>
                    <a:ext uri="{9D8B030D-6E8A-4147-A177-3AD203B41FA5}">
                      <a16:colId xmlns:a16="http://schemas.microsoft.com/office/drawing/2014/main" val="473805514"/>
                    </a:ext>
                  </a:extLst>
                </a:gridCol>
                <a:gridCol w="1255290">
                  <a:extLst>
                    <a:ext uri="{9D8B030D-6E8A-4147-A177-3AD203B41FA5}">
                      <a16:colId xmlns:a16="http://schemas.microsoft.com/office/drawing/2014/main" val="1532987191"/>
                    </a:ext>
                  </a:extLst>
                </a:gridCol>
                <a:gridCol w="864755">
                  <a:extLst>
                    <a:ext uri="{9D8B030D-6E8A-4147-A177-3AD203B41FA5}">
                      <a16:colId xmlns:a16="http://schemas.microsoft.com/office/drawing/2014/main" val="1644565014"/>
                    </a:ext>
                  </a:extLst>
                </a:gridCol>
                <a:gridCol w="1018178">
                  <a:extLst>
                    <a:ext uri="{9D8B030D-6E8A-4147-A177-3AD203B41FA5}">
                      <a16:colId xmlns:a16="http://schemas.microsoft.com/office/drawing/2014/main" val="1371755707"/>
                    </a:ext>
                  </a:extLst>
                </a:gridCol>
              </a:tblGrid>
              <a:tr h="427610">
                <a:tc>
                  <a:txBody>
                    <a:bodyPr/>
                    <a:lstStyle/>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gridSpan="4">
                  <a:txBody>
                    <a:bodyPr/>
                    <a:lstStyle/>
                    <a:p>
                      <a:pPr algn="l" fontAlgn="b"/>
                      <a:r>
                        <a:rPr lang="en-US" sz="1600" b="1" u="none" strike="noStrike" dirty="0">
                          <a:solidFill>
                            <a:srgbClr val="C00000"/>
                          </a:solidFill>
                          <a:effectLst/>
                          <a:latin typeface="Arial" panose="020B0604020202020204" pitchFamily="34" charset="0"/>
                          <a:cs typeface="Arial" panose="020B0604020202020204" pitchFamily="34" charset="0"/>
                        </a:rPr>
                        <a:t>Decline</a:t>
                      </a:r>
                      <a:r>
                        <a:rPr lang="en-US" sz="1600" b="1" u="none" strike="noStrike" dirty="0">
                          <a:effectLst/>
                          <a:latin typeface="Arial" panose="020B0604020202020204" pitchFamily="34" charset="0"/>
                          <a:cs typeface="Arial" panose="020B0604020202020204" pitchFamily="34" charset="0"/>
                        </a:rPr>
                        <a:t> in Year to Year Growth</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algn="l" fontAlgn="b"/>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hMerge="1">
                  <a:txBody>
                    <a:bodyPr/>
                    <a:lstStyle/>
                    <a:p>
                      <a:pPr algn="l" fontAlgn="b"/>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hMerge="1">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hMerge="1">
                  <a:txBody>
                    <a:bodyPr/>
                    <a:lstStyle/>
                    <a:p>
                      <a:pPr algn="l" fontAlgn="b"/>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3104296448"/>
                  </a:ext>
                </a:extLst>
              </a:tr>
              <a:tr h="203521">
                <a:tc>
                  <a:txBody>
                    <a:bodyPr/>
                    <a:lstStyle/>
                    <a:p>
                      <a:pPr algn="ctr"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en-US" sz="1200" b="1" u="none" strike="noStrike" dirty="0">
                          <a:effectLst/>
                          <a:latin typeface="Arial" panose="020B0604020202020204" pitchFamily="34" charset="0"/>
                          <a:cs typeface="Arial" panose="020B0604020202020204" pitchFamily="34" charset="0"/>
                        </a:rPr>
                        <a:t>White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en-US" sz="1200" b="1" u="none" strike="noStrike" dirty="0">
                          <a:effectLst/>
                          <a:latin typeface="Arial" panose="020B0604020202020204" pitchFamily="34" charset="0"/>
                          <a:cs typeface="Arial" panose="020B0604020202020204" pitchFamily="34" charset="0"/>
                        </a:rPr>
                        <a:t>Black</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en-US" sz="1200" b="1" u="none" strike="noStrike" dirty="0">
                          <a:effectLst/>
                          <a:latin typeface="Arial" panose="020B0604020202020204" pitchFamily="34" charset="0"/>
                          <a:cs typeface="Arial" panose="020B0604020202020204" pitchFamily="34" charset="0"/>
                        </a:rPr>
                        <a:t>Hispanic</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r>
                        <a:rPr lang="en-US" sz="1200" b="1" u="none" strike="noStrike" dirty="0">
                          <a:effectLst/>
                          <a:latin typeface="Arial" panose="020B0604020202020204" pitchFamily="34" charset="0"/>
                          <a:cs typeface="Arial" panose="020B0604020202020204" pitchFamily="34" charset="0"/>
                        </a:rPr>
                        <a:t>Asian</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552892707"/>
                  </a:ext>
                </a:extLst>
              </a:tr>
              <a:tr h="198245">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2011</a:t>
                      </a: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16,205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3,982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5,121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1,828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738935831"/>
                  </a:ext>
                </a:extLst>
              </a:tr>
              <a:tr h="198245">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2012</a:t>
                      </a: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9,338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3,991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4,581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2,167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49292545"/>
                  </a:ext>
                </a:extLst>
              </a:tr>
              <a:tr h="198245">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2013</a:t>
                      </a: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14,325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b="1" u="none" strike="noStrike" dirty="0">
                          <a:solidFill>
                            <a:schemeClr val="bg1"/>
                          </a:solidFill>
                          <a:effectLst/>
                          <a:latin typeface="Arial" panose="020B0604020202020204" pitchFamily="34" charset="0"/>
                          <a:cs typeface="Arial" panose="020B0604020202020204" pitchFamily="34" charset="0"/>
                        </a:rPr>
                        <a:t>-10</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763" marR="4763" marT="4763" marB="0" anchor="ctr">
                    <a:solidFill>
                      <a:srgbClr val="C00000"/>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3,468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2,209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2774934044"/>
                  </a:ext>
                </a:extLst>
              </a:tr>
              <a:tr h="198245">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2014</a:t>
                      </a: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3,589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706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3,753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3,325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879475913"/>
                  </a:ext>
                </a:extLst>
              </a:tr>
              <a:tr h="198245">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2015</a:t>
                      </a: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11,345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1,745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5,089</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2,093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992429901"/>
                  </a:ext>
                </a:extLst>
              </a:tr>
              <a:tr h="198245">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2016</a:t>
                      </a: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5,364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1,305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5,585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3,105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48672343"/>
                  </a:ext>
                </a:extLst>
              </a:tr>
              <a:tr h="198245">
                <a:tc>
                  <a:txBody>
                    <a:bodyPr/>
                    <a:lstStyle/>
                    <a:p>
                      <a:pPr algn="ctr" fontAlgn="ctr"/>
                      <a:r>
                        <a:rPr lang="en-US" sz="1200" b="0" i="0" u="none" strike="noStrike" dirty="0">
                          <a:solidFill>
                            <a:srgbClr val="000000"/>
                          </a:solidFill>
                          <a:effectLst/>
                          <a:latin typeface="Arial" panose="020B0604020202020204" pitchFamily="34" charset="0"/>
                          <a:cs typeface="Arial" panose="020B0604020202020204" pitchFamily="34" charset="0"/>
                        </a:rPr>
                        <a:t>2017</a:t>
                      </a: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4,051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-2,238</a:t>
                      </a:r>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4763" marR="4763" marT="4763" marB="0" anchor="ctr">
                    <a:solidFill>
                      <a:srgbClr val="C00000"/>
                    </a:solidFill>
                  </a:tcPr>
                </a:tc>
                <a:tc>
                  <a:txBody>
                    <a:bodyPr/>
                    <a:lstStyle/>
                    <a:p>
                      <a:pPr algn="ctr" fontAlgn="ctr"/>
                      <a:r>
                        <a:rPr lang="en-US" sz="1200" u="none" strike="noStrike" dirty="0">
                          <a:effectLst/>
                          <a:latin typeface="Arial" panose="020B0604020202020204" pitchFamily="34" charset="0"/>
                          <a:cs typeface="Arial" panose="020B0604020202020204" pitchFamily="34" charset="0"/>
                        </a:rPr>
                        <a:t>4,136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4,332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ctr"/>
                </a:tc>
                <a:extLst>
                  <a:ext uri="{0D108BD9-81ED-4DB2-BD59-A6C34878D82A}">
                    <a16:rowId xmlns:a16="http://schemas.microsoft.com/office/drawing/2014/main" val="397061656"/>
                  </a:ext>
                </a:extLst>
              </a:tr>
            </a:tbl>
          </a:graphicData>
        </a:graphic>
      </p:graphicFrame>
    </p:spTree>
    <p:extLst>
      <p:ext uri="{BB962C8B-B14F-4D97-AF65-F5344CB8AC3E}">
        <p14:creationId xmlns:p14="http://schemas.microsoft.com/office/powerpoint/2010/main" val="69325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s">
            <a:extLst>
              <a:ext uri="{FF2B5EF4-FFF2-40B4-BE49-F238E27FC236}">
                <a16:creationId xmlns:a16="http://schemas.microsoft.com/office/drawing/2014/main" id="{F3AB38C1-B09F-4BCD-A6FD-CF1C7C1B5B8B}"/>
              </a:ext>
            </a:extLst>
          </p:cNvPr>
          <p:cNvSpPr/>
          <p:nvPr/>
        </p:nvSpPr>
        <p:spPr>
          <a:xfrm flipH="1">
            <a:off x="-986" y="0"/>
            <a:ext cx="49926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bg1"/>
              </a:solidFill>
            </a:endParaRPr>
          </a:p>
        </p:txBody>
      </p:sp>
      <p:sp>
        <p:nvSpPr>
          <p:cNvPr id="11" name="TextBox 10">
            <a:extLst>
              <a:ext uri="{FF2B5EF4-FFF2-40B4-BE49-F238E27FC236}">
                <a16:creationId xmlns:a16="http://schemas.microsoft.com/office/drawing/2014/main" id="{A9E5251B-95CB-4D29-8771-A3BBE905F911}"/>
              </a:ext>
            </a:extLst>
          </p:cNvPr>
          <p:cNvSpPr txBox="1"/>
          <p:nvPr/>
        </p:nvSpPr>
        <p:spPr>
          <a:xfrm flipH="1">
            <a:off x="480466" y="1303788"/>
            <a:ext cx="3492985" cy="707886"/>
          </a:xfrm>
          <a:prstGeom prst="rect">
            <a:avLst/>
          </a:prstGeom>
          <a:noFill/>
          <a:effectLst/>
        </p:spPr>
        <p:txBody>
          <a:bodyPr wrap="square" rtlCol="0">
            <a:spAutoFit/>
          </a:bodyPr>
          <a:lstStyle/>
          <a:p>
            <a:r>
              <a:rPr lang="id-ID" sz="4000" b="1" spc="-150" dirty="0">
                <a:solidFill>
                  <a:schemeClr val="tx1">
                    <a:lumMod val="85000"/>
                    <a:lumOff val="15000"/>
                  </a:schemeClr>
                </a:solidFill>
                <a:latin typeface="+mj-lt"/>
              </a:rPr>
              <a:t>DATA</a:t>
            </a:r>
            <a:r>
              <a:rPr lang="en-US" sz="4000" b="1" spc="-150" dirty="0">
                <a:solidFill>
                  <a:schemeClr val="tx1">
                    <a:lumMod val="85000"/>
                    <a:lumOff val="15000"/>
                  </a:schemeClr>
                </a:solidFill>
                <a:latin typeface="+mj-lt"/>
              </a:rPr>
              <a:t> </a:t>
            </a:r>
            <a:r>
              <a:rPr lang="en-US" sz="4000" b="1" spc="-150" dirty="0">
                <a:gradFill>
                  <a:gsLst>
                    <a:gs pos="0">
                      <a:schemeClr val="accent1"/>
                    </a:gs>
                    <a:gs pos="100000">
                      <a:schemeClr val="accent1">
                        <a:lumMod val="75000"/>
                      </a:schemeClr>
                    </a:gs>
                  </a:gsLst>
                  <a:lin ang="0" scaled="1"/>
                </a:gradFill>
                <a:latin typeface="+mj-lt"/>
              </a:rPr>
              <a:t>FACTS</a:t>
            </a:r>
            <a:endParaRPr lang="en-ID" b="1" spc="-150" dirty="0">
              <a:gradFill>
                <a:gsLst>
                  <a:gs pos="0">
                    <a:schemeClr val="accent1"/>
                  </a:gs>
                  <a:gs pos="100000">
                    <a:schemeClr val="accent1">
                      <a:lumMod val="75000"/>
                    </a:schemeClr>
                  </a:gs>
                </a:gsLst>
                <a:lin ang="0" scaled="1"/>
              </a:gradFill>
              <a:latin typeface="+mj-lt"/>
            </a:endParaRPr>
          </a:p>
        </p:txBody>
      </p:sp>
      <p:sp>
        <p:nvSpPr>
          <p:cNvPr id="12" name="TextBox 11">
            <a:extLst>
              <a:ext uri="{FF2B5EF4-FFF2-40B4-BE49-F238E27FC236}">
                <a16:creationId xmlns:a16="http://schemas.microsoft.com/office/drawing/2014/main" id="{6095A8EB-0394-4363-B2C7-7522375E18A6}"/>
              </a:ext>
            </a:extLst>
          </p:cNvPr>
          <p:cNvSpPr txBox="1"/>
          <p:nvPr/>
        </p:nvSpPr>
        <p:spPr>
          <a:xfrm rot="5400000" flipH="1">
            <a:off x="8792770" y="2891850"/>
            <a:ext cx="4969630"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OVERVIEW</a:t>
            </a:r>
            <a:endParaRPr lang="en-ID" sz="6600" dirty="0"/>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32" name="Text Placeholder 2"/>
          <p:cNvSpPr txBox="1">
            <a:spLocks/>
          </p:cNvSpPr>
          <p:nvPr/>
        </p:nvSpPr>
        <p:spPr>
          <a:xfrm>
            <a:off x="216692" y="2011674"/>
            <a:ext cx="4020531" cy="2352604"/>
          </a:xfrm>
          <a:prstGeom prst="rect">
            <a:avLst/>
          </a:prstGeom>
        </p:spPr>
        <p:txBody>
          <a:bodyPr lIns="91440" tIns="45720" rIns="91440" bIns="45720" anchor="t"/>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30000"/>
              </a:lnSpc>
              <a:buFont typeface="Arial" panose="020B0604020202020204" pitchFamily="34" charset="0"/>
              <a:buChar char="•"/>
            </a:pPr>
            <a:r>
              <a:rPr lang="en-US" dirty="0">
                <a:solidFill>
                  <a:schemeClr val="tx1">
                    <a:lumMod val="65000"/>
                    <a:lumOff val="35000"/>
                  </a:schemeClr>
                </a:solidFill>
                <a:latin typeface="SF UI Display Thin"/>
              </a:rPr>
              <a:t>Employment in computer and information technology occupations is projected to grow 11% from 2019 to 2029.</a:t>
            </a:r>
          </a:p>
          <a:p>
            <a:pPr marL="285750" indent="-285750" algn="l">
              <a:lnSpc>
                <a:spcPct val="130000"/>
              </a:lnSpc>
              <a:buFont typeface="Arial" panose="020B0604020202020204" pitchFamily="34" charset="0"/>
              <a:buChar char="•"/>
            </a:pPr>
            <a:r>
              <a:rPr lang="en-US" dirty="0">
                <a:solidFill>
                  <a:schemeClr val="tx1">
                    <a:lumMod val="65000"/>
                    <a:lumOff val="35000"/>
                  </a:schemeClr>
                </a:solidFill>
                <a:latin typeface="SF UI Display Thin"/>
              </a:rPr>
              <a:t>The growth of IT far exceeds the average for all jobs.</a:t>
            </a:r>
          </a:p>
          <a:p>
            <a:pPr algn="l">
              <a:lnSpc>
                <a:spcPct val="130000"/>
              </a:lnSpc>
            </a:pPr>
            <a:endParaRPr lang="en-US" dirty="0">
              <a:solidFill>
                <a:schemeClr val="tx1">
                  <a:lumMod val="65000"/>
                  <a:lumOff val="35000"/>
                </a:schemeClr>
              </a:solidFill>
              <a:latin typeface="+mn-lt"/>
            </a:endParaRPr>
          </a:p>
          <a:p>
            <a:pPr marL="285750" indent="-285750" algn="l">
              <a:lnSpc>
                <a:spcPct val="130000"/>
              </a:lnSpc>
              <a:buFont typeface="Arial" panose="020B0604020202020204" pitchFamily="34" charset="0"/>
              <a:buChar char="•"/>
            </a:pPr>
            <a:endParaRPr lang="en-US" sz="1600" dirty="0">
              <a:latin typeface="+mn-lt"/>
              <a:ea typeface="Open Sans" panose="020B0606030504020204" pitchFamily="34" charset="0"/>
              <a:cs typeface="Open Sans" panose="020B0606030504020204" pitchFamily="34" charset="0"/>
            </a:endParaRPr>
          </a:p>
        </p:txBody>
      </p:sp>
      <p:sp>
        <p:nvSpPr>
          <p:cNvPr id="84" name="TextBox 83"/>
          <p:cNvSpPr txBox="1"/>
          <p:nvPr/>
        </p:nvSpPr>
        <p:spPr>
          <a:xfrm>
            <a:off x="4653762" y="6369800"/>
            <a:ext cx="6699652" cy="253916"/>
          </a:xfrm>
          <a:prstGeom prst="rect">
            <a:avLst/>
          </a:prstGeom>
          <a:noFill/>
        </p:spPr>
        <p:txBody>
          <a:bodyPr wrap="square" rtlCol="0">
            <a:spAutoFit/>
          </a:bodyPr>
          <a:lstStyle/>
          <a:p>
            <a:r>
              <a:rPr lang="en-US" sz="1050" dirty="0"/>
              <a:t>SOURCE: NATIONAL CENTER FOR EDUCATIONAL STATISTICS</a:t>
            </a:r>
          </a:p>
        </p:txBody>
      </p:sp>
      <p:graphicFrame>
        <p:nvGraphicFramePr>
          <p:cNvPr id="9" name="Chart 8" descr="Graphical representation of year to year growth. Shows that all races are decreasing with the exception of hispanics. " title="Graph"/>
          <p:cNvGraphicFramePr>
            <a:graphicFrameLocks/>
          </p:cNvGraphicFramePr>
          <p:nvPr>
            <p:extLst>
              <p:ext uri="{D42A27DB-BD31-4B8C-83A1-F6EECF244321}">
                <p14:modId xmlns:p14="http://schemas.microsoft.com/office/powerpoint/2010/main" val="1230443732"/>
              </p:ext>
            </p:extLst>
          </p:nvPr>
        </p:nvGraphicFramePr>
        <p:xfrm>
          <a:off x="4237223" y="1422911"/>
          <a:ext cx="6916183" cy="4712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96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095A8EB-0394-4363-B2C7-7522375E18A6}"/>
              </a:ext>
            </a:extLst>
          </p:cNvPr>
          <p:cNvSpPr txBox="1"/>
          <p:nvPr/>
        </p:nvSpPr>
        <p:spPr>
          <a:xfrm rot="5400000" flipH="1">
            <a:off x="8792770" y="2891850"/>
            <a:ext cx="4969630"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OVERVIEW</a:t>
            </a:r>
            <a:endParaRPr lang="en-ID" sz="6600" dirty="0"/>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grpSp>
        <p:nvGrpSpPr>
          <p:cNvPr id="16" name="Group 15"/>
          <p:cNvGrpSpPr/>
          <p:nvPr/>
        </p:nvGrpSpPr>
        <p:grpSpPr>
          <a:xfrm>
            <a:off x="5894444" y="1570230"/>
            <a:ext cx="3642170" cy="2185302"/>
            <a:chOff x="5284137" y="759"/>
            <a:chExt cx="3642170" cy="2185302"/>
          </a:xfrm>
        </p:grpSpPr>
        <p:sp>
          <p:nvSpPr>
            <p:cNvPr id="17" name="Rectangle 16"/>
            <p:cNvSpPr/>
            <p:nvPr/>
          </p:nvSpPr>
          <p:spPr>
            <a:xfrm>
              <a:off x="5284137" y="759"/>
              <a:ext cx="3642170" cy="2185302"/>
            </a:xfrm>
            <a:prstGeom prst="rect">
              <a:avLst/>
            </a:prstGeom>
          </p:spPr>
          <p:style>
            <a:lnRef idx="0">
              <a:schemeClr val="lt1">
                <a:hueOff val="0"/>
                <a:satOff val="0"/>
                <a:lumOff val="0"/>
                <a:alphaOff val="0"/>
              </a:schemeClr>
            </a:lnRef>
            <a:fillRef idx="3">
              <a:schemeClr val="accent4">
                <a:hueOff val="4"/>
                <a:satOff val="-230"/>
                <a:lumOff val="5294"/>
                <a:alphaOff val="0"/>
              </a:schemeClr>
            </a:fillRef>
            <a:effectRef idx="3">
              <a:schemeClr val="accent4">
                <a:hueOff val="4"/>
                <a:satOff val="-230"/>
                <a:lumOff val="5294"/>
                <a:alphaOff val="0"/>
              </a:schemeClr>
            </a:effectRef>
            <a:fontRef idx="minor">
              <a:schemeClr val="lt1"/>
            </a:fontRef>
          </p:style>
        </p:sp>
        <p:sp>
          <p:nvSpPr>
            <p:cNvPr id="18" name="TextBox 17"/>
            <p:cNvSpPr txBox="1"/>
            <p:nvPr/>
          </p:nvSpPr>
          <p:spPr>
            <a:xfrm>
              <a:off x="5284137" y="759"/>
              <a:ext cx="3642170" cy="2185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cs typeface="Arial"/>
                </a:rPr>
                <a:t>35.3% Computer Science Majors Exit </a:t>
              </a:r>
              <a:r>
                <a:rPr lang="en-US" sz="2900" dirty="0">
                  <a:cs typeface="Arial"/>
                </a:rPr>
                <a:t>Post-Secondary</a:t>
              </a:r>
              <a:r>
                <a:rPr lang="en-US" sz="2900" kern="1200" dirty="0">
                  <a:cs typeface="Arial"/>
                </a:rPr>
                <a:t> Education</a:t>
              </a:r>
              <a:endParaRPr lang="en-US" sz="2900" kern="1200" dirty="0"/>
            </a:p>
          </p:txBody>
        </p:sp>
      </p:grpSp>
      <p:grpSp>
        <p:nvGrpSpPr>
          <p:cNvPr id="22" name="Group 21"/>
          <p:cNvGrpSpPr/>
          <p:nvPr/>
        </p:nvGrpSpPr>
        <p:grpSpPr>
          <a:xfrm>
            <a:off x="5894444" y="4226933"/>
            <a:ext cx="3642170" cy="2185302"/>
            <a:chOff x="5284137" y="2550279"/>
            <a:chExt cx="3642170" cy="2185302"/>
          </a:xfrm>
        </p:grpSpPr>
        <p:sp>
          <p:nvSpPr>
            <p:cNvPr id="23" name="Rectangle 22"/>
            <p:cNvSpPr/>
            <p:nvPr/>
          </p:nvSpPr>
          <p:spPr>
            <a:xfrm>
              <a:off x="5284137" y="2550279"/>
              <a:ext cx="3642170" cy="2185302"/>
            </a:xfrm>
            <a:prstGeom prst="rect">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4">
                <a:hueOff val="13"/>
                <a:satOff val="-690"/>
                <a:lumOff val="15882"/>
                <a:alphaOff val="0"/>
              </a:schemeClr>
            </a:effectRef>
            <a:fontRef idx="minor">
              <a:schemeClr val="lt1"/>
            </a:fontRef>
          </p:style>
        </p:sp>
        <p:sp>
          <p:nvSpPr>
            <p:cNvPr id="24" name="TextBox 23"/>
            <p:cNvSpPr txBox="1"/>
            <p:nvPr/>
          </p:nvSpPr>
          <p:spPr>
            <a:xfrm>
              <a:off x="5284137" y="2550279"/>
              <a:ext cx="3642170" cy="2185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cs typeface="Arial"/>
                </a:rPr>
                <a:t>Less than 5% of the IT workforce</a:t>
              </a:r>
              <a:endParaRPr lang="en-US" sz="2900" kern="1200" dirty="0"/>
            </a:p>
          </p:txBody>
        </p:sp>
      </p:grpSp>
      <p:sp>
        <p:nvSpPr>
          <p:cNvPr id="25" name="Title 1"/>
          <p:cNvSpPr txBox="1">
            <a:spLocks/>
          </p:cNvSpPr>
          <p:nvPr/>
        </p:nvSpPr>
        <p:spPr>
          <a:xfrm>
            <a:off x="1273540" y="244667"/>
            <a:ext cx="12192000" cy="1325563"/>
          </a:xfrm>
        </p:spPr>
        <p:txBody>
          <a:bodyPr>
            <a:normAutofit/>
          </a:bodyPr>
          <a:lstStyle>
            <a:lvl1pPr algn="l" defTabSz="914065" rtl="0" eaLnBrk="1" latinLnBrk="0" hangingPunct="1">
              <a:lnSpc>
                <a:spcPct val="90000"/>
              </a:lnSpc>
              <a:spcBef>
                <a:spcPct val="0"/>
              </a:spcBef>
              <a:buNone/>
              <a:defRPr sz="4401" kern="1200">
                <a:solidFill>
                  <a:schemeClr val="tx1"/>
                </a:solidFill>
                <a:latin typeface="+mj-lt"/>
                <a:ea typeface="+mj-ea"/>
                <a:cs typeface="+mj-cs"/>
              </a:defRPr>
            </a:lvl1pPr>
          </a:lstStyle>
          <a:p>
            <a:r>
              <a:rPr lang="en-US" sz="3600" b="1" spc="-150" dirty="0">
                <a:solidFill>
                  <a:schemeClr val="tx1">
                    <a:lumMod val="85000"/>
                    <a:lumOff val="15000"/>
                  </a:schemeClr>
                </a:solidFill>
              </a:rPr>
              <a:t>AFRICAN AMERICANS &amp; </a:t>
            </a:r>
            <a:r>
              <a:rPr lang="en-US" sz="3600" b="1" spc="-150" dirty="0">
                <a:gradFill>
                  <a:gsLst>
                    <a:gs pos="0">
                      <a:schemeClr val="accent1"/>
                    </a:gs>
                    <a:gs pos="100000">
                      <a:schemeClr val="accent1">
                        <a:lumMod val="75000"/>
                      </a:schemeClr>
                    </a:gs>
                  </a:gsLst>
                  <a:lin ang="0" scaled="1"/>
                </a:gradFill>
              </a:rPr>
              <a:t>STEM</a:t>
            </a:r>
            <a:endParaRPr lang="en-ID" sz="4400" b="1" spc="-150" dirty="0">
              <a:gradFill>
                <a:gsLst>
                  <a:gs pos="0">
                    <a:schemeClr val="accent1"/>
                  </a:gs>
                  <a:gs pos="100000">
                    <a:schemeClr val="accent1">
                      <a:lumMod val="75000"/>
                    </a:schemeClr>
                  </a:gs>
                </a:gsLst>
                <a:lin ang="0" scaled="1"/>
              </a:gradFill>
            </a:endParaRPr>
          </a:p>
        </p:txBody>
      </p:sp>
      <p:grpSp>
        <p:nvGrpSpPr>
          <p:cNvPr id="26" name="Group 25"/>
          <p:cNvGrpSpPr/>
          <p:nvPr/>
        </p:nvGrpSpPr>
        <p:grpSpPr>
          <a:xfrm>
            <a:off x="1458369" y="1533159"/>
            <a:ext cx="3642170" cy="2185302"/>
            <a:chOff x="1277749" y="759"/>
            <a:chExt cx="3642170" cy="2185302"/>
          </a:xfrm>
        </p:grpSpPr>
        <p:sp>
          <p:nvSpPr>
            <p:cNvPr id="27" name="Rectangle 26"/>
            <p:cNvSpPr/>
            <p:nvPr/>
          </p:nvSpPr>
          <p:spPr>
            <a:xfrm>
              <a:off x="1277749" y="759"/>
              <a:ext cx="3642170" cy="2185302"/>
            </a:xfrm>
            <a:prstGeom prst="rect">
              <a:avLst/>
            </a:prstGeom>
            <a:solidFill>
              <a:schemeClr val="tx2">
                <a:lumMod val="65000"/>
                <a:lumOff val="3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8" name="TextBox 27"/>
            <p:cNvSpPr txBox="1"/>
            <p:nvPr/>
          </p:nvSpPr>
          <p:spPr>
            <a:xfrm>
              <a:off x="1277749" y="759"/>
              <a:ext cx="3642170" cy="2185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Rural and Urban Technology Deserts</a:t>
              </a:r>
            </a:p>
          </p:txBody>
        </p:sp>
      </p:grpSp>
      <p:grpSp>
        <p:nvGrpSpPr>
          <p:cNvPr id="39" name="Group 38"/>
          <p:cNvGrpSpPr/>
          <p:nvPr/>
        </p:nvGrpSpPr>
        <p:grpSpPr>
          <a:xfrm>
            <a:off x="1458369" y="4226933"/>
            <a:ext cx="3642170" cy="2185302"/>
            <a:chOff x="1277749" y="2550279"/>
            <a:chExt cx="3642170" cy="2185302"/>
          </a:xfrm>
        </p:grpSpPr>
        <p:sp>
          <p:nvSpPr>
            <p:cNvPr id="40" name="Rectangle 39"/>
            <p:cNvSpPr/>
            <p:nvPr/>
          </p:nvSpPr>
          <p:spPr>
            <a:xfrm>
              <a:off x="1277749" y="2550279"/>
              <a:ext cx="3642170" cy="2185302"/>
            </a:xfrm>
            <a:prstGeom prst="rect">
              <a:avLst/>
            </a:prstGeom>
          </p:spPr>
          <p:style>
            <a:lnRef idx="0">
              <a:schemeClr val="lt1">
                <a:hueOff val="0"/>
                <a:satOff val="0"/>
                <a:lumOff val="0"/>
                <a:alphaOff val="0"/>
              </a:schemeClr>
            </a:lnRef>
            <a:fillRef idx="3">
              <a:schemeClr val="accent4">
                <a:hueOff val="9"/>
                <a:satOff val="-460"/>
                <a:lumOff val="10588"/>
                <a:alphaOff val="0"/>
              </a:schemeClr>
            </a:fillRef>
            <a:effectRef idx="3">
              <a:schemeClr val="accent4">
                <a:hueOff val="9"/>
                <a:satOff val="-460"/>
                <a:lumOff val="10588"/>
                <a:alphaOff val="0"/>
              </a:schemeClr>
            </a:effectRef>
            <a:fontRef idx="minor">
              <a:schemeClr val="lt1"/>
            </a:fontRef>
          </p:style>
        </p:sp>
        <p:sp>
          <p:nvSpPr>
            <p:cNvPr id="41" name="TextBox 40"/>
            <p:cNvSpPr txBox="1"/>
            <p:nvPr/>
          </p:nvSpPr>
          <p:spPr>
            <a:xfrm>
              <a:off x="1277749" y="2550279"/>
              <a:ext cx="3642170" cy="2185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cs typeface="Arial"/>
                </a:rPr>
                <a:t>44% of Engineering Majors Exit </a:t>
              </a:r>
              <a:r>
                <a:rPr lang="en-US" sz="2900" dirty="0">
                  <a:cs typeface="Arial"/>
                </a:rPr>
                <a:t>Post-Secondary</a:t>
              </a:r>
              <a:r>
                <a:rPr lang="en-US" sz="2900" kern="1200" dirty="0">
                  <a:cs typeface="Arial"/>
                </a:rPr>
                <a:t> Education</a:t>
              </a:r>
              <a:endParaRPr lang="en-US" sz="2900" kern="1200" dirty="0"/>
            </a:p>
          </p:txBody>
        </p:sp>
      </p:grpSp>
    </p:spTree>
    <p:extLst>
      <p:ext uri="{BB962C8B-B14F-4D97-AF65-F5344CB8AC3E}">
        <p14:creationId xmlns:p14="http://schemas.microsoft.com/office/powerpoint/2010/main" val="383537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6095A8EB-0394-4363-B2C7-7522375E18A6}"/>
              </a:ext>
            </a:extLst>
          </p:cNvPr>
          <p:cNvSpPr txBox="1"/>
          <p:nvPr/>
        </p:nvSpPr>
        <p:spPr>
          <a:xfrm rot="5400000" flipH="1">
            <a:off x="8792770" y="2891850"/>
            <a:ext cx="4969630"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OVERVIEW</a:t>
            </a:r>
            <a:endParaRPr lang="en-ID" sz="6600" dirty="0"/>
          </a:p>
        </p:txBody>
      </p:sp>
      <p:sp>
        <p:nvSpPr>
          <p:cNvPr id="11" name="TextBox 10">
            <a:extLst>
              <a:ext uri="{FF2B5EF4-FFF2-40B4-BE49-F238E27FC236}">
                <a16:creationId xmlns:a16="http://schemas.microsoft.com/office/drawing/2014/main" id="{A9E5251B-95CB-4D29-8771-A3BBE905F911}"/>
              </a:ext>
            </a:extLst>
          </p:cNvPr>
          <p:cNvSpPr txBox="1"/>
          <p:nvPr/>
        </p:nvSpPr>
        <p:spPr>
          <a:xfrm flipH="1">
            <a:off x="506555" y="1083509"/>
            <a:ext cx="3492985"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TIME </a:t>
            </a:r>
            <a:r>
              <a:rPr lang="en-US" sz="3600" b="1" spc="-150" dirty="0">
                <a:gradFill>
                  <a:gsLst>
                    <a:gs pos="0">
                      <a:schemeClr val="accent1"/>
                    </a:gs>
                    <a:gs pos="100000">
                      <a:schemeClr val="accent1">
                        <a:lumMod val="75000"/>
                      </a:schemeClr>
                    </a:gs>
                  </a:gsLst>
                  <a:lin ang="0" scaled="1"/>
                </a:gradFill>
                <a:latin typeface="+mj-lt"/>
              </a:rPr>
              <a:t>LINE</a:t>
            </a:r>
            <a:endParaRPr lang="en-ID" sz="3600" b="1" spc="-150" dirty="0">
              <a:gradFill>
                <a:gsLst>
                  <a:gs pos="0">
                    <a:schemeClr val="accent1"/>
                  </a:gs>
                  <a:gs pos="100000">
                    <a:schemeClr val="accent1">
                      <a:lumMod val="75000"/>
                    </a:schemeClr>
                  </a:gs>
                </a:gsLst>
                <a:lin ang="0" scaled="1"/>
              </a:gradFill>
              <a:latin typeface="+mj-lt"/>
            </a:endParaRPr>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32" name="Text Placeholder 2"/>
          <p:cNvSpPr txBox="1">
            <a:spLocks/>
          </p:cNvSpPr>
          <p:nvPr/>
        </p:nvSpPr>
        <p:spPr>
          <a:xfrm>
            <a:off x="4454903" y="2011674"/>
            <a:ext cx="5343828" cy="4560195"/>
          </a:xfrm>
          <a:prstGeom prst="rect">
            <a:avLst/>
          </a:prstGeom>
        </p:spPr>
        <p:txBody>
          <a:bodyPr lIns="91440" tIns="45720" rIns="91440" bIns="45720" anchor="t"/>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dirty="0">
              <a:solidFill>
                <a:schemeClr val="tx1">
                  <a:lumMod val="65000"/>
                  <a:lumOff val="35000"/>
                </a:schemeClr>
              </a:solidFill>
              <a:latin typeface="+mn-lt"/>
            </a:endParaRPr>
          </a:p>
          <a:p>
            <a:pPr marL="285750" indent="-285750" algn="l">
              <a:lnSpc>
                <a:spcPct val="100000"/>
              </a:lnSpc>
              <a:buFont typeface="Arial" panose="020B0604020202020204" pitchFamily="34" charset="0"/>
              <a:buChar char="•"/>
            </a:pPr>
            <a:endParaRPr lang="en-US" sz="1600" dirty="0">
              <a:latin typeface="+mn-lt"/>
              <a:ea typeface="Open Sans" panose="020B0606030504020204" pitchFamily="34" charset="0"/>
              <a:cs typeface="Open Sans" panose="020B0606030504020204" pitchFamily="34" charset="0"/>
            </a:endParaRPr>
          </a:p>
        </p:txBody>
      </p:sp>
      <p:sp>
        <p:nvSpPr>
          <p:cNvPr id="16" name="Freeform 69"/>
          <p:cNvSpPr>
            <a:spLocks/>
          </p:cNvSpPr>
          <p:nvPr/>
        </p:nvSpPr>
        <p:spPr bwMode="auto">
          <a:xfrm>
            <a:off x="3825082" y="1084263"/>
            <a:ext cx="6103938" cy="5773738"/>
          </a:xfrm>
          <a:custGeom>
            <a:avLst/>
            <a:gdLst>
              <a:gd name="T0" fmla="*/ 1317 w 1604"/>
              <a:gd name="T1" fmla="*/ 0 h 1516"/>
              <a:gd name="T2" fmla="*/ 1318 w 1604"/>
              <a:gd name="T3" fmla="*/ 9 h 1516"/>
              <a:gd name="T4" fmla="*/ 1280 w 1604"/>
              <a:gd name="T5" fmla="*/ 34 h 1516"/>
              <a:gd name="T6" fmla="*/ 1217 w 1604"/>
              <a:gd name="T7" fmla="*/ 50 h 1516"/>
              <a:gd name="T8" fmla="*/ 1085 w 1604"/>
              <a:gd name="T9" fmla="*/ 72 h 1516"/>
              <a:gd name="T10" fmla="*/ 816 w 1604"/>
              <a:gd name="T11" fmla="*/ 118 h 1516"/>
              <a:gd name="T12" fmla="*/ 745 w 1604"/>
              <a:gd name="T13" fmla="*/ 140 h 1516"/>
              <a:gd name="T14" fmla="*/ 694 w 1604"/>
              <a:gd name="T15" fmla="*/ 184 h 1516"/>
              <a:gd name="T16" fmla="*/ 694 w 1604"/>
              <a:gd name="T17" fmla="*/ 190 h 1516"/>
              <a:gd name="T18" fmla="*/ 694 w 1604"/>
              <a:gd name="T19" fmla="*/ 197 h 1516"/>
              <a:gd name="T20" fmla="*/ 696 w 1604"/>
              <a:gd name="T21" fmla="*/ 203 h 1516"/>
              <a:gd name="T22" fmla="*/ 720 w 1604"/>
              <a:gd name="T23" fmla="*/ 226 h 1516"/>
              <a:gd name="T24" fmla="*/ 749 w 1604"/>
              <a:gd name="T25" fmla="*/ 241 h 1516"/>
              <a:gd name="T26" fmla="*/ 815 w 1604"/>
              <a:gd name="T27" fmla="*/ 263 h 1516"/>
              <a:gd name="T28" fmla="*/ 955 w 1604"/>
              <a:gd name="T29" fmla="*/ 296 h 1516"/>
              <a:gd name="T30" fmla="*/ 1244 w 1604"/>
              <a:gd name="T31" fmla="*/ 355 h 1516"/>
              <a:gd name="T32" fmla="*/ 1386 w 1604"/>
              <a:gd name="T33" fmla="*/ 393 h 1516"/>
              <a:gd name="T34" fmla="*/ 1517 w 1604"/>
              <a:gd name="T35" fmla="*/ 452 h 1516"/>
              <a:gd name="T36" fmla="*/ 1570 w 1604"/>
              <a:gd name="T37" fmla="*/ 497 h 1516"/>
              <a:gd name="T38" fmla="*/ 1594 w 1604"/>
              <a:gd name="T39" fmla="*/ 534 h 1516"/>
              <a:gd name="T40" fmla="*/ 1603 w 1604"/>
              <a:gd name="T41" fmla="*/ 573 h 1516"/>
              <a:gd name="T42" fmla="*/ 1583 w 1604"/>
              <a:gd name="T43" fmla="*/ 635 h 1516"/>
              <a:gd name="T44" fmla="*/ 1475 w 1604"/>
              <a:gd name="T45" fmla="*/ 722 h 1516"/>
              <a:gd name="T46" fmla="*/ 1344 w 1604"/>
              <a:gd name="T47" fmla="*/ 782 h 1516"/>
              <a:gd name="T48" fmla="*/ 1065 w 1604"/>
              <a:gd name="T49" fmla="*/ 881 h 1516"/>
              <a:gd name="T50" fmla="*/ 786 w 1604"/>
              <a:gd name="T51" fmla="*/ 977 h 1516"/>
              <a:gd name="T52" fmla="*/ 519 w 1604"/>
              <a:gd name="T53" fmla="*/ 1093 h 1516"/>
              <a:gd name="T54" fmla="*/ 280 w 1604"/>
              <a:gd name="T55" fmla="*/ 1254 h 1516"/>
              <a:gd name="T56" fmla="*/ 184 w 1604"/>
              <a:gd name="T57" fmla="*/ 1354 h 1516"/>
              <a:gd name="T58" fmla="*/ 144 w 1604"/>
              <a:gd name="T59" fmla="*/ 1409 h 1516"/>
              <a:gd name="T60" fmla="*/ 109 w 1604"/>
              <a:gd name="T61" fmla="*/ 1466 h 1516"/>
              <a:gd name="T62" fmla="*/ 84 w 1604"/>
              <a:gd name="T63" fmla="*/ 1516 h 1516"/>
              <a:gd name="T64" fmla="*/ 0 w 1604"/>
              <a:gd name="T65" fmla="*/ 1516 h 1516"/>
              <a:gd name="T66" fmla="*/ 31 w 1604"/>
              <a:gd name="T67" fmla="*/ 1461 h 1516"/>
              <a:gd name="T68" fmla="*/ 68 w 1604"/>
              <a:gd name="T69" fmla="*/ 1404 h 1516"/>
              <a:gd name="T70" fmla="*/ 151 w 1604"/>
              <a:gd name="T71" fmla="*/ 1301 h 1516"/>
              <a:gd name="T72" fmla="*/ 375 w 1604"/>
              <a:gd name="T73" fmla="*/ 1119 h 1516"/>
              <a:gd name="T74" fmla="*/ 636 w 1604"/>
              <a:gd name="T75" fmla="*/ 989 h 1516"/>
              <a:gd name="T76" fmla="*/ 913 w 1604"/>
              <a:gd name="T77" fmla="*/ 891 h 1516"/>
              <a:gd name="T78" fmla="*/ 1196 w 1604"/>
              <a:gd name="T79" fmla="*/ 801 h 1516"/>
              <a:gd name="T80" fmla="*/ 1335 w 1604"/>
              <a:gd name="T81" fmla="*/ 752 h 1516"/>
              <a:gd name="T82" fmla="*/ 1467 w 1604"/>
              <a:gd name="T83" fmla="*/ 690 h 1516"/>
              <a:gd name="T84" fmla="*/ 1525 w 1604"/>
              <a:gd name="T85" fmla="*/ 650 h 1516"/>
              <a:gd name="T86" fmla="*/ 1566 w 1604"/>
              <a:gd name="T87" fmla="*/ 596 h 1516"/>
              <a:gd name="T88" fmla="*/ 1550 w 1604"/>
              <a:gd name="T89" fmla="*/ 508 h 1516"/>
              <a:gd name="T90" fmla="*/ 1438 w 1604"/>
              <a:gd name="T91" fmla="*/ 427 h 1516"/>
              <a:gd name="T92" fmla="*/ 1302 w 1604"/>
              <a:gd name="T93" fmla="*/ 380 h 1516"/>
              <a:gd name="T94" fmla="*/ 1014 w 1604"/>
              <a:gd name="T95" fmla="*/ 316 h 1516"/>
              <a:gd name="T96" fmla="*/ 873 w 1604"/>
              <a:gd name="T97" fmla="*/ 286 h 1516"/>
              <a:gd name="T98" fmla="*/ 736 w 1604"/>
              <a:gd name="T99" fmla="*/ 244 h 1516"/>
              <a:gd name="T100" fmla="*/ 707 w 1604"/>
              <a:gd name="T101" fmla="*/ 227 h 1516"/>
              <a:gd name="T102" fmla="*/ 686 w 1604"/>
              <a:gd name="T103" fmla="*/ 204 h 1516"/>
              <a:gd name="T104" fmla="*/ 684 w 1604"/>
              <a:gd name="T105" fmla="*/ 198 h 1516"/>
              <a:gd name="T106" fmla="*/ 683 w 1604"/>
              <a:gd name="T107" fmla="*/ 191 h 1516"/>
              <a:gd name="T108" fmla="*/ 684 w 1604"/>
              <a:gd name="T109" fmla="*/ 184 h 1516"/>
              <a:gd name="T110" fmla="*/ 732 w 1604"/>
              <a:gd name="T111" fmla="*/ 142 h 1516"/>
              <a:gd name="T112" fmla="*/ 798 w 1604"/>
              <a:gd name="T113" fmla="*/ 119 h 1516"/>
              <a:gd name="T114" fmla="*/ 938 w 1604"/>
              <a:gd name="T115" fmla="*/ 92 h 1516"/>
              <a:gd name="T116" fmla="*/ 1217 w 1604"/>
              <a:gd name="T117" fmla="*/ 49 h 1516"/>
              <a:gd name="T118" fmla="*/ 1288 w 1604"/>
              <a:gd name="T119" fmla="*/ 30 h 1516"/>
              <a:gd name="T120" fmla="*/ 1317 w 1604"/>
              <a:gd name="T121"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4" h="1516">
                <a:moveTo>
                  <a:pt x="1317" y="0"/>
                </a:moveTo>
                <a:cubicBezTo>
                  <a:pt x="1318" y="3"/>
                  <a:pt x="1318" y="6"/>
                  <a:pt x="1318" y="9"/>
                </a:cubicBezTo>
                <a:cubicBezTo>
                  <a:pt x="1312" y="23"/>
                  <a:pt x="1294" y="29"/>
                  <a:pt x="1280" y="34"/>
                </a:cubicBezTo>
                <a:cubicBezTo>
                  <a:pt x="1260" y="41"/>
                  <a:pt x="1238" y="46"/>
                  <a:pt x="1217" y="50"/>
                </a:cubicBezTo>
                <a:cubicBezTo>
                  <a:pt x="1174" y="59"/>
                  <a:pt x="1130" y="65"/>
                  <a:pt x="1085" y="72"/>
                </a:cubicBezTo>
                <a:cubicBezTo>
                  <a:pt x="996" y="85"/>
                  <a:pt x="905" y="96"/>
                  <a:pt x="816" y="118"/>
                </a:cubicBezTo>
                <a:cubicBezTo>
                  <a:pt x="792" y="124"/>
                  <a:pt x="768" y="130"/>
                  <a:pt x="745" y="140"/>
                </a:cubicBezTo>
                <a:cubicBezTo>
                  <a:pt x="726" y="149"/>
                  <a:pt x="700" y="162"/>
                  <a:pt x="694" y="184"/>
                </a:cubicBezTo>
                <a:cubicBezTo>
                  <a:pt x="694" y="186"/>
                  <a:pt x="694" y="188"/>
                  <a:pt x="694" y="190"/>
                </a:cubicBezTo>
                <a:cubicBezTo>
                  <a:pt x="694" y="192"/>
                  <a:pt x="694" y="195"/>
                  <a:pt x="694" y="197"/>
                </a:cubicBezTo>
                <a:cubicBezTo>
                  <a:pt x="695" y="199"/>
                  <a:pt x="695" y="201"/>
                  <a:pt x="696" y="203"/>
                </a:cubicBezTo>
                <a:cubicBezTo>
                  <a:pt x="701" y="213"/>
                  <a:pt x="711" y="220"/>
                  <a:pt x="720" y="226"/>
                </a:cubicBezTo>
                <a:cubicBezTo>
                  <a:pt x="729" y="232"/>
                  <a:pt x="739" y="237"/>
                  <a:pt x="749" y="241"/>
                </a:cubicBezTo>
                <a:cubicBezTo>
                  <a:pt x="770" y="250"/>
                  <a:pt x="792" y="257"/>
                  <a:pt x="815" y="263"/>
                </a:cubicBezTo>
                <a:cubicBezTo>
                  <a:pt x="861" y="277"/>
                  <a:pt x="908" y="287"/>
                  <a:pt x="955" y="296"/>
                </a:cubicBezTo>
                <a:cubicBezTo>
                  <a:pt x="1051" y="316"/>
                  <a:pt x="1148" y="333"/>
                  <a:pt x="1244" y="355"/>
                </a:cubicBezTo>
                <a:cubicBezTo>
                  <a:pt x="1292" y="366"/>
                  <a:pt x="1339" y="378"/>
                  <a:pt x="1386" y="393"/>
                </a:cubicBezTo>
                <a:cubicBezTo>
                  <a:pt x="1431" y="408"/>
                  <a:pt x="1477" y="426"/>
                  <a:pt x="1517" y="452"/>
                </a:cubicBezTo>
                <a:cubicBezTo>
                  <a:pt x="1537" y="465"/>
                  <a:pt x="1555" y="480"/>
                  <a:pt x="1570" y="497"/>
                </a:cubicBezTo>
                <a:cubicBezTo>
                  <a:pt x="1580" y="509"/>
                  <a:pt x="1587" y="521"/>
                  <a:pt x="1594" y="534"/>
                </a:cubicBezTo>
                <a:cubicBezTo>
                  <a:pt x="1600" y="546"/>
                  <a:pt x="1602" y="559"/>
                  <a:pt x="1603" y="573"/>
                </a:cubicBezTo>
                <a:cubicBezTo>
                  <a:pt x="1604" y="595"/>
                  <a:pt x="1596" y="617"/>
                  <a:pt x="1583" y="635"/>
                </a:cubicBezTo>
                <a:cubicBezTo>
                  <a:pt x="1556" y="673"/>
                  <a:pt x="1515" y="700"/>
                  <a:pt x="1475" y="722"/>
                </a:cubicBezTo>
                <a:cubicBezTo>
                  <a:pt x="1433" y="745"/>
                  <a:pt x="1389" y="765"/>
                  <a:pt x="1344" y="782"/>
                </a:cubicBezTo>
                <a:cubicBezTo>
                  <a:pt x="1253" y="819"/>
                  <a:pt x="1159" y="850"/>
                  <a:pt x="1065" y="881"/>
                </a:cubicBezTo>
                <a:cubicBezTo>
                  <a:pt x="972" y="912"/>
                  <a:pt x="878" y="942"/>
                  <a:pt x="786" y="977"/>
                </a:cubicBezTo>
                <a:cubicBezTo>
                  <a:pt x="695" y="1011"/>
                  <a:pt x="605" y="1048"/>
                  <a:pt x="519" y="1093"/>
                </a:cubicBezTo>
                <a:cubicBezTo>
                  <a:pt x="434" y="1138"/>
                  <a:pt x="352" y="1190"/>
                  <a:pt x="280" y="1254"/>
                </a:cubicBezTo>
                <a:cubicBezTo>
                  <a:pt x="245" y="1284"/>
                  <a:pt x="213" y="1318"/>
                  <a:pt x="184" y="1354"/>
                </a:cubicBezTo>
                <a:cubicBezTo>
                  <a:pt x="170" y="1371"/>
                  <a:pt x="156" y="1390"/>
                  <a:pt x="144" y="1409"/>
                </a:cubicBezTo>
                <a:cubicBezTo>
                  <a:pt x="132" y="1427"/>
                  <a:pt x="120" y="1446"/>
                  <a:pt x="109" y="1466"/>
                </a:cubicBezTo>
                <a:cubicBezTo>
                  <a:pt x="100" y="1482"/>
                  <a:pt x="92" y="1499"/>
                  <a:pt x="84" y="1516"/>
                </a:cubicBezTo>
                <a:cubicBezTo>
                  <a:pt x="0" y="1516"/>
                  <a:pt x="0" y="1516"/>
                  <a:pt x="0" y="1516"/>
                </a:cubicBezTo>
                <a:cubicBezTo>
                  <a:pt x="10" y="1498"/>
                  <a:pt x="20" y="1479"/>
                  <a:pt x="31" y="1461"/>
                </a:cubicBezTo>
                <a:cubicBezTo>
                  <a:pt x="43" y="1442"/>
                  <a:pt x="55" y="1423"/>
                  <a:pt x="68" y="1404"/>
                </a:cubicBezTo>
                <a:cubicBezTo>
                  <a:pt x="93" y="1367"/>
                  <a:pt x="121" y="1333"/>
                  <a:pt x="151" y="1301"/>
                </a:cubicBezTo>
                <a:cubicBezTo>
                  <a:pt x="216" y="1230"/>
                  <a:pt x="293" y="1170"/>
                  <a:pt x="375" y="1119"/>
                </a:cubicBezTo>
                <a:cubicBezTo>
                  <a:pt x="458" y="1068"/>
                  <a:pt x="546" y="1026"/>
                  <a:pt x="636" y="989"/>
                </a:cubicBezTo>
                <a:cubicBezTo>
                  <a:pt x="727" y="952"/>
                  <a:pt x="820" y="921"/>
                  <a:pt x="913" y="891"/>
                </a:cubicBezTo>
                <a:cubicBezTo>
                  <a:pt x="1007" y="860"/>
                  <a:pt x="1102" y="832"/>
                  <a:pt x="1196" y="801"/>
                </a:cubicBezTo>
                <a:cubicBezTo>
                  <a:pt x="1242" y="785"/>
                  <a:pt x="1289" y="769"/>
                  <a:pt x="1335" y="752"/>
                </a:cubicBezTo>
                <a:cubicBezTo>
                  <a:pt x="1380" y="734"/>
                  <a:pt x="1425" y="715"/>
                  <a:pt x="1467" y="690"/>
                </a:cubicBezTo>
                <a:cubicBezTo>
                  <a:pt x="1487" y="679"/>
                  <a:pt x="1507" y="666"/>
                  <a:pt x="1525" y="650"/>
                </a:cubicBezTo>
                <a:cubicBezTo>
                  <a:pt x="1542" y="635"/>
                  <a:pt x="1558" y="617"/>
                  <a:pt x="1566" y="596"/>
                </a:cubicBezTo>
                <a:cubicBezTo>
                  <a:pt x="1577" y="566"/>
                  <a:pt x="1568" y="533"/>
                  <a:pt x="1550" y="508"/>
                </a:cubicBezTo>
                <a:cubicBezTo>
                  <a:pt x="1523" y="470"/>
                  <a:pt x="1480" y="445"/>
                  <a:pt x="1438" y="427"/>
                </a:cubicBezTo>
                <a:cubicBezTo>
                  <a:pt x="1394" y="407"/>
                  <a:pt x="1348" y="393"/>
                  <a:pt x="1302" y="380"/>
                </a:cubicBezTo>
                <a:cubicBezTo>
                  <a:pt x="1208" y="354"/>
                  <a:pt x="1111" y="336"/>
                  <a:pt x="1014" y="316"/>
                </a:cubicBezTo>
                <a:cubicBezTo>
                  <a:pt x="967" y="307"/>
                  <a:pt x="920" y="297"/>
                  <a:pt x="873" y="286"/>
                </a:cubicBezTo>
                <a:cubicBezTo>
                  <a:pt x="827" y="275"/>
                  <a:pt x="780" y="263"/>
                  <a:pt x="736" y="244"/>
                </a:cubicBezTo>
                <a:cubicBezTo>
                  <a:pt x="726" y="239"/>
                  <a:pt x="716" y="234"/>
                  <a:pt x="707" y="227"/>
                </a:cubicBezTo>
                <a:cubicBezTo>
                  <a:pt x="698" y="221"/>
                  <a:pt x="690" y="214"/>
                  <a:pt x="686" y="204"/>
                </a:cubicBezTo>
                <a:cubicBezTo>
                  <a:pt x="685" y="202"/>
                  <a:pt x="684" y="200"/>
                  <a:pt x="684" y="198"/>
                </a:cubicBezTo>
                <a:cubicBezTo>
                  <a:pt x="683" y="196"/>
                  <a:pt x="683" y="193"/>
                  <a:pt x="683" y="191"/>
                </a:cubicBezTo>
                <a:cubicBezTo>
                  <a:pt x="683" y="189"/>
                  <a:pt x="684" y="187"/>
                  <a:pt x="684" y="184"/>
                </a:cubicBezTo>
                <a:cubicBezTo>
                  <a:pt x="690" y="163"/>
                  <a:pt x="714" y="150"/>
                  <a:pt x="732" y="142"/>
                </a:cubicBezTo>
                <a:cubicBezTo>
                  <a:pt x="753" y="132"/>
                  <a:pt x="776" y="125"/>
                  <a:pt x="798" y="119"/>
                </a:cubicBezTo>
                <a:cubicBezTo>
                  <a:pt x="844" y="107"/>
                  <a:pt x="891" y="99"/>
                  <a:pt x="938" y="92"/>
                </a:cubicBezTo>
                <a:cubicBezTo>
                  <a:pt x="1031" y="77"/>
                  <a:pt x="1125" y="68"/>
                  <a:pt x="1217" y="49"/>
                </a:cubicBezTo>
                <a:cubicBezTo>
                  <a:pt x="1241" y="45"/>
                  <a:pt x="1265" y="39"/>
                  <a:pt x="1288" y="30"/>
                </a:cubicBezTo>
                <a:cubicBezTo>
                  <a:pt x="1301" y="26"/>
                  <a:pt x="1322" y="17"/>
                  <a:pt x="1317" y="0"/>
                </a:cubicBezTo>
              </a:path>
            </a:pathLst>
          </a:custGeom>
          <a:solidFill>
            <a:schemeClr val="bg2">
              <a:lumMod val="85000"/>
            </a:schemeClr>
          </a:solidFill>
          <a:ln>
            <a:noFill/>
          </a:ln>
        </p:spPr>
        <p:txBody>
          <a:bodyPr vert="horz" wrap="square" lIns="91440" tIns="45720" rIns="91440" bIns="45720" numCol="1" anchor="t" anchorCtr="0" compatLnSpc="1">
            <a:prstTxWarp prst="textNoShape">
              <a:avLst/>
            </a:prstTxWarp>
          </a:bodyPr>
          <a:lstStyle/>
          <a:p>
            <a:endParaRPr lang="ru-RU"/>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2707" y="4588436"/>
            <a:ext cx="3205467" cy="117228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854" y="3556697"/>
            <a:ext cx="2349842" cy="859372"/>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697" y="2363208"/>
            <a:ext cx="1815478" cy="663948"/>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673" y="1611035"/>
            <a:ext cx="1543430" cy="56445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144" y="796975"/>
            <a:ext cx="1040036" cy="380356"/>
          </a:xfrm>
          <a:prstGeom prst="rect">
            <a:avLst/>
          </a:prstGeom>
        </p:spPr>
      </p:pic>
      <p:grpSp>
        <p:nvGrpSpPr>
          <p:cNvPr id="22" name="Group 21"/>
          <p:cNvGrpSpPr/>
          <p:nvPr/>
        </p:nvGrpSpPr>
        <p:grpSpPr>
          <a:xfrm>
            <a:off x="4023519" y="4040189"/>
            <a:ext cx="1716088" cy="1712913"/>
            <a:chOff x="4022725" y="4040188"/>
            <a:chExt cx="1716088" cy="1712913"/>
          </a:xfrm>
        </p:grpSpPr>
        <p:grpSp>
          <p:nvGrpSpPr>
            <p:cNvPr id="23" name="Group 22"/>
            <p:cNvGrpSpPr/>
            <p:nvPr/>
          </p:nvGrpSpPr>
          <p:grpSpPr>
            <a:xfrm>
              <a:off x="4022725" y="4040188"/>
              <a:ext cx="1716088" cy="1712913"/>
              <a:chOff x="4022725" y="4040188"/>
              <a:chExt cx="1716088" cy="1712913"/>
            </a:xfrm>
          </p:grpSpPr>
          <p:sp>
            <p:nvSpPr>
              <p:cNvPr id="25" name="Oval 70"/>
              <p:cNvSpPr>
                <a:spLocks noChangeArrowheads="1"/>
              </p:cNvSpPr>
              <p:nvPr/>
            </p:nvSpPr>
            <p:spPr bwMode="auto">
              <a:xfrm>
                <a:off x="4022725" y="4040188"/>
                <a:ext cx="1716088" cy="1712913"/>
              </a:xfrm>
              <a:prstGeom prst="ellipse">
                <a:avLst/>
              </a:prstGeom>
              <a:solidFill>
                <a:schemeClr val="accent5"/>
              </a:solidFill>
              <a:ln>
                <a:noFill/>
              </a:ln>
              <a:effectLst/>
            </p:spPr>
            <p:txBody>
              <a:bodyPr vert="horz" wrap="square" lIns="91440" tIns="45720" rIns="91440" bIns="45720" numCol="1" anchor="t" anchorCtr="0" compatLnSpc="1">
                <a:prstTxWarp prst="textNoShape">
                  <a:avLst/>
                </a:prstTxWarp>
              </a:bodyPr>
              <a:lstStyle/>
              <a:p>
                <a:endParaRPr lang="ru-RU"/>
              </a:p>
            </p:txBody>
          </p:sp>
          <p:sp>
            <p:nvSpPr>
              <p:cNvPr id="26" name="Oval 71"/>
              <p:cNvSpPr>
                <a:spLocks noChangeArrowheads="1"/>
              </p:cNvSpPr>
              <p:nvPr/>
            </p:nvSpPr>
            <p:spPr bwMode="auto">
              <a:xfrm>
                <a:off x="4281488" y="4298950"/>
                <a:ext cx="1193800" cy="1195388"/>
              </a:xfrm>
              <a:prstGeom prst="ellipse">
                <a:avLst/>
              </a:prstGeom>
              <a:solidFill>
                <a:schemeClr val="bg2"/>
              </a:soli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24" name="Rectangle 72"/>
            <p:cNvSpPr>
              <a:spLocks noChangeArrowheads="1"/>
            </p:cNvSpPr>
            <p:nvPr/>
          </p:nvSpPr>
          <p:spPr bwMode="auto">
            <a:xfrm>
              <a:off x="4476750" y="4684713"/>
              <a:ext cx="8399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ru-RU" altLang="ru-RU" sz="2800" b="1" dirty="0">
                  <a:solidFill>
                    <a:schemeClr val="accent5"/>
                  </a:solidFill>
                  <a:latin typeface="Open Sans Extrabold" panose="020B0906030804020204" pitchFamily="34" charset="0"/>
                </a:rPr>
                <a:t>2021</a:t>
              </a:r>
              <a:endParaRPr lang="ru-RU" altLang="ru-RU" dirty="0">
                <a:solidFill>
                  <a:schemeClr val="accent5"/>
                </a:solidFill>
              </a:endParaRPr>
            </a:p>
          </p:txBody>
        </p:sp>
      </p:grpSp>
      <p:grpSp>
        <p:nvGrpSpPr>
          <p:cNvPr id="27" name="Group 26"/>
          <p:cNvGrpSpPr/>
          <p:nvPr/>
        </p:nvGrpSpPr>
        <p:grpSpPr>
          <a:xfrm>
            <a:off x="7181057" y="3122614"/>
            <a:ext cx="1276350" cy="1274763"/>
            <a:chOff x="7180263" y="3122613"/>
            <a:chExt cx="1276350" cy="1274763"/>
          </a:xfrm>
        </p:grpSpPr>
        <p:grpSp>
          <p:nvGrpSpPr>
            <p:cNvPr id="28" name="Group 27"/>
            <p:cNvGrpSpPr/>
            <p:nvPr/>
          </p:nvGrpSpPr>
          <p:grpSpPr>
            <a:xfrm>
              <a:off x="7180263" y="3122613"/>
              <a:ext cx="1276350" cy="1274763"/>
              <a:chOff x="7180263" y="3122613"/>
              <a:chExt cx="1276350" cy="1274763"/>
            </a:xfrm>
          </p:grpSpPr>
          <p:sp>
            <p:nvSpPr>
              <p:cNvPr id="30" name="Oval 73"/>
              <p:cNvSpPr>
                <a:spLocks noChangeArrowheads="1"/>
              </p:cNvSpPr>
              <p:nvPr/>
            </p:nvSpPr>
            <p:spPr bwMode="auto">
              <a:xfrm>
                <a:off x="7180263" y="3122613"/>
                <a:ext cx="1276350" cy="1274763"/>
              </a:xfrm>
              <a:prstGeom prst="ellipse">
                <a:avLst/>
              </a:prstGeom>
              <a:solidFill>
                <a:schemeClr val="accent4"/>
              </a:solidFill>
              <a:ln>
                <a:noFill/>
              </a:ln>
              <a:effectLst/>
            </p:spPr>
            <p:txBody>
              <a:bodyPr vert="horz" wrap="square" lIns="91440" tIns="45720" rIns="91440" bIns="45720" numCol="1" anchor="t" anchorCtr="0" compatLnSpc="1">
                <a:prstTxWarp prst="textNoShape">
                  <a:avLst/>
                </a:prstTxWarp>
              </a:bodyPr>
              <a:lstStyle/>
              <a:p>
                <a:endParaRPr lang="ru-RU"/>
              </a:p>
            </p:txBody>
          </p:sp>
          <p:sp>
            <p:nvSpPr>
              <p:cNvPr id="31" name="Oval 74"/>
              <p:cNvSpPr>
                <a:spLocks noChangeArrowheads="1"/>
              </p:cNvSpPr>
              <p:nvPr/>
            </p:nvSpPr>
            <p:spPr bwMode="auto">
              <a:xfrm>
                <a:off x="7375525" y="3316288"/>
                <a:ext cx="885825" cy="887413"/>
              </a:xfrm>
              <a:prstGeom prst="ellipse">
                <a:avLst/>
              </a:prstGeom>
              <a:solidFill>
                <a:schemeClr val="bg2"/>
              </a:solidFill>
              <a:ln>
                <a:noFill/>
              </a:ln>
              <a:effectLst>
                <a:outerShdw blurRad="127000" dist="63500" dir="2700000" sx="102000" sy="102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29" name="Rectangle 75"/>
            <p:cNvSpPr>
              <a:spLocks noChangeArrowheads="1"/>
            </p:cNvSpPr>
            <p:nvPr/>
          </p:nvSpPr>
          <p:spPr bwMode="auto">
            <a:xfrm>
              <a:off x="7519988" y="3606800"/>
              <a:ext cx="602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sz="2000" b="1" dirty="0">
                  <a:solidFill>
                    <a:schemeClr val="accent4"/>
                  </a:solidFill>
                  <a:latin typeface="Open Sans Extrabold" panose="020B0906030804020204" pitchFamily="34" charset="0"/>
                </a:rPr>
                <a:t>1964</a:t>
              </a:r>
              <a:endParaRPr lang="ru-RU" altLang="ru-RU" dirty="0">
                <a:solidFill>
                  <a:schemeClr val="accent4"/>
                </a:solidFill>
              </a:endParaRPr>
            </a:p>
          </p:txBody>
        </p:sp>
      </p:grpSp>
      <p:sp>
        <p:nvSpPr>
          <p:cNvPr id="33" name="Freeform 77"/>
          <p:cNvSpPr>
            <a:spLocks noEditPoints="1"/>
          </p:cNvSpPr>
          <p:nvPr/>
        </p:nvSpPr>
        <p:spPr bwMode="auto">
          <a:xfrm>
            <a:off x="9286082" y="2090739"/>
            <a:ext cx="509588" cy="474663"/>
          </a:xfrm>
          <a:custGeom>
            <a:avLst/>
            <a:gdLst>
              <a:gd name="T0" fmla="*/ 0 w 134"/>
              <a:gd name="T1" fmla="*/ 124 h 125"/>
              <a:gd name="T2" fmla="*/ 0 w 134"/>
              <a:gd name="T3" fmla="*/ 125 h 125"/>
              <a:gd name="T4" fmla="*/ 0 w 134"/>
              <a:gd name="T5" fmla="*/ 124 h 125"/>
              <a:gd name="T6" fmla="*/ 0 w 134"/>
              <a:gd name="T7" fmla="*/ 124 h 125"/>
              <a:gd name="T8" fmla="*/ 0 w 134"/>
              <a:gd name="T9" fmla="*/ 124 h 125"/>
              <a:gd name="T10" fmla="*/ 0 w 134"/>
              <a:gd name="T11" fmla="*/ 124 h 125"/>
              <a:gd name="T12" fmla="*/ 0 w 134"/>
              <a:gd name="T13" fmla="*/ 124 h 125"/>
              <a:gd name="T14" fmla="*/ 0 w 134"/>
              <a:gd name="T15" fmla="*/ 124 h 125"/>
              <a:gd name="T16" fmla="*/ 0 w 134"/>
              <a:gd name="T17" fmla="*/ 124 h 125"/>
              <a:gd name="T18" fmla="*/ 0 w 134"/>
              <a:gd name="T19" fmla="*/ 124 h 125"/>
              <a:gd name="T20" fmla="*/ 0 w 134"/>
              <a:gd name="T21" fmla="*/ 124 h 125"/>
              <a:gd name="T22" fmla="*/ 0 w 134"/>
              <a:gd name="T23" fmla="*/ 124 h 125"/>
              <a:gd name="T24" fmla="*/ 0 w 134"/>
              <a:gd name="T25" fmla="*/ 124 h 125"/>
              <a:gd name="T26" fmla="*/ 0 w 134"/>
              <a:gd name="T27" fmla="*/ 124 h 125"/>
              <a:gd name="T28" fmla="*/ 0 w 134"/>
              <a:gd name="T29" fmla="*/ 124 h 125"/>
              <a:gd name="T30" fmla="*/ 0 w 134"/>
              <a:gd name="T31" fmla="*/ 123 h 125"/>
              <a:gd name="T32" fmla="*/ 0 w 134"/>
              <a:gd name="T33" fmla="*/ 124 h 125"/>
              <a:gd name="T34" fmla="*/ 0 w 134"/>
              <a:gd name="T35" fmla="*/ 123 h 125"/>
              <a:gd name="T36" fmla="*/ 134 w 134"/>
              <a:gd name="T37" fmla="*/ 1 h 125"/>
              <a:gd name="T38" fmla="*/ 134 w 134"/>
              <a:gd name="T39" fmla="*/ 1 h 125"/>
              <a:gd name="T40" fmla="*/ 134 w 134"/>
              <a:gd name="T41" fmla="*/ 1 h 125"/>
              <a:gd name="T42" fmla="*/ 133 w 134"/>
              <a:gd name="T43" fmla="*/ 1 h 125"/>
              <a:gd name="T44" fmla="*/ 134 w 134"/>
              <a:gd name="T45" fmla="*/ 1 h 125"/>
              <a:gd name="T46" fmla="*/ 133 w 134"/>
              <a:gd name="T47" fmla="*/ 1 h 125"/>
              <a:gd name="T48" fmla="*/ 123 w 134"/>
              <a:gd name="T49" fmla="*/ 0 h 125"/>
              <a:gd name="T50" fmla="*/ 0 w 134"/>
              <a:gd name="T51" fmla="*/ 123 h 125"/>
              <a:gd name="T52" fmla="*/ 0 w 134"/>
              <a:gd name="T53" fmla="*/ 123 h 125"/>
              <a:gd name="T54" fmla="*/ 123 w 134"/>
              <a:gd name="T55" fmla="*/ 0 h 125"/>
              <a:gd name="T56" fmla="*/ 133 w 134"/>
              <a:gd name="T57" fmla="*/ 1 h 125"/>
              <a:gd name="T58" fmla="*/ 123 w 134"/>
              <a:gd name="T5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4" h="125">
                <a:moveTo>
                  <a:pt x="0" y="124"/>
                </a:moveTo>
                <a:cubicBezTo>
                  <a:pt x="0" y="125"/>
                  <a:pt x="0" y="125"/>
                  <a:pt x="0" y="125"/>
                </a:cubicBezTo>
                <a:cubicBezTo>
                  <a:pt x="0" y="124"/>
                  <a:pt x="0" y="125"/>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4"/>
                  <a:pt x="0" y="124"/>
                </a:cubicBezTo>
                <a:cubicBezTo>
                  <a:pt x="0" y="124"/>
                  <a:pt x="0" y="123"/>
                  <a:pt x="0" y="123"/>
                </a:cubicBezTo>
                <a:moveTo>
                  <a:pt x="134" y="1"/>
                </a:moveTo>
                <a:cubicBezTo>
                  <a:pt x="134" y="1"/>
                  <a:pt x="134" y="1"/>
                  <a:pt x="134" y="1"/>
                </a:cubicBezTo>
                <a:cubicBezTo>
                  <a:pt x="134" y="1"/>
                  <a:pt x="134" y="1"/>
                  <a:pt x="134" y="1"/>
                </a:cubicBezTo>
                <a:moveTo>
                  <a:pt x="133" y="1"/>
                </a:moveTo>
                <a:cubicBezTo>
                  <a:pt x="133" y="1"/>
                  <a:pt x="134" y="1"/>
                  <a:pt x="134" y="1"/>
                </a:cubicBezTo>
                <a:cubicBezTo>
                  <a:pt x="134" y="1"/>
                  <a:pt x="133" y="1"/>
                  <a:pt x="133" y="1"/>
                </a:cubicBezTo>
                <a:moveTo>
                  <a:pt x="123" y="0"/>
                </a:moveTo>
                <a:cubicBezTo>
                  <a:pt x="55" y="0"/>
                  <a:pt x="0" y="56"/>
                  <a:pt x="0" y="123"/>
                </a:cubicBezTo>
                <a:cubicBezTo>
                  <a:pt x="0" y="123"/>
                  <a:pt x="0" y="123"/>
                  <a:pt x="0" y="123"/>
                </a:cubicBezTo>
                <a:cubicBezTo>
                  <a:pt x="0" y="56"/>
                  <a:pt x="55" y="0"/>
                  <a:pt x="123" y="0"/>
                </a:cubicBezTo>
                <a:cubicBezTo>
                  <a:pt x="126" y="0"/>
                  <a:pt x="130" y="1"/>
                  <a:pt x="133" y="1"/>
                </a:cubicBezTo>
                <a:cubicBezTo>
                  <a:pt x="130" y="1"/>
                  <a:pt x="126" y="0"/>
                  <a:pt x="12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34" name="Group 33"/>
          <p:cNvGrpSpPr/>
          <p:nvPr/>
        </p:nvGrpSpPr>
        <p:grpSpPr>
          <a:xfrm>
            <a:off x="9286083" y="2090739"/>
            <a:ext cx="936625" cy="936625"/>
            <a:chOff x="9285288" y="2090738"/>
            <a:chExt cx="936625" cy="936625"/>
          </a:xfrm>
        </p:grpSpPr>
        <p:grpSp>
          <p:nvGrpSpPr>
            <p:cNvPr id="35" name="Group 34"/>
            <p:cNvGrpSpPr/>
            <p:nvPr/>
          </p:nvGrpSpPr>
          <p:grpSpPr>
            <a:xfrm>
              <a:off x="9285288" y="2090738"/>
              <a:ext cx="936625" cy="936625"/>
              <a:chOff x="9285288" y="2090738"/>
              <a:chExt cx="936625" cy="936625"/>
            </a:xfrm>
          </p:grpSpPr>
          <p:sp>
            <p:nvSpPr>
              <p:cNvPr id="37" name="Oval 76"/>
              <p:cNvSpPr>
                <a:spLocks noChangeArrowheads="1"/>
              </p:cNvSpPr>
              <p:nvPr/>
            </p:nvSpPr>
            <p:spPr bwMode="auto">
              <a:xfrm>
                <a:off x="9285288" y="2090738"/>
                <a:ext cx="936625" cy="93662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ru-RU"/>
              </a:p>
            </p:txBody>
          </p:sp>
          <p:sp>
            <p:nvSpPr>
              <p:cNvPr id="38" name="Oval 79"/>
              <p:cNvSpPr>
                <a:spLocks noChangeArrowheads="1"/>
              </p:cNvSpPr>
              <p:nvPr/>
            </p:nvSpPr>
            <p:spPr bwMode="auto">
              <a:xfrm>
                <a:off x="9426575" y="2235200"/>
                <a:ext cx="650875" cy="650875"/>
              </a:xfrm>
              <a:prstGeom prst="ellipse">
                <a:avLst/>
              </a:prstGeom>
              <a:solidFill>
                <a:schemeClr val="bg2"/>
              </a:solidFill>
              <a:ln>
                <a:noFill/>
              </a:ln>
              <a:effectLst>
                <a:outerShdw blurRad="1143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36" name="Rectangle 80"/>
            <p:cNvSpPr>
              <a:spLocks noChangeArrowheads="1"/>
            </p:cNvSpPr>
            <p:nvPr/>
          </p:nvSpPr>
          <p:spPr bwMode="auto">
            <a:xfrm>
              <a:off x="9529763" y="2452688"/>
              <a:ext cx="4809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sz="1600" b="1" dirty="0">
                  <a:solidFill>
                    <a:schemeClr val="accent6"/>
                  </a:solidFill>
                  <a:latin typeface="Open Sans Extrabold" panose="020B0906030804020204" pitchFamily="34" charset="0"/>
                </a:rPr>
                <a:t>1896</a:t>
              </a:r>
              <a:endParaRPr lang="ru-RU" altLang="ru-RU" dirty="0">
                <a:solidFill>
                  <a:schemeClr val="accent6"/>
                </a:solidFill>
              </a:endParaRPr>
            </a:p>
          </p:txBody>
        </p:sp>
      </p:grpSp>
      <p:grpSp>
        <p:nvGrpSpPr>
          <p:cNvPr id="39" name="Group 38"/>
          <p:cNvGrpSpPr/>
          <p:nvPr/>
        </p:nvGrpSpPr>
        <p:grpSpPr>
          <a:xfrm>
            <a:off x="6788944" y="1427164"/>
            <a:ext cx="750888" cy="746125"/>
            <a:chOff x="6788150" y="1427163"/>
            <a:chExt cx="750888" cy="746125"/>
          </a:xfrm>
        </p:grpSpPr>
        <p:grpSp>
          <p:nvGrpSpPr>
            <p:cNvPr id="40" name="Group 39"/>
            <p:cNvGrpSpPr/>
            <p:nvPr/>
          </p:nvGrpSpPr>
          <p:grpSpPr>
            <a:xfrm>
              <a:off x="6788150" y="1427163"/>
              <a:ext cx="750888" cy="746125"/>
              <a:chOff x="6788150" y="1427163"/>
              <a:chExt cx="750888" cy="746125"/>
            </a:xfrm>
          </p:grpSpPr>
          <p:sp>
            <p:nvSpPr>
              <p:cNvPr id="42" name="Oval 81"/>
              <p:cNvSpPr>
                <a:spLocks noChangeArrowheads="1"/>
              </p:cNvSpPr>
              <p:nvPr/>
            </p:nvSpPr>
            <p:spPr bwMode="auto">
              <a:xfrm>
                <a:off x="6788150" y="1427163"/>
                <a:ext cx="750888" cy="74612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43" name="Oval 82"/>
              <p:cNvSpPr>
                <a:spLocks noChangeArrowheads="1"/>
              </p:cNvSpPr>
              <p:nvPr/>
            </p:nvSpPr>
            <p:spPr bwMode="auto">
              <a:xfrm>
                <a:off x="6902450" y="1538288"/>
                <a:ext cx="522288" cy="520700"/>
              </a:xfrm>
              <a:prstGeom prst="ellipse">
                <a:avLst/>
              </a:prstGeom>
              <a:solidFill>
                <a:schemeClr val="bg2"/>
              </a:solidFill>
              <a:ln>
                <a:noFill/>
              </a:ln>
              <a:effectLst>
                <a:outerShdw blurRad="114300" dist="508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41" name="Rectangle 83"/>
            <p:cNvSpPr>
              <a:spLocks noChangeArrowheads="1"/>
            </p:cNvSpPr>
            <p:nvPr/>
          </p:nvSpPr>
          <p:spPr bwMode="auto">
            <a:xfrm>
              <a:off x="6962515" y="1709738"/>
              <a:ext cx="3911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sz="1300" b="1" dirty="0">
                  <a:solidFill>
                    <a:schemeClr val="accent1"/>
                  </a:solidFill>
                  <a:latin typeface="Open Sans Extrabold" panose="020B0906030804020204" pitchFamily="34" charset="0"/>
                </a:rPr>
                <a:t>1837</a:t>
              </a:r>
              <a:endParaRPr lang="ru-RU" altLang="ru-RU" dirty="0">
                <a:solidFill>
                  <a:schemeClr val="accent1"/>
                </a:solidFill>
              </a:endParaRPr>
            </a:p>
          </p:txBody>
        </p:sp>
      </p:grpSp>
      <p:grpSp>
        <p:nvGrpSpPr>
          <p:cNvPr id="44" name="Group 43"/>
          <p:cNvGrpSpPr/>
          <p:nvPr/>
        </p:nvGrpSpPr>
        <p:grpSpPr>
          <a:xfrm>
            <a:off x="8525669" y="669925"/>
            <a:ext cx="509588" cy="509588"/>
            <a:chOff x="8524875" y="669925"/>
            <a:chExt cx="509588" cy="509588"/>
          </a:xfrm>
        </p:grpSpPr>
        <p:grpSp>
          <p:nvGrpSpPr>
            <p:cNvPr id="45" name="Group 44"/>
            <p:cNvGrpSpPr/>
            <p:nvPr/>
          </p:nvGrpSpPr>
          <p:grpSpPr>
            <a:xfrm>
              <a:off x="8524875" y="669925"/>
              <a:ext cx="509588" cy="509588"/>
              <a:chOff x="8524875" y="669925"/>
              <a:chExt cx="509588" cy="509588"/>
            </a:xfrm>
          </p:grpSpPr>
          <p:sp>
            <p:nvSpPr>
              <p:cNvPr id="47" name="Oval 84"/>
              <p:cNvSpPr>
                <a:spLocks noChangeArrowheads="1"/>
              </p:cNvSpPr>
              <p:nvPr/>
            </p:nvSpPr>
            <p:spPr bwMode="auto">
              <a:xfrm>
                <a:off x="8524875" y="669925"/>
                <a:ext cx="509588" cy="50958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48" name="Oval 85"/>
              <p:cNvSpPr>
                <a:spLocks noChangeArrowheads="1"/>
              </p:cNvSpPr>
              <p:nvPr/>
            </p:nvSpPr>
            <p:spPr bwMode="auto">
              <a:xfrm>
                <a:off x="8601075" y="746125"/>
                <a:ext cx="357188" cy="354013"/>
              </a:xfrm>
              <a:prstGeom prst="ellipse">
                <a:avLst/>
              </a:prstGeom>
              <a:solidFill>
                <a:schemeClr val="bg2"/>
              </a:solidFill>
              <a:ln>
                <a:noFill/>
              </a:ln>
              <a:effectLst>
                <a:outerShdw blurRad="762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46" name="Rectangle 86"/>
            <p:cNvSpPr>
              <a:spLocks noChangeArrowheads="1"/>
            </p:cNvSpPr>
            <p:nvPr/>
          </p:nvSpPr>
          <p:spPr bwMode="auto">
            <a:xfrm>
              <a:off x="8660255" y="868363"/>
              <a:ext cx="2436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sz="800" b="1" dirty="0">
                  <a:solidFill>
                    <a:schemeClr val="accent3"/>
                  </a:solidFill>
                  <a:latin typeface="Open Sans Extrabold" panose="020B0906030804020204" pitchFamily="34" charset="0"/>
                </a:rPr>
                <a:t>1636</a:t>
              </a:r>
              <a:endParaRPr lang="ru-RU" altLang="ru-RU" dirty="0">
                <a:solidFill>
                  <a:schemeClr val="accent3"/>
                </a:solidFill>
              </a:endParaRPr>
            </a:p>
          </p:txBody>
        </p:sp>
      </p:grpSp>
      <p:grpSp>
        <p:nvGrpSpPr>
          <p:cNvPr id="52" name="Group 51"/>
          <p:cNvGrpSpPr/>
          <p:nvPr/>
        </p:nvGrpSpPr>
        <p:grpSpPr>
          <a:xfrm>
            <a:off x="650656" y="4249882"/>
            <a:ext cx="2492670" cy="990725"/>
            <a:chOff x="649862" y="4249881"/>
            <a:chExt cx="2492670" cy="990725"/>
          </a:xfrm>
        </p:grpSpPr>
        <p:sp>
          <p:nvSpPr>
            <p:cNvPr id="53" name="Rectangle 89"/>
            <p:cNvSpPr>
              <a:spLocks noChangeArrowheads="1"/>
            </p:cNvSpPr>
            <p:nvPr/>
          </p:nvSpPr>
          <p:spPr bwMode="auto">
            <a:xfrm>
              <a:off x="649862" y="4249881"/>
              <a:ext cx="2492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sz="2200" b="1" dirty="0">
                  <a:solidFill>
                    <a:schemeClr val="accent5"/>
                  </a:solidFill>
                  <a:latin typeface="Open Sans" panose="020B0606030504020204" pitchFamily="34" charset="0"/>
                </a:rPr>
                <a:t>INNOVATION AGE</a:t>
              </a:r>
              <a:endParaRPr lang="ru-RU" altLang="ru-RU" dirty="0">
                <a:solidFill>
                  <a:schemeClr val="accent5"/>
                </a:solidFill>
              </a:endParaRPr>
            </a:p>
          </p:txBody>
        </p:sp>
        <p:sp>
          <p:nvSpPr>
            <p:cNvPr id="54" name="TextBox 53"/>
            <p:cNvSpPr txBox="1"/>
            <p:nvPr/>
          </p:nvSpPr>
          <p:spPr>
            <a:xfrm>
              <a:off x="846151" y="4532720"/>
              <a:ext cx="2040890" cy="707886"/>
            </a:xfrm>
            <a:prstGeom prst="rect">
              <a:avLst/>
            </a:prstGeom>
            <a:noFill/>
          </p:spPr>
          <p:txBody>
            <a:bodyPr wrap="square" rtlCol="0">
              <a:spAutoFit/>
            </a:bodyPr>
            <a:lstStyle/>
            <a:p>
              <a:pPr algn="ctr"/>
              <a:r>
                <a:rPr lang="en-US" sz="1000" dirty="0"/>
                <a:t>STEM graduation rates and employment for African Americans significantly low </a:t>
              </a:r>
              <a:br>
                <a:rPr lang="en-US" sz="1000" dirty="0"/>
              </a:br>
              <a:r>
                <a:rPr lang="en-US" sz="1000" b="1" dirty="0">
                  <a:solidFill>
                    <a:srgbClr val="C00000"/>
                  </a:solidFill>
                </a:rPr>
                <a:t>10+ Million Jobs in STEM</a:t>
              </a:r>
              <a:endParaRPr lang="ru-RU" sz="1000" b="1" dirty="0">
                <a:solidFill>
                  <a:srgbClr val="C00000"/>
                </a:solidFill>
              </a:endParaRPr>
            </a:p>
          </p:txBody>
        </p:sp>
      </p:grpSp>
      <p:grpSp>
        <p:nvGrpSpPr>
          <p:cNvPr id="55" name="Group 54"/>
          <p:cNvGrpSpPr/>
          <p:nvPr/>
        </p:nvGrpSpPr>
        <p:grpSpPr>
          <a:xfrm>
            <a:off x="9157600" y="635000"/>
            <a:ext cx="1042565" cy="490453"/>
            <a:chOff x="9156805" y="635000"/>
            <a:chExt cx="1042565" cy="490453"/>
          </a:xfrm>
        </p:grpSpPr>
        <p:sp>
          <p:nvSpPr>
            <p:cNvPr id="56" name="Rectangle 93"/>
            <p:cNvSpPr>
              <a:spLocks noChangeArrowheads="1"/>
            </p:cNvSpPr>
            <p:nvPr/>
          </p:nvSpPr>
          <p:spPr bwMode="auto">
            <a:xfrm>
              <a:off x="9322165" y="635000"/>
              <a:ext cx="7437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sz="1200" b="1" dirty="0">
                  <a:solidFill>
                    <a:schemeClr val="accent3"/>
                  </a:solidFill>
                  <a:latin typeface="Open Sans" panose="020B0606030504020204" pitchFamily="34" charset="0"/>
                </a:rPr>
                <a:t>HARVARD</a:t>
              </a:r>
              <a:endParaRPr lang="ru-RU" altLang="ru-RU" dirty="0">
                <a:solidFill>
                  <a:schemeClr val="accent3"/>
                </a:solidFill>
              </a:endParaRPr>
            </a:p>
          </p:txBody>
        </p:sp>
        <p:sp>
          <p:nvSpPr>
            <p:cNvPr id="57" name="TextBox 56"/>
            <p:cNvSpPr txBox="1"/>
            <p:nvPr/>
          </p:nvSpPr>
          <p:spPr>
            <a:xfrm>
              <a:off x="9156805" y="786899"/>
              <a:ext cx="1042565" cy="338554"/>
            </a:xfrm>
            <a:prstGeom prst="rect">
              <a:avLst/>
            </a:prstGeom>
            <a:noFill/>
          </p:spPr>
          <p:txBody>
            <a:bodyPr wrap="square" rtlCol="0">
              <a:spAutoFit/>
            </a:bodyPr>
            <a:lstStyle/>
            <a:p>
              <a:pPr algn="ctr"/>
              <a:r>
                <a:rPr lang="en-US" sz="800" dirty="0"/>
                <a:t>Establishment of 1</a:t>
              </a:r>
              <a:r>
                <a:rPr lang="en-US" sz="800" baseline="30000" dirty="0"/>
                <a:t>st</a:t>
              </a:r>
              <a:r>
                <a:rPr lang="en-US" sz="800" dirty="0"/>
                <a:t> US University</a:t>
              </a:r>
              <a:endParaRPr lang="ru-RU" sz="800" dirty="0"/>
            </a:p>
          </p:txBody>
        </p:sp>
      </p:grpSp>
      <p:grpSp>
        <p:nvGrpSpPr>
          <p:cNvPr id="58" name="Group 57"/>
          <p:cNvGrpSpPr/>
          <p:nvPr/>
        </p:nvGrpSpPr>
        <p:grpSpPr>
          <a:xfrm>
            <a:off x="8298170" y="4462463"/>
            <a:ext cx="1542118" cy="1455912"/>
            <a:chOff x="8297376" y="4462463"/>
            <a:chExt cx="1542118" cy="1455912"/>
          </a:xfrm>
        </p:grpSpPr>
        <p:sp>
          <p:nvSpPr>
            <p:cNvPr id="59" name="Rectangle 90"/>
            <p:cNvSpPr>
              <a:spLocks noChangeArrowheads="1"/>
            </p:cNvSpPr>
            <p:nvPr/>
          </p:nvSpPr>
          <p:spPr bwMode="auto">
            <a:xfrm>
              <a:off x="8597900" y="4462463"/>
              <a:ext cx="8896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b="1" dirty="0">
                  <a:solidFill>
                    <a:schemeClr val="accent4"/>
                  </a:solidFill>
                  <a:latin typeface="Open Sans" panose="020B0606030504020204" pitchFamily="34" charset="0"/>
                </a:rPr>
                <a:t>TITLE VI</a:t>
              </a:r>
              <a:endParaRPr lang="ru-RU" altLang="ru-RU" dirty="0">
                <a:solidFill>
                  <a:schemeClr val="accent4"/>
                </a:solidFill>
              </a:endParaRPr>
            </a:p>
          </p:txBody>
        </p:sp>
        <p:sp>
          <p:nvSpPr>
            <p:cNvPr id="60" name="TextBox 59"/>
            <p:cNvSpPr txBox="1"/>
            <p:nvPr/>
          </p:nvSpPr>
          <p:spPr>
            <a:xfrm>
              <a:off x="8297376" y="4718046"/>
              <a:ext cx="1542118" cy="1200329"/>
            </a:xfrm>
            <a:prstGeom prst="rect">
              <a:avLst/>
            </a:prstGeom>
            <a:noFill/>
          </p:spPr>
          <p:txBody>
            <a:bodyPr wrap="square" rtlCol="0">
              <a:spAutoFit/>
            </a:bodyPr>
            <a:lstStyle/>
            <a:p>
              <a:pPr algn="ctr"/>
              <a:r>
                <a:rPr lang="en-US" sz="900" dirty="0"/>
                <a:t>The Civil Rights Act and Title VI invalidated separate but equal and over the next several decades desegregation initiatives occurred glacially. </a:t>
              </a:r>
              <a:br>
                <a:rPr lang="en-US" sz="900" dirty="0"/>
              </a:br>
              <a:r>
                <a:rPr lang="en-US" sz="900" b="1" dirty="0">
                  <a:solidFill>
                    <a:srgbClr val="C00000"/>
                  </a:solidFill>
                </a:rPr>
                <a:t>1.1 Million jobs in STEM</a:t>
              </a:r>
              <a:endParaRPr lang="ru-RU" sz="900" b="1" dirty="0">
                <a:solidFill>
                  <a:srgbClr val="C00000"/>
                </a:solidFill>
              </a:endParaRPr>
            </a:p>
          </p:txBody>
        </p:sp>
      </p:grpSp>
      <p:grpSp>
        <p:nvGrpSpPr>
          <p:cNvPr id="61" name="Group 60"/>
          <p:cNvGrpSpPr/>
          <p:nvPr/>
        </p:nvGrpSpPr>
        <p:grpSpPr>
          <a:xfrm>
            <a:off x="9929486" y="3006726"/>
            <a:ext cx="1542118" cy="864503"/>
            <a:chOff x="9928692" y="3006725"/>
            <a:chExt cx="1542118" cy="864503"/>
          </a:xfrm>
        </p:grpSpPr>
        <p:sp>
          <p:nvSpPr>
            <p:cNvPr id="62" name="Rectangle 91"/>
            <p:cNvSpPr>
              <a:spLocks noChangeArrowheads="1"/>
            </p:cNvSpPr>
            <p:nvPr/>
          </p:nvSpPr>
          <p:spPr bwMode="auto">
            <a:xfrm>
              <a:off x="10225895" y="3006725"/>
              <a:ext cx="10098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sz="1600" b="1" dirty="0">
                  <a:solidFill>
                    <a:schemeClr val="accent6"/>
                  </a:solidFill>
                  <a:latin typeface="Open Sans" panose="020B0606030504020204" pitchFamily="34" charset="0"/>
                </a:rPr>
                <a:t>SEPARATE</a:t>
              </a:r>
              <a:endParaRPr lang="ru-RU" altLang="ru-RU" dirty="0">
                <a:solidFill>
                  <a:schemeClr val="accent6"/>
                </a:solidFill>
              </a:endParaRPr>
            </a:p>
          </p:txBody>
        </p:sp>
        <p:sp>
          <p:nvSpPr>
            <p:cNvPr id="63" name="TextBox 62"/>
            <p:cNvSpPr txBox="1"/>
            <p:nvPr/>
          </p:nvSpPr>
          <p:spPr>
            <a:xfrm>
              <a:off x="9928692" y="3224897"/>
              <a:ext cx="1542118" cy="646331"/>
            </a:xfrm>
            <a:prstGeom prst="rect">
              <a:avLst/>
            </a:prstGeom>
            <a:noFill/>
          </p:spPr>
          <p:txBody>
            <a:bodyPr wrap="square" rtlCol="0">
              <a:spAutoFit/>
            </a:bodyPr>
            <a:lstStyle/>
            <a:p>
              <a:pPr algn="ctr"/>
              <a:r>
                <a:rPr lang="en-US" sz="900" dirty="0"/>
                <a:t>Separate but equal law necessitated growth of HBCUs and government funding.</a:t>
              </a:r>
              <a:endParaRPr lang="ru-RU" sz="900" dirty="0"/>
            </a:p>
          </p:txBody>
        </p:sp>
      </p:grpSp>
      <p:grpSp>
        <p:nvGrpSpPr>
          <p:cNvPr id="64" name="Group 63"/>
          <p:cNvGrpSpPr/>
          <p:nvPr/>
        </p:nvGrpSpPr>
        <p:grpSpPr>
          <a:xfrm>
            <a:off x="4548792" y="1533525"/>
            <a:ext cx="1542118" cy="785069"/>
            <a:chOff x="4547998" y="1533525"/>
            <a:chExt cx="1542118" cy="785069"/>
          </a:xfrm>
        </p:grpSpPr>
        <p:sp>
          <p:nvSpPr>
            <p:cNvPr id="65" name="Rectangle 92"/>
            <p:cNvSpPr>
              <a:spLocks noChangeArrowheads="1"/>
            </p:cNvSpPr>
            <p:nvPr/>
          </p:nvSpPr>
          <p:spPr bwMode="auto">
            <a:xfrm>
              <a:off x="4918134" y="1533525"/>
              <a:ext cx="73577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ru-RU" sz="1300" b="1" dirty="0">
                  <a:solidFill>
                    <a:schemeClr val="accent1"/>
                  </a:solidFill>
                  <a:latin typeface="Open Sans" panose="020B0606030504020204" pitchFamily="34" charset="0"/>
                </a:rPr>
                <a:t>1</a:t>
              </a:r>
              <a:r>
                <a:rPr lang="en-US" altLang="ru-RU" sz="1300" b="1" baseline="30000" dirty="0">
                  <a:solidFill>
                    <a:schemeClr val="accent1"/>
                  </a:solidFill>
                  <a:latin typeface="Open Sans" panose="020B0606030504020204" pitchFamily="34" charset="0"/>
                </a:rPr>
                <a:t>ST</a:t>
              </a:r>
              <a:r>
                <a:rPr lang="en-US" altLang="ru-RU" sz="1300" b="1" dirty="0">
                  <a:solidFill>
                    <a:schemeClr val="accent1"/>
                  </a:solidFill>
                  <a:latin typeface="Open Sans" panose="020B0606030504020204" pitchFamily="34" charset="0"/>
                </a:rPr>
                <a:t> HBCU</a:t>
              </a:r>
              <a:endParaRPr lang="ru-RU" altLang="ru-RU" dirty="0">
                <a:solidFill>
                  <a:schemeClr val="accent1"/>
                </a:solidFill>
              </a:endParaRPr>
            </a:p>
          </p:txBody>
        </p:sp>
        <p:sp>
          <p:nvSpPr>
            <p:cNvPr id="66" name="TextBox 65"/>
            <p:cNvSpPr txBox="1"/>
            <p:nvPr/>
          </p:nvSpPr>
          <p:spPr>
            <a:xfrm>
              <a:off x="4547998" y="1703041"/>
              <a:ext cx="1542118" cy="615553"/>
            </a:xfrm>
            <a:prstGeom prst="rect">
              <a:avLst/>
            </a:prstGeom>
            <a:noFill/>
          </p:spPr>
          <p:txBody>
            <a:bodyPr wrap="square" rtlCol="0">
              <a:spAutoFit/>
            </a:bodyPr>
            <a:lstStyle/>
            <a:p>
              <a:pPr algn="ctr"/>
              <a:r>
                <a:rPr lang="en-US" sz="850" dirty="0"/>
                <a:t>Cheney was established as the 1</a:t>
              </a:r>
              <a:r>
                <a:rPr lang="en-US" sz="850" baseline="30000" dirty="0"/>
                <a:t>st</a:t>
              </a:r>
              <a:r>
                <a:rPr lang="en-US" sz="850" dirty="0"/>
                <a:t> HBCU in Pennsylvania. Focus on secondary education.</a:t>
              </a:r>
              <a:endParaRPr lang="ru-RU" sz="850" dirty="0"/>
            </a:p>
          </p:txBody>
        </p:sp>
      </p:grpSp>
      <p:sp>
        <p:nvSpPr>
          <p:cNvPr id="67" name="Title 1"/>
          <p:cNvSpPr txBox="1">
            <a:spLocks/>
          </p:cNvSpPr>
          <p:nvPr/>
        </p:nvSpPr>
        <p:spPr>
          <a:xfrm>
            <a:off x="480466" y="529677"/>
            <a:ext cx="12192000" cy="1325563"/>
          </a:xfrm>
        </p:spPr>
        <p:txBody>
          <a:bodyPr>
            <a:normAutofit/>
          </a:bodyPr>
          <a:lstStyle>
            <a:lvl1pPr algn="l" defTabSz="914065" rtl="0" eaLnBrk="1" latinLnBrk="0" hangingPunct="1">
              <a:lnSpc>
                <a:spcPct val="90000"/>
              </a:lnSpc>
              <a:spcBef>
                <a:spcPct val="0"/>
              </a:spcBef>
              <a:buNone/>
              <a:defRPr sz="4401" kern="1200">
                <a:solidFill>
                  <a:schemeClr val="tx1"/>
                </a:solidFill>
                <a:latin typeface="+mj-lt"/>
                <a:ea typeface="+mj-ea"/>
                <a:cs typeface="+mj-cs"/>
              </a:defRPr>
            </a:lvl1pPr>
          </a:lstStyle>
          <a:p>
            <a:r>
              <a:rPr lang="en-US" sz="3600" b="1" spc="-150" dirty="0">
                <a:solidFill>
                  <a:schemeClr val="tx1">
                    <a:lumMod val="85000"/>
                    <a:lumOff val="15000"/>
                  </a:schemeClr>
                </a:solidFill>
              </a:rPr>
              <a:t>AFRICAN AMERICANS &amp; </a:t>
            </a:r>
            <a:r>
              <a:rPr lang="en-US" sz="3600" b="1" spc="-150" dirty="0">
                <a:gradFill>
                  <a:gsLst>
                    <a:gs pos="0">
                      <a:schemeClr val="accent1"/>
                    </a:gs>
                    <a:gs pos="100000">
                      <a:schemeClr val="accent1">
                        <a:lumMod val="75000"/>
                      </a:schemeClr>
                    </a:gs>
                  </a:gsLst>
                  <a:lin ang="0" scaled="1"/>
                </a:gradFill>
              </a:rPr>
              <a:t>STEM</a:t>
            </a:r>
            <a:endParaRPr lang="en-ID" sz="4400" b="1" spc="-150" dirty="0">
              <a:gradFill>
                <a:gsLst>
                  <a:gs pos="0">
                    <a:schemeClr val="accent1"/>
                  </a:gs>
                  <a:gs pos="100000">
                    <a:schemeClr val="accent1">
                      <a:lumMod val="75000"/>
                    </a:schemeClr>
                  </a:gs>
                </a:gsLst>
                <a:lin ang="0" scaled="1"/>
              </a:gradFill>
            </a:endParaRPr>
          </a:p>
        </p:txBody>
      </p:sp>
    </p:spTree>
    <p:extLst>
      <p:ext uri="{BB962C8B-B14F-4D97-AF65-F5344CB8AC3E}">
        <p14:creationId xmlns:p14="http://schemas.microsoft.com/office/powerpoint/2010/main" val="21515327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250"/>
                                            <p:tgtEl>
                                              <p:spTgt spid="16"/>
                                            </p:tgtEl>
                                          </p:cBhvr>
                                        </p:animEffect>
                                      </p:childTnLst>
                                    </p:cTn>
                                  </p:par>
                                  <p:par>
                                    <p:cTn id="8" presetID="2" presetClass="entr" presetSubtype="1" fill="hold" nodeType="withEffect" p14:presetBounceEnd="67000">
                                      <p:stCondLst>
                                        <p:cond delay="100"/>
                                      </p:stCondLst>
                                      <p:childTnLst>
                                        <p:set>
                                          <p:cBhvr>
                                            <p:cTn id="9" dur="1" fill="hold">
                                              <p:stCondLst>
                                                <p:cond delay="0"/>
                                              </p:stCondLst>
                                            </p:cTn>
                                            <p:tgtEl>
                                              <p:spTgt spid="22"/>
                                            </p:tgtEl>
                                            <p:attrNameLst>
                                              <p:attrName>style.visibility</p:attrName>
                                            </p:attrNameLst>
                                          </p:cBhvr>
                                          <p:to>
                                            <p:strVal val="visible"/>
                                          </p:to>
                                        </p:set>
                                        <p:anim calcmode="lin" valueType="num" p14:bounceEnd="67000">
                                          <p:cBhvr additive="base">
                                            <p:cTn id="10" dur="1000" fill="hold"/>
                                            <p:tgtEl>
                                              <p:spTgt spid="22"/>
                                            </p:tgtEl>
                                            <p:attrNameLst>
                                              <p:attrName>ppt_x</p:attrName>
                                            </p:attrNameLst>
                                          </p:cBhvr>
                                          <p:tavLst>
                                            <p:tav tm="0">
                                              <p:val>
                                                <p:strVal val="#ppt_x"/>
                                              </p:val>
                                            </p:tav>
                                            <p:tav tm="100000">
                                              <p:val>
                                                <p:strVal val="#ppt_x"/>
                                              </p:val>
                                            </p:tav>
                                          </p:tavLst>
                                        </p:anim>
                                        <p:anim calcmode="lin" valueType="num" p14:bounceEnd="67000">
                                          <p:cBhvr additive="base">
                                            <p:cTn id="11" dur="1000" fill="hold"/>
                                            <p:tgtEl>
                                              <p:spTgt spid="22"/>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14:presetBounceEnd="67000">
                                      <p:stCondLst>
                                        <p:cond delay="300"/>
                                      </p:stCondLst>
                                      <p:childTnLst>
                                        <p:set>
                                          <p:cBhvr>
                                            <p:cTn id="13" dur="1" fill="hold">
                                              <p:stCondLst>
                                                <p:cond delay="0"/>
                                              </p:stCondLst>
                                            </p:cTn>
                                            <p:tgtEl>
                                              <p:spTgt spid="27"/>
                                            </p:tgtEl>
                                            <p:attrNameLst>
                                              <p:attrName>style.visibility</p:attrName>
                                            </p:attrNameLst>
                                          </p:cBhvr>
                                          <p:to>
                                            <p:strVal val="visible"/>
                                          </p:to>
                                        </p:set>
                                        <p:anim calcmode="lin" valueType="num" p14:bounceEnd="67000">
                                          <p:cBhvr additive="base">
                                            <p:cTn id="14"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15" dur="1000" fill="hold"/>
                                            <p:tgtEl>
                                              <p:spTgt spid="27"/>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14:presetBounceEnd="67000">
                                      <p:stCondLst>
                                        <p:cond delay="500"/>
                                      </p:stCondLst>
                                      <p:childTnLst>
                                        <p:set>
                                          <p:cBhvr>
                                            <p:cTn id="17" dur="1" fill="hold">
                                              <p:stCondLst>
                                                <p:cond delay="0"/>
                                              </p:stCondLst>
                                            </p:cTn>
                                            <p:tgtEl>
                                              <p:spTgt spid="34"/>
                                            </p:tgtEl>
                                            <p:attrNameLst>
                                              <p:attrName>style.visibility</p:attrName>
                                            </p:attrNameLst>
                                          </p:cBhvr>
                                          <p:to>
                                            <p:strVal val="visible"/>
                                          </p:to>
                                        </p:set>
                                        <p:anim calcmode="lin" valueType="num" p14:bounceEnd="67000">
                                          <p:cBhvr additive="base">
                                            <p:cTn id="18" dur="1000" fill="hold"/>
                                            <p:tgtEl>
                                              <p:spTgt spid="34"/>
                                            </p:tgtEl>
                                            <p:attrNameLst>
                                              <p:attrName>ppt_x</p:attrName>
                                            </p:attrNameLst>
                                          </p:cBhvr>
                                          <p:tavLst>
                                            <p:tav tm="0">
                                              <p:val>
                                                <p:strVal val="#ppt_x"/>
                                              </p:val>
                                            </p:tav>
                                            <p:tav tm="100000">
                                              <p:val>
                                                <p:strVal val="#ppt_x"/>
                                              </p:val>
                                            </p:tav>
                                          </p:tavLst>
                                        </p:anim>
                                        <p:anim calcmode="lin" valueType="num" p14:bounceEnd="67000">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14:presetBounceEnd="67000">
                                      <p:stCondLst>
                                        <p:cond delay="700"/>
                                      </p:stCondLst>
                                      <p:childTnLst>
                                        <p:set>
                                          <p:cBhvr>
                                            <p:cTn id="21" dur="1" fill="hold">
                                              <p:stCondLst>
                                                <p:cond delay="0"/>
                                              </p:stCondLst>
                                            </p:cTn>
                                            <p:tgtEl>
                                              <p:spTgt spid="39"/>
                                            </p:tgtEl>
                                            <p:attrNameLst>
                                              <p:attrName>style.visibility</p:attrName>
                                            </p:attrNameLst>
                                          </p:cBhvr>
                                          <p:to>
                                            <p:strVal val="visible"/>
                                          </p:to>
                                        </p:set>
                                        <p:anim calcmode="lin" valueType="num" p14:bounceEnd="67000">
                                          <p:cBhvr additive="base">
                                            <p:cTn id="22"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23" dur="1000" fill="hold"/>
                                            <p:tgtEl>
                                              <p:spTgt spid="39"/>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14:presetBounceEnd="67000">
                                      <p:stCondLst>
                                        <p:cond delay="900"/>
                                      </p:stCondLst>
                                      <p:childTnLst>
                                        <p:set>
                                          <p:cBhvr>
                                            <p:cTn id="25" dur="1" fill="hold">
                                              <p:stCondLst>
                                                <p:cond delay="0"/>
                                              </p:stCondLst>
                                            </p:cTn>
                                            <p:tgtEl>
                                              <p:spTgt spid="44"/>
                                            </p:tgtEl>
                                            <p:attrNameLst>
                                              <p:attrName>style.visibility</p:attrName>
                                            </p:attrNameLst>
                                          </p:cBhvr>
                                          <p:to>
                                            <p:strVal val="visible"/>
                                          </p:to>
                                        </p:set>
                                        <p:anim calcmode="lin" valueType="num" p14:bounceEnd="67000">
                                          <p:cBhvr additive="base">
                                            <p:cTn id="26" dur="1000" fill="hold"/>
                                            <p:tgtEl>
                                              <p:spTgt spid="44"/>
                                            </p:tgtEl>
                                            <p:attrNameLst>
                                              <p:attrName>ppt_x</p:attrName>
                                            </p:attrNameLst>
                                          </p:cBhvr>
                                          <p:tavLst>
                                            <p:tav tm="0">
                                              <p:val>
                                                <p:strVal val="#ppt_x"/>
                                              </p:val>
                                            </p:tav>
                                            <p:tav tm="100000">
                                              <p:val>
                                                <p:strVal val="#ppt_x"/>
                                              </p:val>
                                            </p:tav>
                                          </p:tavLst>
                                        </p:anim>
                                        <p:anim calcmode="lin" valueType="num" p14:bounceEnd="67000">
                                          <p:cBhvr additive="base">
                                            <p:cTn id="27" dur="1000" fill="hold"/>
                                            <p:tgtEl>
                                              <p:spTgt spid="44"/>
                                            </p:tgtEl>
                                            <p:attrNameLst>
                                              <p:attrName>ppt_y</p:attrName>
                                            </p:attrNameLst>
                                          </p:cBhvr>
                                          <p:tavLst>
                                            <p:tav tm="0">
                                              <p:val>
                                                <p:strVal val="0-#ppt_h/2"/>
                                              </p:val>
                                            </p:tav>
                                            <p:tav tm="100000">
                                              <p:val>
                                                <p:strVal val="#ppt_y"/>
                                              </p:val>
                                            </p:tav>
                                          </p:tavLst>
                                        </p:anim>
                                      </p:childTnLst>
                                    </p:cTn>
                                  </p:par>
                                  <p:par>
                                    <p:cTn id="28" presetID="22" presetClass="entr" presetSubtype="4" fill="hold" nodeType="withEffect">
                                      <p:stCondLst>
                                        <p:cond delay="40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nodeType="withEffect">
                                      <p:stCondLst>
                                        <p:cond delay="60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80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nodeType="withEffect">
                                      <p:stCondLst>
                                        <p:cond delay="120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53" presetClass="entr" presetSubtype="16" fill="hold" nodeType="withEffect">
                                      <p:stCondLst>
                                        <p:cond delay="1500"/>
                                      </p:stCondLst>
                                      <p:childTnLst>
                                        <p:set>
                                          <p:cBhvr>
                                            <p:cTn id="44" dur="1" fill="hold">
                                              <p:stCondLst>
                                                <p:cond delay="0"/>
                                              </p:stCondLst>
                                            </p:cTn>
                                            <p:tgtEl>
                                              <p:spTgt spid="52"/>
                                            </p:tgtEl>
                                            <p:attrNameLst>
                                              <p:attrName>style.visibility</p:attrName>
                                            </p:attrNameLst>
                                          </p:cBhvr>
                                          <p:to>
                                            <p:strVal val="visible"/>
                                          </p:to>
                                        </p:set>
                                        <p:anim calcmode="lin" valueType="num">
                                          <p:cBhvr>
                                            <p:cTn id="45" dur="750" fill="hold"/>
                                            <p:tgtEl>
                                              <p:spTgt spid="52"/>
                                            </p:tgtEl>
                                            <p:attrNameLst>
                                              <p:attrName>ppt_w</p:attrName>
                                            </p:attrNameLst>
                                          </p:cBhvr>
                                          <p:tavLst>
                                            <p:tav tm="0">
                                              <p:val>
                                                <p:fltVal val="0"/>
                                              </p:val>
                                            </p:tav>
                                            <p:tav tm="100000">
                                              <p:val>
                                                <p:strVal val="#ppt_w"/>
                                              </p:val>
                                            </p:tav>
                                          </p:tavLst>
                                        </p:anim>
                                        <p:anim calcmode="lin" valueType="num">
                                          <p:cBhvr>
                                            <p:cTn id="46" dur="750" fill="hold"/>
                                            <p:tgtEl>
                                              <p:spTgt spid="52"/>
                                            </p:tgtEl>
                                            <p:attrNameLst>
                                              <p:attrName>ppt_h</p:attrName>
                                            </p:attrNameLst>
                                          </p:cBhvr>
                                          <p:tavLst>
                                            <p:tav tm="0">
                                              <p:val>
                                                <p:fltVal val="0"/>
                                              </p:val>
                                            </p:tav>
                                            <p:tav tm="100000">
                                              <p:val>
                                                <p:strVal val="#ppt_h"/>
                                              </p:val>
                                            </p:tav>
                                          </p:tavLst>
                                        </p:anim>
                                        <p:animEffect transition="in" filter="fade">
                                          <p:cBhvr>
                                            <p:cTn id="47" dur="750"/>
                                            <p:tgtEl>
                                              <p:spTgt spid="52"/>
                                            </p:tgtEl>
                                          </p:cBhvr>
                                        </p:animEffect>
                                      </p:childTnLst>
                                    </p:cTn>
                                  </p:par>
                                  <p:par>
                                    <p:cTn id="48" presetID="53" presetClass="entr" presetSubtype="16" fill="hold" nodeType="withEffect">
                                      <p:stCondLst>
                                        <p:cond delay="1500"/>
                                      </p:stCondLst>
                                      <p:childTnLst>
                                        <p:set>
                                          <p:cBhvr>
                                            <p:cTn id="49" dur="1" fill="hold">
                                              <p:stCondLst>
                                                <p:cond delay="0"/>
                                              </p:stCondLst>
                                            </p:cTn>
                                            <p:tgtEl>
                                              <p:spTgt spid="58"/>
                                            </p:tgtEl>
                                            <p:attrNameLst>
                                              <p:attrName>style.visibility</p:attrName>
                                            </p:attrNameLst>
                                          </p:cBhvr>
                                          <p:to>
                                            <p:strVal val="visible"/>
                                          </p:to>
                                        </p:set>
                                        <p:anim calcmode="lin" valueType="num">
                                          <p:cBhvr>
                                            <p:cTn id="50" dur="750" fill="hold"/>
                                            <p:tgtEl>
                                              <p:spTgt spid="58"/>
                                            </p:tgtEl>
                                            <p:attrNameLst>
                                              <p:attrName>ppt_w</p:attrName>
                                            </p:attrNameLst>
                                          </p:cBhvr>
                                          <p:tavLst>
                                            <p:tav tm="0">
                                              <p:val>
                                                <p:fltVal val="0"/>
                                              </p:val>
                                            </p:tav>
                                            <p:tav tm="100000">
                                              <p:val>
                                                <p:strVal val="#ppt_w"/>
                                              </p:val>
                                            </p:tav>
                                          </p:tavLst>
                                        </p:anim>
                                        <p:anim calcmode="lin" valueType="num">
                                          <p:cBhvr>
                                            <p:cTn id="51" dur="750" fill="hold"/>
                                            <p:tgtEl>
                                              <p:spTgt spid="58"/>
                                            </p:tgtEl>
                                            <p:attrNameLst>
                                              <p:attrName>ppt_h</p:attrName>
                                            </p:attrNameLst>
                                          </p:cBhvr>
                                          <p:tavLst>
                                            <p:tav tm="0">
                                              <p:val>
                                                <p:fltVal val="0"/>
                                              </p:val>
                                            </p:tav>
                                            <p:tav tm="100000">
                                              <p:val>
                                                <p:strVal val="#ppt_h"/>
                                              </p:val>
                                            </p:tav>
                                          </p:tavLst>
                                        </p:anim>
                                        <p:animEffect transition="in" filter="fade">
                                          <p:cBhvr>
                                            <p:cTn id="52" dur="750"/>
                                            <p:tgtEl>
                                              <p:spTgt spid="58"/>
                                            </p:tgtEl>
                                          </p:cBhvr>
                                        </p:animEffect>
                                      </p:childTnLst>
                                    </p:cTn>
                                  </p:par>
                                  <p:par>
                                    <p:cTn id="53" presetID="53" presetClass="entr" presetSubtype="16" fill="hold" nodeType="withEffect">
                                      <p:stCondLst>
                                        <p:cond delay="150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nodeType="withEffect">
                                      <p:stCondLst>
                                        <p:cond delay="1500"/>
                                      </p:stCondLst>
                                      <p:childTnLst>
                                        <p:set>
                                          <p:cBhvr>
                                            <p:cTn id="59" dur="1" fill="hold">
                                              <p:stCondLst>
                                                <p:cond delay="0"/>
                                              </p:stCondLst>
                                            </p:cTn>
                                            <p:tgtEl>
                                              <p:spTgt spid="64"/>
                                            </p:tgtEl>
                                            <p:attrNameLst>
                                              <p:attrName>style.visibility</p:attrName>
                                            </p:attrNameLst>
                                          </p:cBhvr>
                                          <p:to>
                                            <p:strVal val="visible"/>
                                          </p:to>
                                        </p:set>
                                        <p:anim calcmode="lin" valueType="num">
                                          <p:cBhvr>
                                            <p:cTn id="60" dur="750" fill="hold"/>
                                            <p:tgtEl>
                                              <p:spTgt spid="64"/>
                                            </p:tgtEl>
                                            <p:attrNameLst>
                                              <p:attrName>ppt_w</p:attrName>
                                            </p:attrNameLst>
                                          </p:cBhvr>
                                          <p:tavLst>
                                            <p:tav tm="0">
                                              <p:val>
                                                <p:fltVal val="0"/>
                                              </p:val>
                                            </p:tav>
                                            <p:tav tm="100000">
                                              <p:val>
                                                <p:strVal val="#ppt_w"/>
                                              </p:val>
                                            </p:tav>
                                          </p:tavLst>
                                        </p:anim>
                                        <p:anim calcmode="lin" valueType="num">
                                          <p:cBhvr>
                                            <p:cTn id="61" dur="750" fill="hold"/>
                                            <p:tgtEl>
                                              <p:spTgt spid="64"/>
                                            </p:tgtEl>
                                            <p:attrNameLst>
                                              <p:attrName>ppt_h</p:attrName>
                                            </p:attrNameLst>
                                          </p:cBhvr>
                                          <p:tavLst>
                                            <p:tav tm="0">
                                              <p:val>
                                                <p:fltVal val="0"/>
                                              </p:val>
                                            </p:tav>
                                            <p:tav tm="100000">
                                              <p:val>
                                                <p:strVal val="#ppt_h"/>
                                              </p:val>
                                            </p:tav>
                                          </p:tavLst>
                                        </p:anim>
                                        <p:animEffect transition="in" filter="fade">
                                          <p:cBhvr>
                                            <p:cTn id="62" dur="750"/>
                                            <p:tgtEl>
                                              <p:spTgt spid="64"/>
                                            </p:tgtEl>
                                          </p:cBhvr>
                                        </p:animEffect>
                                      </p:childTnLst>
                                    </p:cTn>
                                  </p:par>
                                  <p:par>
                                    <p:cTn id="63" presetID="53" presetClass="entr" presetSubtype="16" fill="hold" nodeType="withEffect">
                                      <p:stCondLst>
                                        <p:cond delay="1500"/>
                                      </p:stCondLst>
                                      <p:childTnLst>
                                        <p:set>
                                          <p:cBhvr>
                                            <p:cTn id="64" dur="1" fill="hold">
                                              <p:stCondLst>
                                                <p:cond delay="0"/>
                                              </p:stCondLst>
                                            </p:cTn>
                                            <p:tgtEl>
                                              <p:spTgt spid="55"/>
                                            </p:tgtEl>
                                            <p:attrNameLst>
                                              <p:attrName>style.visibility</p:attrName>
                                            </p:attrNameLst>
                                          </p:cBhvr>
                                          <p:to>
                                            <p:strVal val="visible"/>
                                          </p:to>
                                        </p:set>
                                        <p:anim calcmode="lin" valueType="num">
                                          <p:cBhvr>
                                            <p:cTn id="65" dur="750" fill="hold"/>
                                            <p:tgtEl>
                                              <p:spTgt spid="55"/>
                                            </p:tgtEl>
                                            <p:attrNameLst>
                                              <p:attrName>ppt_w</p:attrName>
                                            </p:attrNameLst>
                                          </p:cBhvr>
                                          <p:tavLst>
                                            <p:tav tm="0">
                                              <p:val>
                                                <p:fltVal val="0"/>
                                              </p:val>
                                            </p:tav>
                                            <p:tav tm="100000">
                                              <p:val>
                                                <p:strVal val="#ppt_w"/>
                                              </p:val>
                                            </p:tav>
                                          </p:tavLst>
                                        </p:anim>
                                        <p:anim calcmode="lin" valueType="num">
                                          <p:cBhvr>
                                            <p:cTn id="66" dur="750" fill="hold"/>
                                            <p:tgtEl>
                                              <p:spTgt spid="55"/>
                                            </p:tgtEl>
                                            <p:attrNameLst>
                                              <p:attrName>ppt_h</p:attrName>
                                            </p:attrNameLst>
                                          </p:cBhvr>
                                          <p:tavLst>
                                            <p:tav tm="0">
                                              <p:val>
                                                <p:fltVal val="0"/>
                                              </p:val>
                                            </p:tav>
                                            <p:tav tm="100000">
                                              <p:val>
                                                <p:strVal val="#ppt_h"/>
                                              </p:val>
                                            </p:tav>
                                          </p:tavLst>
                                        </p:anim>
                                        <p:animEffect transition="in" filter="fade">
                                          <p:cBhvr>
                                            <p:cTn id="67"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250"/>
                                            <p:tgtEl>
                                              <p:spTgt spid="16"/>
                                            </p:tgtEl>
                                          </p:cBhvr>
                                        </p:animEffect>
                                      </p:childTnLst>
                                    </p:cTn>
                                  </p:par>
                                  <p:par>
                                    <p:cTn id="8" presetID="2" presetClass="entr" presetSubtype="1" fill="hold" nodeType="withEffect">
                                      <p:stCondLst>
                                        <p:cond delay="10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1000" fill="hold"/>
                                            <p:tgtEl>
                                              <p:spTgt spid="22"/>
                                            </p:tgtEl>
                                            <p:attrNameLst>
                                              <p:attrName>ppt_x</p:attrName>
                                            </p:attrNameLst>
                                          </p:cBhvr>
                                          <p:tavLst>
                                            <p:tav tm="0">
                                              <p:val>
                                                <p:strVal val="#ppt_x"/>
                                              </p:val>
                                            </p:tav>
                                            <p:tav tm="100000">
                                              <p:val>
                                                <p:strVal val="#ppt_x"/>
                                              </p:val>
                                            </p:tav>
                                          </p:tavLst>
                                        </p:anim>
                                        <p:anim calcmode="lin" valueType="num">
                                          <p:cBhvr additive="base">
                                            <p:cTn id="11" dur="1000" fill="hold"/>
                                            <p:tgtEl>
                                              <p:spTgt spid="22"/>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stCondLst>
                                        <p:cond delay="3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1000" fill="hold"/>
                                            <p:tgtEl>
                                              <p:spTgt spid="27"/>
                                            </p:tgtEl>
                                            <p:attrNameLst>
                                              <p:attrName>ppt_x</p:attrName>
                                            </p:attrNameLst>
                                          </p:cBhvr>
                                          <p:tavLst>
                                            <p:tav tm="0">
                                              <p:val>
                                                <p:strVal val="#ppt_x"/>
                                              </p:val>
                                            </p:tav>
                                            <p:tav tm="100000">
                                              <p:val>
                                                <p:strVal val="#ppt_x"/>
                                              </p:val>
                                            </p:tav>
                                          </p:tavLst>
                                        </p:anim>
                                        <p:anim calcmode="lin" valueType="num">
                                          <p:cBhvr additive="base">
                                            <p:cTn id="15" dur="1000" fill="hold"/>
                                            <p:tgtEl>
                                              <p:spTgt spid="27"/>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50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70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000" fill="hold"/>
                                            <p:tgtEl>
                                              <p:spTgt spid="39"/>
                                            </p:tgtEl>
                                            <p:attrNameLst>
                                              <p:attrName>ppt_x</p:attrName>
                                            </p:attrNameLst>
                                          </p:cBhvr>
                                          <p:tavLst>
                                            <p:tav tm="0">
                                              <p:val>
                                                <p:strVal val="#ppt_x"/>
                                              </p:val>
                                            </p:tav>
                                            <p:tav tm="100000">
                                              <p:val>
                                                <p:strVal val="#ppt_x"/>
                                              </p:val>
                                            </p:tav>
                                          </p:tavLst>
                                        </p:anim>
                                        <p:anim calcmode="lin" valueType="num">
                                          <p:cBhvr additive="base">
                                            <p:cTn id="23" dur="1000" fill="hold"/>
                                            <p:tgtEl>
                                              <p:spTgt spid="39"/>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90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1000" fill="hold"/>
                                            <p:tgtEl>
                                              <p:spTgt spid="44"/>
                                            </p:tgtEl>
                                            <p:attrNameLst>
                                              <p:attrName>ppt_x</p:attrName>
                                            </p:attrNameLst>
                                          </p:cBhvr>
                                          <p:tavLst>
                                            <p:tav tm="0">
                                              <p:val>
                                                <p:strVal val="#ppt_x"/>
                                              </p:val>
                                            </p:tav>
                                            <p:tav tm="100000">
                                              <p:val>
                                                <p:strVal val="#ppt_x"/>
                                              </p:val>
                                            </p:tav>
                                          </p:tavLst>
                                        </p:anim>
                                        <p:anim calcmode="lin" valueType="num">
                                          <p:cBhvr additive="base">
                                            <p:cTn id="27" dur="1000" fill="hold"/>
                                            <p:tgtEl>
                                              <p:spTgt spid="44"/>
                                            </p:tgtEl>
                                            <p:attrNameLst>
                                              <p:attrName>ppt_y</p:attrName>
                                            </p:attrNameLst>
                                          </p:cBhvr>
                                          <p:tavLst>
                                            <p:tav tm="0">
                                              <p:val>
                                                <p:strVal val="0-#ppt_h/2"/>
                                              </p:val>
                                            </p:tav>
                                            <p:tav tm="100000">
                                              <p:val>
                                                <p:strVal val="#ppt_y"/>
                                              </p:val>
                                            </p:tav>
                                          </p:tavLst>
                                        </p:anim>
                                      </p:childTnLst>
                                    </p:cTn>
                                  </p:par>
                                  <p:par>
                                    <p:cTn id="28" presetID="22" presetClass="entr" presetSubtype="4" fill="hold" nodeType="withEffect">
                                      <p:stCondLst>
                                        <p:cond delay="40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nodeType="withEffect">
                                      <p:stCondLst>
                                        <p:cond delay="60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80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nodeType="withEffect">
                                      <p:stCondLst>
                                        <p:cond delay="120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53" presetClass="entr" presetSubtype="16" fill="hold" nodeType="withEffect">
                                      <p:stCondLst>
                                        <p:cond delay="1500"/>
                                      </p:stCondLst>
                                      <p:childTnLst>
                                        <p:set>
                                          <p:cBhvr>
                                            <p:cTn id="44" dur="1" fill="hold">
                                              <p:stCondLst>
                                                <p:cond delay="0"/>
                                              </p:stCondLst>
                                            </p:cTn>
                                            <p:tgtEl>
                                              <p:spTgt spid="52"/>
                                            </p:tgtEl>
                                            <p:attrNameLst>
                                              <p:attrName>style.visibility</p:attrName>
                                            </p:attrNameLst>
                                          </p:cBhvr>
                                          <p:to>
                                            <p:strVal val="visible"/>
                                          </p:to>
                                        </p:set>
                                        <p:anim calcmode="lin" valueType="num">
                                          <p:cBhvr>
                                            <p:cTn id="45" dur="750" fill="hold"/>
                                            <p:tgtEl>
                                              <p:spTgt spid="52"/>
                                            </p:tgtEl>
                                            <p:attrNameLst>
                                              <p:attrName>ppt_w</p:attrName>
                                            </p:attrNameLst>
                                          </p:cBhvr>
                                          <p:tavLst>
                                            <p:tav tm="0">
                                              <p:val>
                                                <p:fltVal val="0"/>
                                              </p:val>
                                            </p:tav>
                                            <p:tav tm="100000">
                                              <p:val>
                                                <p:strVal val="#ppt_w"/>
                                              </p:val>
                                            </p:tav>
                                          </p:tavLst>
                                        </p:anim>
                                        <p:anim calcmode="lin" valueType="num">
                                          <p:cBhvr>
                                            <p:cTn id="46" dur="750" fill="hold"/>
                                            <p:tgtEl>
                                              <p:spTgt spid="52"/>
                                            </p:tgtEl>
                                            <p:attrNameLst>
                                              <p:attrName>ppt_h</p:attrName>
                                            </p:attrNameLst>
                                          </p:cBhvr>
                                          <p:tavLst>
                                            <p:tav tm="0">
                                              <p:val>
                                                <p:fltVal val="0"/>
                                              </p:val>
                                            </p:tav>
                                            <p:tav tm="100000">
                                              <p:val>
                                                <p:strVal val="#ppt_h"/>
                                              </p:val>
                                            </p:tav>
                                          </p:tavLst>
                                        </p:anim>
                                        <p:animEffect transition="in" filter="fade">
                                          <p:cBhvr>
                                            <p:cTn id="47" dur="750"/>
                                            <p:tgtEl>
                                              <p:spTgt spid="52"/>
                                            </p:tgtEl>
                                          </p:cBhvr>
                                        </p:animEffect>
                                      </p:childTnLst>
                                    </p:cTn>
                                  </p:par>
                                  <p:par>
                                    <p:cTn id="48" presetID="53" presetClass="entr" presetSubtype="16" fill="hold" nodeType="withEffect">
                                      <p:stCondLst>
                                        <p:cond delay="1500"/>
                                      </p:stCondLst>
                                      <p:childTnLst>
                                        <p:set>
                                          <p:cBhvr>
                                            <p:cTn id="49" dur="1" fill="hold">
                                              <p:stCondLst>
                                                <p:cond delay="0"/>
                                              </p:stCondLst>
                                            </p:cTn>
                                            <p:tgtEl>
                                              <p:spTgt spid="58"/>
                                            </p:tgtEl>
                                            <p:attrNameLst>
                                              <p:attrName>style.visibility</p:attrName>
                                            </p:attrNameLst>
                                          </p:cBhvr>
                                          <p:to>
                                            <p:strVal val="visible"/>
                                          </p:to>
                                        </p:set>
                                        <p:anim calcmode="lin" valueType="num">
                                          <p:cBhvr>
                                            <p:cTn id="50" dur="750" fill="hold"/>
                                            <p:tgtEl>
                                              <p:spTgt spid="58"/>
                                            </p:tgtEl>
                                            <p:attrNameLst>
                                              <p:attrName>ppt_w</p:attrName>
                                            </p:attrNameLst>
                                          </p:cBhvr>
                                          <p:tavLst>
                                            <p:tav tm="0">
                                              <p:val>
                                                <p:fltVal val="0"/>
                                              </p:val>
                                            </p:tav>
                                            <p:tav tm="100000">
                                              <p:val>
                                                <p:strVal val="#ppt_w"/>
                                              </p:val>
                                            </p:tav>
                                          </p:tavLst>
                                        </p:anim>
                                        <p:anim calcmode="lin" valueType="num">
                                          <p:cBhvr>
                                            <p:cTn id="51" dur="750" fill="hold"/>
                                            <p:tgtEl>
                                              <p:spTgt spid="58"/>
                                            </p:tgtEl>
                                            <p:attrNameLst>
                                              <p:attrName>ppt_h</p:attrName>
                                            </p:attrNameLst>
                                          </p:cBhvr>
                                          <p:tavLst>
                                            <p:tav tm="0">
                                              <p:val>
                                                <p:fltVal val="0"/>
                                              </p:val>
                                            </p:tav>
                                            <p:tav tm="100000">
                                              <p:val>
                                                <p:strVal val="#ppt_h"/>
                                              </p:val>
                                            </p:tav>
                                          </p:tavLst>
                                        </p:anim>
                                        <p:animEffect transition="in" filter="fade">
                                          <p:cBhvr>
                                            <p:cTn id="52" dur="750"/>
                                            <p:tgtEl>
                                              <p:spTgt spid="58"/>
                                            </p:tgtEl>
                                          </p:cBhvr>
                                        </p:animEffect>
                                      </p:childTnLst>
                                    </p:cTn>
                                  </p:par>
                                  <p:par>
                                    <p:cTn id="53" presetID="53" presetClass="entr" presetSubtype="16" fill="hold" nodeType="withEffect">
                                      <p:stCondLst>
                                        <p:cond delay="150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nodeType="withEffect">
                                      <p:stCondLst>
                                        <p:cond delay="1500"/>
                                      </p:stCondLst>
                                      <p:childTnLst>
                                        <p:set>
                                          <p:cBhvr>
                                            <p:cTn id="59" dur="1" fill="hold">
                                              <p:stCondLst>
                                                <p:cond delay="0"/>
                                              </p:stCondLst>
                                            </p:cTn>
                                            <p:tgtEl>
                                              <p:spTgt spid="64"/>
                                            </p:tgtEl>
                                            <p:attrNameLst>
                                              <p:attrName>style.visibility</p:attrName>
                                            </p:attrNameLst>
                                          </p:cBhvr>
                                          <p:to>
                                            <p:strVal val="visible"/>
                                          </p:to>
                                        </p:set>
                                        <p:anim calcmode="lin" valueType="num">
                                          <p:cBhvr>
                                            <p:cTn id="60" dur="750" fill="hold"/>
                                            <p:tgtEl>
                                              <p:spTgt spid="64"/>
                                            </p:tgtEl>
                                            <p:attrNameLst>
                                              <p:attrName>ppt_w</p:attrName>
                                            </p:attrNameLst>
                                          </p:cBhvr>
                                          <p:tavLst>
                                            <p:tav tm="0">
                                              <p:val>
                                                <p:fltVal val="0"/>
                                              </p:val>
                                            </p:tav>
                                            <p:tav tm="100000">
                                              <p:val>
                                                <p:strVal val="#ppt_w"/>
                                              </p:val>
                                            </p:tav>
                                          </p:tavLst>
                                        </p:anim>
                                        <p:anim calcmode="lin" valueType="num">
                                          <p:cBhvr>
                                            <p:cTn id="61" dur="750" fill="hold"/>
                                            <p:tgtEl>
                                              <p:spTgt spid="64"/>
                                            </p:tgtEl>
                                            <p:attrNameLst>
                                              <p:attrName>ppt_h</p:attrName>
                                            </p:attrNameLst>
                                          </p:cBhvr>
                                          <p:tavLst>
                                            <p:tav tm="0">
                                              <p:val>
                                                <p:fltVal val="0"/>
                                              </p:val>
                                            </p:tav>
                                            <p:tav tm="100000">
                                              <p:val>
                                                <p:strVal val="#ppt_h"/>
                                              </p:val>
                                            </p:tav>
                                          </p:tavLst>
                                        </p:anim>
                                        <p:animEffect transition="in" filter="fade">
                                          <p:cBhvr>
                                            <p:cTn id="62" dur="750"/>
                                            <p:tgtEl>
                                              <p:spTgt spid="64"/>
                                            </p:tgtEl>
                                          </p:cBhvr>
                                        </p:animEffect>
                                      </p:childTnLst>
                                    </p:cTn>
                                  </p:par>
                                  <p:par>
                                    <p:cTn id="63" presetID="53" presetClass="entr" presetSubtype="16" fill="hold" nodeType="withEffect">
                                      <p:stCondLst>
                                        <p:cond delay="1500"/>
                                      </p:stCondLst>
                                      <p:childTnLst>
                                        <p:set>
                                          <p:cBhvr>
                                            <p:cTn id="64" dur="1" fill="hold">
                                              <p:stCondLst>
                                                <p:cond delay="0"/>
                                              </p:stCondLst>
                                            </p:cTn>
                                            <p:tgtEl>
                                              <p:spTgt spid="55"/>
                                            </p:tgtEl>
                                            <p:attrNameLst>
                                              <p:attrName>style.visibility</p:attrName>
                                            </p:attrNameLst>
                                          </p:cBhvr>
                                          <p:to>
                                            <p:strVal val="visible"/>
                                          </p:to>
                                        </p:set>
                                        <p:anim calcmode="lin" valueType="num">
                                          <p:cBhvr>
                                            <p:cTn id="65" dur="750" fill="hold"/>
                                            <p:tgtEl>
                                              <p:spTgt spid="55"/>
                                            </p:tgtEl>
                                            <p:attrNameLst>
                                              <p:attrName>ppt_w</p:attrName>
                                            </p:attrNameLst>
                                          </p:cBhvr>
                                          <p:tavLst>
                                            <p:tav tm="0">
                                              <p:val>
                                                <p:fltVal val="0"/>
                                              </p:val>
                                            </p:tav>
                                            <p:tav tm="100000">
                                              <p:val>
                                                <p:strVal val="#ppt_w"/>
                                              </p:val>
                                            </p:tav>
                                          </p:tavLst>
                                        </p:anim>
                                        <p:anim calcmode="lin" valueType="num">
                                          <p:cBhvr>
                                            <p:cTn id="66" dur="750" fill="hold"/>
                                            <p:tgtEl>
                                              <p:spTgt spid="55"/>
                                            </p:tgtEl>
                                            <p:attrNameLst>
                                              <p:attrName>ppt_h</p:attrName>
                                            </p:attrNameLst>
                                          </p:cBhvr>
                                          <p:tavLst>
                                            <p:tav tm="0">
                                              <p:val>
                                                <p:fltVal val="0"/>
                                              </p:val>
                                            </p:tav>
                                            <p:tav tm="100000">
                                              <p:val>
                                                <p:strVal val="#ppt_h"/>
                                              </p:val>
                                            </p:tav>
                                          </p:tavLst>
                                        </p:anim>
                                        <p:animEffect transition="in" filter="fade">
                                          <p:cBhvr>
                                            <p:cTn id="67"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1671CA-34FF-4F00-8D06-0A8AEE765DE9}"/>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6" name="Freeform: Shape 5">
            <a:extLst>
              <a:ext uri="{FF2B5EF4-FFF2-40B4-BE49-F238E27FC236}">
                <a16:creationId xmlns:a16="http://schemas.microsoft.com/office/drawing/2014/main" id="{46C7B4A7-1D8D-4D95-97D4-D4179FF53350}"/>
              </a:ext>
            </a:extLst>
          </p:cNvPr>
          <p:cNvSpPr/>
          <p:nvPr/>
        </p:nvSpPr>
        <p:spPr>
          <a:xfrm>
            <a:off x="6147791" y="1499009"/>
            <a:ext cx="3135086" cy="3135086"/>
          </a:xfrm>
          <a:custGeom>
            <a:avLst/>
            <a:gdLst>
              <a:gd name="connsiteX0" fmla="*/ 0 w 3135086"/>
              <a:gd name="connsiteY0" fmla="*/ 0 h 3135086"/>
              <a:gd name="connsiteX1" fmla="*/ 3135086 w 3135086"/>
              <a:gd name="connsiteY1" fmla="*/ 0 h 3135086"/>
              <a:gd name="connsiteX2" fmla="*/ 3135086 w 3135086"/>
              <a:gd name="connsiteY2" fmla="*/ 174172 h 3135086"/>
              <a:gd name="connsiteX3" fmla="*/ 187960 w 3135086"/>
              <a:gd name="connsiteY3" fmla="*/ 174172 h 3135086"/>
              <a:gd name="connsiteX4" fmla="*/ 187960 w 3135086"/>
              <a:gd name="connsiteY4" fmla="*/ 3135086 h 3135086"/>
              <a:gd name="connsiteX5" fmla="*/ 0 w 3135086"/>
              <a:gd name="connsiteY5" fmla="*/ 3135086 h 313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086" h="3135086">
                <a:moveTo>
                  <a:pt x="0" y="0"/>
                </a:moveTo>
                <a:lnTo>
                  <a:pt x="3135086" y="0"/>
                </a:lnTo>
                <a:lnTo>
                  <a:pt x="3135086" y="174172"/>
                </a:lnTo>
                <a:lnTo>
                  <a:pt x="187960" y="174172"/>
                </a:lnTo>
                <a:lnTo>
                  <a:pt x="187960" y="3135086"/>
                </a:lnTo>
                <a:lnTo>
                  <a:pt x="0" y="31350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solidFill>
                <a:schemeClr val="bg1"/>
              </a:solidFill>
            </a:endParaRPr>
          </a:p>
        </p:txBody>
      </p:sp>
      <p:pic>
        <p:nvPicPr>
          <p:cNvPr id="2" name="Picture Placeholder 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364" r="7364"/>
          <a:stretch>
            <a:fillRect/>
          </a:stretch>
        </p:blipFill>
        <p:spPr/>
      </p:pic>
      <p:sp>
        <p:nvSpPr>
          <p:cNvPr id="30" name="Shapes">
            <a:extLst>
              <a:ext uri="{FF2B5EF4-FFF2-40B4-BE49-F238E27FC236}">
                <a16:creationId xmlns:a16="http://schemas.microsoft.com/office/drawing/2014/main" id="{303250BC-6787-4F21-AC16-86D6BDFF5204}"/>
              </a:ext>
            </a:extLst>
          </p:cNvPr>
          <p:cNvSpPr/>
          <p:nvPr/>
        </p:nvSpPr>
        <p:spPr>
          <a:xfrm>
            <a:off x="8829486" y="3335974"/>
            <a:ext cx="2023018" cy="2023018"/>
          </a:xfrm>
          <a:prstGeom prst="rect">
            <a:avLst/>
          </a:prstGeom>
          <a:gradFill>
            <a:gsLst>
              <a:gs pos="0">
                <a:schemeClr val="accent1">
                  <a:alpha val="70000"/>
                </a:schemeClr>
              </a:gs>
              <a:gs pos="100000">
                <a:schemeClr val="accent1">
                  <a:lumMod val="75000"/>
                  <a:alpha val="90000"/>
                </a:schemeClr>
              </a:gs>
            </a:gsLst>
            <a:lin ang="0" scaled="1"/>
          </a:gra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53" name="Shape">
            <a:extLst>
              <a:ext uri="{FF2B5EF4-FFF2-40B4-BE49-F238E27FC236}">
                <a16:creationId xmlns:a16="http://schemas.microsoft.com/office/drawing/2014/main" id="{502B2191-FA2D-4830-97EA-09894FEE86BA}"/>
              </a:ext>
            </a:extLst>
          </p:cNvPr>
          <p:cNvSpPr>
            <a:spLocks noChangeAspect="1"/>
          </p:cNvSpPr>
          <p:nvPr/>
        </p:nvSpPr>
        <p:spPr>
          <a:xfrm>
            <a:off x="9663884" y="3852831"/>
            <a:ext cx="364486" cy="361638"/>
          </a:xfrm>
          <a:custGeom>
            <a:avLst/>
            <a:gdLst>
              <a:gd name="connsiteX0" fmla="*/ 12467 w 319148"/>
              <a:gd name="connsiteY0" fmla="*/ 291721 h 316654"/>
              <a:gd name="connsiteX1" fmla="*/ 306681 w 319148"/>
              <a:gd name="connsiteY1" fmla="*/ 291721 h 316654"/>
              <a:gd name="connsiteX2" fmla="*/ 319148 w 319148"/>
              <a:gd name="connsiteY2" fmla="*/ 304188 h 316654"/>
              <a:gd name="connsiteX3" fmla="*/ 306681 w 319148"/>
              <a:gd name="connsiteY3" fmla="*/ 316654 h 316654"/>
              <a:gd name="connsiteX4" fmla="*/ 12467 w 319148"/>
              <a:gd name="connsiteY4" fmla="*/ 316654 h 316654"/>
              <a:gd name="connsiteX5" fmla="*/ 0 w 319148"/>
              <a:gd name="connsiteY5" fmla="*/ 304188 h 316654"/>
              <a:gd name="connsiteX6" fmla="*/ 12467 w 319148"/>
              <a:gd name="connsiteY6" fmla="*/ 291721 h 316654"/>
              <a:gd name="connsiteX7" fmla="*/ 210064 w 319148"/>
              <a:gd name="connsiteY7" fmla="*/ 124044 h 316654"/>
              <a:gd name="connsiteX8" fmla="*/ 197598 w 319148"/>
              <a:gd name="connsiteY8" fmla="*/ 136511 h 316654"/>
              <a:gd name="connsiteX9" fmla="*/ 197598 w 319148"/>
              <a:gd name="connsiteY9" fmla="*/ 241855 h 316654"/>
              <a:gd name="connsiteX10" fmla="*/ 222531 w 319148"/>
              <a:gd name="connsiteY10" fmla="*/ 241855 h 316654"/>
              <a:gd name="connsiteX11" fmla="*/ 222531 w 319148"/>
              <a:gd name="connsiteY11" fmla="*/ 136511 h 316654"/>
              <a:gd name="connsiteX12" fmla="*/ 210064 w 319148"/>
              <a:gd name="connsiteY12" fmla="*/ 124044 h 316654"/>
              <a:gd name="connsiteX13" fmla="*/ 160197 w 319148"/>
              <a:gd name="connsiteY13" fmla="*/ 124044 h 316654"/>
              <a:gd name="connsiteX14" fmla="*/ 147731 w 319148"/>
              <a:gd name="connsiteY14" fmla="*/ 136511 h 316654"/>
              <a:gd name="connsiteX15" fmla="*/ 147731 w 319148"/>
              <a:gd name="connsiteY15" fmla="*/ 241855 h 316654"/>
              <a:gd name="connsiteX16" fmla="*/ 172664 w 319148"/>
              <a:gd name="connsiteY16" fmla="*/ 241855 h 316654"/>
              <a:gd name="connsiteX17" fmla="*/ 172664 w 319148"/>
              <a:gd name="connsiteY17" fmla="*/ 136511 h 316654"/>
              <a:gd name="connsiteX18" fmla="*/ 160197 w 319148"/>
              <a:gd name="connsiteY18" fmla="*/ 124044 h 316654"/>
              <a:gd name="connsiteX19" fmla="*/ 110330 w 319148"/>
              <a:gd name="connsiteY19" fmla="*/ 124044 h 316654"/>
              <a:gd name="connsiteX20" fmla="*/ 97864 w 319148"/>
              <a:gd name="connsiteY20" fmla="*/ 136511 h 316654"/>
              <a:gd name="connsiteX21" fmla="*/ 97864 w 319148"/>
              <a:gd name="connsiteY21" fmla="*/ 241855 h 316654"/>
              <a:gd name="connsiteX22" fmla="*/ 122797 w 319148"/>
              <a:gd name="connsiteY22" fmla="*/ 241855 h 316654"/>
              <a:gd name="connsiteX23" fmla="*/ 122797 w 319148"/>
              <a:gd name="connsiteY23" fmla="*/ 136511 h 316654"/>
              <a:gd name="connsiteX24" fmla="*/ 110330 w 319148"/>
              <a:gd name="connsiteY24" fmla="*/ 124044 h 316654"/>
              <a:gd name="connsiteX25" fmla="*/ 60464 w 319148"/>
              <a:gd name="connsiteY25" fmla="*/ 124044 h 316654"/>
              <a:gd name="connsiteX26" fmla="*/ 47997 w 319148"/>
              <a:gd name="connsiteY26" fmla="*/ 136511 h 316654"/>
              <a:gd name="connsiteX27" fmla="*/ 47997 w 319148"/>
              <a:gd name="connsiteY27" fmla="*/ 241855 h 316654"/>
              <a:gd name="connsiteX28" fmla="*/ 72930 w 319148"/>
              <a:gd name="connsiteY28" fmla="*/ 241855 h 316654"/>
              <a:gd name="connsiteX29" fmla="*/ 72930 w 319148"/>
              <a:gd name="connsiteY29" fmla="*/ 136511 h 316654"/>
              <a:gd name="connsiteX30" fmla="*/ 60464 w 319148"/>
              <a:gd name="connsiteY30" fmla="*/ 124044 h 316654"/>
              <a:gd name="connsiteX31" fmla="*/ 159574 w 319148"/>
              <a:gd name="connsiteY31" fmla="*/ 53607 h 316654"/>
              <a:gd name="connsiteX32" fmla="*/ 172040 w 319148"/>
              <a:gd name="connsiteY32" fmla="*/ 66074 h 316654"/>
              <a:gd name="connsiteX33" fmla="*/ 159574 w 319148"/>
              <a:gd name="connsiteY33" fmla="*/ 78540 h 316654"/>
              <a:gd name="connsiteX34" fmla="*/ 147107 w 319148"/>
              <a:gd name="connsiteY34" fmla="*/ 66074 h 316654"/>
              <a:gd name="connsiteX35" fmla="*/ 159574 w 319148"/>
              <a:gd name="connsiteY35" fmla="*/ 53607 h 316654"/>
              <a:gd name="connsiteX36" fmla="*/ 159274 w 319148"/>
              <a:gd name="connsiteY36" fmla="*/ 26112 h 316654"/>
              <a:gd name="connsiteX37" fmla="*/ 24933 w 319148"/>
              <a:gd name="connsiteY37" fmla="*/ 86009 h 316654"/>
              <a:gd name="connsiteX38" fmla="*/ 24933 w 319148"/>
              <a:gd name="connsiteY38" fmla="*/ 98488 h 316654"/>
              <a:gd name="connsiteX39" fmla="*/ 294215 w 319148"/>
              <a:gd name="connsiteY39" fmla="*/ 98488 h 316654"/>
              <a:gd name="connsiteX40" fmla="*/ 294215 w 319148"/>
              <a:gd name="connsiteY40" fmla="*/ 86023 h 316654"/>
              <a:gd name="connsiteX41" fmla="*/ 164321 w 319148"/>
              <a:gd name="connsiteY41" fmla="*/ 1073 h 316654"/>
              <a:gd name="connsiteX42" fmla="*/ 311740 w 319148"/>
              <a:gd name="connsiteY42" fmla="*/ 66523 h 316654"/>
              <a:gd name="connsiteX43" fmla="*/ 319148 w 319148"/>
              <a:gd name="connsiteY43" fmla="*/ 77917 h 316654"/>
              <a:gd name="connsiteX44" fmla="*/ 319148 w 319148"/>
              <a:gd name="connsiteY44" fmla="*/ 110954 h 316654"/>
              <a:gd name="connsiteX45" fmla="*/ 319132 w 319148"/>
              <a:gd name="connsiteY45" fmla="*/ 111266 h 316654"/>
              <a:gd name="connsiteX46" fmla="*/ 319148 w 319148"/>
              <a:gd name="connsiteY46" fmla="*/ 111578 h 316654"/>
              <a:gd name="connsiteX47" fmla="*/ 306681 w 319148"/>
              <a:gd name="connsiteY47" fmla="*/ 124044 h 316654"/>
              <a:gd name="connsiteX48" fmla="*/ 297331 w 319148"/>
              <a:gd name="connsiteY48" fmla="*/ 136511 h 316654"/>
              <a:gd name="connsiteX49" fmla="*/ 297331 w 319148"/>
              <a:gd name="connsiteY49" fmla="*/ 191687 h 316654"/>
              <a:gd name="connsiteX50" fmla="*/ 284865 w 319148"/>
              <a:gd name="connsiteY50" fmla="*/ 204154 h 316654"/>
              <a:gd name="connsiteX51" fmla="*/ 272398 w 319148"/>
              <a:gd name="connsiteY51" fmla="*/ 191687 h 316654"/>
              <a:gd name="connsiteX52" fmla="*/ 272398 w 319148"/>
              <a:gd name="connsiteY52" fmla="*/ 136511 h 316654"/>
              <a:gd name="connsiteX53" fmla="*/ 259931 w 319148"/>
              <a:gd name="connsiteY53" fmla="*/ 124044 h 316654"/>
              <a:gd name="connsiteX54" fmla="*/ 247464 w 319148"/>
              <a:gd name="connsiteY54" fmla="*/ 136511 h 316654"/>
              <a:gd name="connsiteX55" fmla="*/ 247464 w 319148"/>
              <a:gd name="connsiteY55" fmla="*/ 241855 h 316654"/>
              <a:gd name="connsiteX56" fmla="*/ 284865 w 319148"/>
              <a:gd name="connsiteY56" fmla="*/ 241855 h 316654"/>
              <a:gd name="connsiteX57" fmla="*/ 297331 w 319148"/>
              <a:gd name="connsiteY57" fmla="*/ 254322 h 316654"/>
              <a:gd name="connsiteX58" fmla="*/ 284865 w 319148"/>
              <a:gd name="connsiteY58" fmla="*/ 266788 h 316654"/>
              <a:gd name="connsiteX59" fmla="*/ 35530 w 319148"/>
              <a:gd name="connsiteY59" fmla="*/ 266788 h 316654"/>
              <a:gd name="connsiteX60" fmla="*/ 23063 w 319148"/>
              <a:gd name="connsiteY60" fmla="*/ 254322 h 316654"/>
              <a:gd name="connsiteX61" fmla="*/ 23103 w 319148"/>
              <a:gd name="connsiteY61" fmla="*/ 253547 h 316654"/>
              <a:gd name="connsiteX62" fmla="*/ 23063 w 319148"/>
              <a:gd name="connsiteY62" fmla="*/ 252773 h 316654"/>
              <a:gd name="connsiteX63" fmla="*/ 23063 w 319148"/>
              <a:gd name="connsiteY63" fmla="*/ 136511 h 316654"/>
              <a:gd name="connsiteX64" fmla="*/ 12467 w 319148"/>
              <a:gd name="connsiteY64" fmla="*/ 124044 h 316654"/>
              <a:gd name="connsiteX65" fmla="*/ 0 w 319148"/>
              <a:gd name="connsiteY65" fmla="*/ 111578 h 316654"/>
              <a:gd name="connsiteX66" fmla="*/ 16 w 319148"/>
              <a:gd name="connsiteY66" fmla="*/ 111266 h 316654"/>
              <a:gd name="connsiteX67" fmla="*/ 0 w 319148"/>
              <a:gd name="connsiteY67" fmla="*/ 110954 h 316654"/>
              <a:gd name="connsiteX68" fmla="*/ 0 w 319148"/>
              <a:gd name="connsiteY68" fmla="*/ 77917 h 316654"/>
              <a:gd name="connsiteX69" fmla="*/ 7390 w 319148"/>
              <a:gd name="connsiteY69" fmla="*/ 66531 h 316654"/>
              <a:gd name="connsiteX70" fmla="*/ 154185 w 319148"/>
              <a:gd name="connsiteY70" fmla="*/ 1081 h 316654"/>
              <a:gd name="connsiteX71" fmla="*/ 164321 w 319148"/>
              <a:gd name="connsiteY71" fmla="*/ 1073 h 31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148" h="316654">
                <a:moveTo>
                  <a:pt x="12467" y="291721"/>
                </a:moveTo>
                <a:lnTo>
                  <a:pt x="306681" y="291721"/>
                </a:lnTo>
                <a:cubicBezTo>
                  <a:pt x="313567" y="291721"/>
                  <a:pt x="319148" y="297302"/>
                  <a:pt x="319148" y="304188"/>
                </a:cubicBezTo>
                <a:cubicBezTo>
                  <a:pt x="319148" y="311073"/>
                  <a:pt x="313567" y="316654"/>
                  <a:pt x="306681" y="316654"/>
                </a:cubicBezTo>
                <a:lnTo>
                  <a:pt x="12467" y="316654"/>
                </a:lnTo>
                <a:cubicBezTo>
                  <a:pt x="5581" y="316654"/>
                  <a:pt x="0" y="311073"/>
                  <a:pt x="0" y="304188"/>
                </a:cubicBezTo>
                <a:cubicBezTo>
                  <a:pt x="0" y="297302"/>
                  <a:pt x="5581" y="291721"/>
                  <a:pt x="12467" y="291721"/>
                </a:cubicBezTo>
                <a:close/>
                <a:moveTo>
                  <a:pt x="210064" y="124044"/>
                </a:moveTo>
                <a:cubicBezTo>
                  <a:pt x="203190" y="124044"/>
                  <a:pt x="197598" y="129637"/>
                  <a:pt x="197598" y="136511"/>
                </a:cubicBezTo>
                <a:lnTo>
                  <a:pt x="197598" y="241855"/>
                </a:lnTo>
                <a:lnTo>
                  <a:pt x="222531" y="241855"/>
                </a:lnTo>
                <a:lnTo>
                  <a:pt x="222531" y="136511"/>
                </a:lnTo>
                <a:cubicBezTo>
                  <a:pt x="222531" y="129637"/>
                  <a:pt x="216938" y="124044"/>
                  <a:pt x="210064" y="124044"/>
                </a:cubicBezTo>
                <a:close/>
                <a:moveTo>
                  <a:pt x="160197" y="124044"/>
                </a:moveTo>
                <a:cubicBezTo>
                  <a:pt x="153323" y="124044"/>
                  <a:pt x="147731" y="129637"/>
                  <a:pt x="147731" y="136511"/>
                </a:cubicBezTo>
                <a:lnTo>
                  <a:pt x="147731" y="241855"/>
                </a:lnTo>
                <a:lnTo>
                  <a:pt x="172664" y="241855"/>
                </a:lnTo>
                <a:lnTo>
                  <a:pt x="172664" y="136511"/>
                </a:lnTo>
                <a:cubicBezTo>
                  <a:pt x="172664" y="129637"/>
                  <a:pt x="167072" y="124044"/>
                  <a:pt x="160197" y="124044"/>
                </a:cubicBezTo>
                <a:close/>
                <a:moveTo>
                  <a:pt x="110330" y="124044"/>
                </a:moveTo>
                <a:cubicBezTo>
                  <a:pt x="103456" y="124044"/>
                  <a:pt x="97864" y="129637"/>
                  <a:pt x="97864" y="136511"/>
                </a:cubicBezTo>
                <a:lnTo>
                  <a:pt x="97864" y="241855"/>
                </a:lnTo>
                <a:lnTo>
                  <a:pt x="122797" y="241855"/>
                </a:lnTo>
                <a:lnTo>
                  <a:pt x="122797" y="136511"/>
                </a:lnTo>
                <a:cubicBezTo>
                  <a:pt x="122797" y="129637"/>
                  <a:pt x="117205" y="124044"/>
                  <a:pt x="110330" y="124044"/>
                </a:cubicBezTo>
                <a:close/>
                <a:moveTo>
                  <a:pt x="60464" y="124044"/>
                </a:moveTo>
                <a:cubicBezTo>
                  <a:pt x="53589" y="124044"/>
                  <a:pt x="47997" y="129637"/>
                  <a:pt x="47997" y="136511"/>
                </a:cubicBezTo>
                <a:lnTo>
                  <a:pt x="47997" y="241855"/>
                </a:lnTo>
                <a:lnTo>
                  <a:pt x="72930" y="241855"/>
                </a:lnTo>
                <a:lnTo>
                  <a:pt x="72930" y="136511"/>
                </a:lnTo>
                <a:cubicBezTo>
                  <a:pt x="72930" y="129637"/>
                  <a:pt x="67338" y="124044"/>
                  <a:pt x="60464" y="124044"/>
                </a:cubicBezTo>
                <a:close/>
                <a:moveTo>
                  <a:pt x="159574" y="53607"/>
                </a:moveTo>
                <a:cubicBezTo>
                  <a:pt x="166459" y="53607"/>
                  <a:pt x="172040" y="59189"/>
                  <a:pt x="172040" y="66074"/>
                </a:cubicBezTo>
                <a:cubicBezTo>
                  <a:pt x="172040" y="72959"/>
                  <a:pt x="166459" y="78540"/>
                  <a:pt x="159574" y="78540"/>
                </a:cubicBezTo>
                <a:cubicBezTo>
                  <a:pt x="152689" y="78540"/>
                  <a:pt x="147107" y="72959"/>
                  <a:pt x="147107" y="66074"/>
                </a:cubicBezTo>
                <a:cubicBezTo>
                  <a:pt x="147107" y="59189"/>
                  <a:pt x="152689" y="53607"/>
                  <a:pt x="159574" y="53607"/>
                </a:cubicBezTo>
                <a:close/>
                <a:moveTo>
                  <a:pt x="159274" y="26112"/>
                </a:moveTo>
                <a:lnTo>
                  <a:pt x="24933" y="86009"/>
                </a:lnTo>
                <a:lnTo>
                  <a:pt x="24933" y="98488"/>
                </a:lnTo>
                <a:lnTo>
                  <a:pt x="294215" y="98488"/>
                </a:lnTo>
                <a:lnTo>
                  <a:pt x="294215" y="86023"/>
                </a:lnTo>
                <a:close/>
                <a:moveTo>
                  <a:pt x="164321" y="1073"/>
                </a:moveTo>
                <a:lnTo>
                  <a:pt x="311740" y="66523"/>
                </a:lnTo>
                <a:cubicBezTo>
                  <a:pt x="316245" y="68523"/>
                  <a:pt x="319148" y="72989"/>
                  <a:pt x="319148" y="77917"/>
                </a:cubicBezTo>
                <a:lnTo>
                  <a:pt x="319148" y="110954"/>
                </a:lnTo>
                <a:cubicBezTo>
                  <a:pt x="319148" y="111060"/>
                  <a:pt x="319135" y="111161"/>
                  <a:pt x="319132" y="111266"/>
                </a:cubicBezTo>
                <a:cubicBezTo>
                  <a:pt x="319135" y="111371"/>
                  <a:pt x="319148" y="111472"/>
                  <a:pt x="319148" y="111578"/>
                </a:cubicBezTo>
                <a:cubicBezTo>
                  <a:pt x="319148" y="118463"/>
                  <a:pt x="313567" y="124044"/>
                  <a:pt x="306681" y="124044"/>
                </a:cubicBezTo>
                <a:cubicBezTo>
                  <a:pt x="298006" y="124044"/>
                  <a:pt x="297331" y="133586"/>
                  <a:pt x="297331" y="136511"/>
                </a:cubicBezTo>
                <a:lnTo>
                  <a:pt x="297331" y="191687"/>
                </a:lnTo>
                <a:cubicBezTo>
                  <a:pt x="297331" y="198572"/>
                  <a:pt x="291750" y="204154"/>
                  <a:pt x="284865" y="204154"/>
                </a:cubicBezTo>
                <a:cubicBezTo>
                  <a:pt x="277979" y="204154"/>
                  <a:pt x="272398" y="198572"/>
                  <a:pt x="272398" y="191687"/>
                </a:cubicBezTo>
                <a:lnTo>
                  <a:pt x="272398" y="136511"/>
                </a:lnTo>
                <a:cubicBezTo>
                  <a:pt x="272398" y="129637"/>
                  <a:pt x="266805" y="124044"/>
                  <a:pt x="259931" y="124044"/>
                </a:cubicBezTo>
                <a:cubicBezTo>
                  <a:pt x="253057" y="124044"/>
                  <a:pt x="247464" y="129637"/>
                  <a:pt x="247464" y="136511"/>
                </a:cubicBezTo>
                <a:lnTo>
                  <a:pt x="247464" y="241855"/>
                </a:lnTo>
                <a:lnTo>
                  <a:pt x="284865" y="241855"/>
                </a:lnTo>
                <a:cubicBezTo>
                  <a:pt x="291750" y="241855"/>
                  <a:pt x="297331" y="247436"/>
                  <a:pt x="297331" y="254322"/>
                </a:cubicBezTo>
                <a:cubicBezTo>
                  <a:pt x="297331" y="261207"/>
                  <a:pt x="291750" y="266788"/>
                  <a:pt x="284865" y="266788"/>
                </a:cubicBezTo>
                <a:lnTo>
                  <a:pt x="35530" y="266788"/>
                </a:lnTo>
                <a:cubicBezTo>
                  <a:pt x="28645" y="266788"/>
                  <a:pt x="23063" y="261207"/>
                  <a:pt x="23063" y="254322"/>
                </a:cubicBezTo>
                <a:cubicBezTo>
                  <a:pt x="23063" y="254060"/>
                  <a:pt x="23086" y="253805"/>
                  <a:pt x="23103" y="253547"/>
                </a:cubicBezTo>
                <a:cubicBezTo>
                  <a:pt x="23087" y="253290"/>
                  <a:pt x="23063" y="253034"/>
                  <a:pt x="23063" y="252773"/>
                </a:cubicBezTo>
                <a:lnTo>
                  <a:pt x="23063" y="136511"/>
                </a:lnTo>
                <a:cubicBezTo>
                  <a:pt x="23063" y="130306"/>
                  <a:pt x="19787" y="124044"/>
                  <a:pt x="12467" y="124044"/>
                </a:cubicBezTo>
                <a:cubicBezTo>
                  <a:pt x="5581" y="124044"/>
                  <a:pt x="0" y="118463"/>
                  <a:pt x="0" y="111578"/>
                </a:cubicBezTo>
                <a:cubicBezTo>
                  <a:pt x="0" y="111472"/>
                  <a:pt x="13" y="111371"/>
                  <a:pt x="16" y="111266"/>
                </a:cubicBezTo>
                <a:cubicBezTo>
                  <a:pt x="13" y="111161"/>
                  <a:pt x="0" y="111060"/>
                  <a:pt x="0" y="110954"/>
                </a:cubicBezTo>
                <a:lnTo>
                  <a:pt x="0" y="77917"/>
                </a:lnTo>
                <a:cubicBezTo>
                  <a:pt x="0" y="72996"/>
                  <a:pt x="2895" y="68535"/>
                  <a:pt x="7390" y="66531"/>
                </a:cubicBezTo>
                <a:lnTo>
                  <a:pt x="154185" y="1081"/>
                </a:lnTo>
                <a:cubicBezTo>
                  <a:pt x="157410" y="-357"/>
                  <a:pt x="161092" y="-361"/>
                  <a:pt x="164321" y="1073"/>
                </a:cubicBezTo>
                <a:close/>
              </a:path>
            </a:pathLst>
          </a:custGeom>
          <a:solidFill>
            <a:schemeClr val="bg1"/>
          </a:solidFill>
          <a:ln w="614" cap="flat">
            <a:noFill/>
            <a:prstDash val="solid"/>
            <a:miter/>
          </a:ln>
        </p:spPr>
        <p:txBody>
          <a:bodyPr rtlCol="0" anchor="ctr"/>
          <a:lstStyle/>
          <a:p>
            <a:endParaRPr lang="en-US" dirty="0"/>
          </a:p>
        </p:txBody>
      </p:sp>
      <p:sp>
        <p:nvSpPr>
          <p:cNvPr id="33" name="Center Text Body">
            <a:extLst>
              <a:ext uri="{FF2B5EF4-FFF2-40B4-BE49-F238E27FC236}">
                <a16:creationId xmlns:a16="http://schemas.microsoft.com/office/drawing/2014/main" id="{106A3098-322B-4247-A8BE-56F6F7232B0C}"/>
              </a:ext>
            </a:extLst>
          </p:cNvPr>
          <p:cNvSpPr txBox="1"/>
          <p:nvPr/>
        </p:nvSpPr>
        <p:spPr>
          <a:xfrm>
            <a:off x="9049200" y="4363941"/>
            <a:ext cx="1638300" cy="28321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dirty="0">
                <a:solidFill>
                  <a:schemeClr val="bg1"/>
                </a:solidFill>
              </a:rPr>
              <a:t>Wilberforce</a:t>
            </a:r>
            <a:endParaRPr lang="en-ID" dirty="0">
              <a:solidFill>
                <a:schemeClr val="bg1"/>
              </a:solidFill>
            </a:endParaRPr>
          </a:p>
        </p:txBody>
      </p:sp>
      <p:sp>
        <p:nvSpPr>
          <p:cNvPr id="37" name="Justify Text Body">
            <a:extLst>
              <a:ext uri="{FF2B5EF4-FFF2-40B4-BE49-F238E27FC236}">
                <a16:creationId xmlns:a16="http://schemas.microsoft.com/office/drawing/2014/main" id="{265C9A31-3B4C-444A-B184-05CE0B262AAB}"/>
              </a:ext>
            </a:extLst>
          </p:cNvPr>
          <p:cNvSpPr txBox="1"/>
          <p:nvPr/>
        </p:nvSpPr>
        <p:spPr>
          <a:xfrm flipH="1">
            <a:off x="887700" y="2685489"/>
            <a:ext cx="4839923" cy="4154984"/>
          </a:xfrm>
          <a:prstGeom prst="rect">
            <a:avLst/>
          </a:prstGeom>
          <a:noFill/>
        </p:spPr>
        <p:txBody>
          <a:bodyPr wrap="square" lIns="0" tIns="0" rIns="0" bIns="0" rtlCol="0" anchor="t">
            <a:spAutoFit/>
          </a:bodyPr>
          <a:lstStyle/>
          <a:p>
            <a:pPr marL="171450" indent="-171450">
              <a:lnSpc>
                <a:spcPct val="150000"/>
              </a:lnSpc>
              <a:buFont typeface="Arial" panose="020B0604020202020204" pitchFamily="34" charset="0"/>
              <a:buChar char="•"/>
            </a:pPr>
            <a:r>
              <a:rPr lang="en-US" dirty="0">
                <a:solidFill>
                  <a:schemeClr val="tx1">
                    <a:lumMod val="65000"/>
                    <a:lumOff val="35000"/>
                  </a:schemeClr>
                </a:solidFill>
              </a:rPr>
              <a:t>3% of colleges in universities in the United States</a:t>
            </a:r>
          </a:p>
          <a:p>
            <a:pPr marL="171450" indent="-171450">
              <a:lnSpc>
                <a:spcPct val="150000"/>
              </a:lnSpc>
              <a:buFont typeface="Arial" panose="020B0604020202020204" pitchFamily="34" charset="0"/>
              <a:buChar char="•"/>
            </a:pPr>
            <a:r>
              <a:rPr lang="en-US" dirty="0">
                <a:solidFill>
                  <a:schemeClr val="tx1">
                    <a:lumMod val="65000"/>
                    <a:lumOff val="35000"/>
                  </a:schemeClr>
                </a:solidFill>
              </a:rPr>
              <a:t>27% of African American STEM graduates</a:t>
            </a:r>
          </a:p>
          <a:p>
            <a:pPr marL="171450" indent="-171450">
              <a:lnSpc>
                <a:spcPct val="150000"/>
              </a:lnSpc>
              <a:buFont typeface="Arial" panose="020B0604020202020204" pitchFamily="34" charset="0"/>
              <a:buChar char="•"/>
            </a:pPr>
            <a:r>
              <a:rPr lang="en-US" dirty="0">
                <a:solidFill>
                  <a:schemeClr val="tx1">
                    <a:lumMod val="65000"/>
                    <a:lumOff val="35000"/>
                  </a:schemeClr>
                </a:solidFill>
              </a:rPr>
              <a:t>Holistic approach to education</a:t>
            </a:r>
          </a:p>
          <a:p>
            <a:pPr marL="171450" indent="-171450">
              <a:lnSpc>
                <a:spcPct val="150000"/>
              </a:lnSpc>
              <a:buFont typeface="Arial" panose="020B0604020202020204" pitchFamily="34" charset="0"/>
              <a:buChar char="•"/>
            </a:pPr>
            <a:r>
              <a:rPr lang="en-US" dirty="0">
                <a:solidFill>
                  <a:schemeClr val="tx1">
                    <a:lumMod val="65000"/>
                    <a:lumOff val="35000"/>
                  </a:schemeClr>
                </a:solidFill>
              </a:rPr>
              <a:t>Focus on providing access and opportunity to African Americans</a:t>
            </a:r>
          </a:p>
          <a:p>
            <a:pPr marL="171450" indent="-171450">
              <a:lnSpc>
                <a:spcPct val="150000"/>
              </a:lnSpc>
              <a:buFont typeface="Arial" panose="020B0604020202020204" pitchFamily="34" charset="0"/>
              <a:buChar char="•"/>
            </a:pPr>
            <a:r>
              <a:rPr lang="en-US" dirty="0">
                <a:solidFill>
                  <a:schemeClr val="tx1">
                    <a:lumMod val="65000"/>
                    <a:lumOff val="35000"/>
                  </a:schemeClr>
                </a:solidFill>
              </a:rPr>
              <a:t>High-need student mentoring program </a:t>
            </a:r>
            <a:endParaRPr lang="en-US" dirty="0">
              <a:solidFill>
                <a:schemeClr val="tx1">
                  <a:lumMod val="65000"/>
                  <a:lumOff val="35000"/>
                </a:schemeClr>
              </a:solidFill>
              <a:ea typeface="Roboto"/>
            </a:endParaRPr>
          </a:p>
          <a:p>
            <a:pPr marL="171450" indent="-171450">
              <a:lnSpc>
                <a:spcPct val="150000"/>
              </a:lnSpc>
              <a:buFont typeface="Arial" panose="020B0604020202020204" pitchFamily="34" charset="0"/>
              <a:buChar char="•"/>
            </a:pPr>
            <a:r>
              <a:rPr lang="en-US" dirty="0">
                <a:solidFill>
                  <a:schemeClr val="tx1">
                    <a:lumMod val="65000"/>
                    <a:lumOff val="35000"/>
                  </a:schemeClr>
                </a:solidFill>
              </a:rPr>
              <a:t>The Faculty in Residence (FIR) program</a:t>
            </a:r>
          </a:p>
          <a:p>
            <a:pPr>
              <a:lnSpc>
                <a:spcPct val="150000"/>
              </a:lnSpc>
            </a:pPr>
            <a:endParaRPr lang="en-US" dirty="0">
              <a:solidFill>
                <a:schemeClr val="tx1">
                  <a:lumMod val="65000"/>
                  <a:lumOff val="35000"/>
                </a:schemeClr>
              </a:solidFill>
            </a:endParaRPr>
          </a:p>
          <a:p>
            <a:pPr>
              <a:lnSpc>
                <a:spcPct val="150000"/>
              </a:lnSpc>
            </a:pPr>
            <a:endParaRPr lang="en-ID" dirty="0">
              <a:solidFill>
                <a:schemeClr val="tx1">
                  <a:lumMod val="65000"/>
                  <a:lumOff val="35000"/>
                </a:schemeClr>
              </a:solidFill>
            </a:endParaRPr>
          </a:p>
        </p:txBody>
      </p:sp>
      <p:sp>
        <p:nvSpPr>
          <p:cNvPr id="39" name="TextBox 38">
            <a:extLst>
              <a:ext uri="{FF2B5EF4-FFF2-40B4-BE49-F238E27FC236}">
                <a16:creationId xmlns:a16="http://schemas.microsoft.com/office/drawing/2014/main" id="{94EE249D-CB51-4039-A9ED-D5CAEDA5B21B}"/>
              </a:ext>
            </a:extLst>
          </p:cNvPr>
          <p:cNvSpPr txBox="1"/>
          <p:nvPr/>
        </p:nvSpPr>
        <p:spPr>
          <a:xfrm>
            <a:off x="887700" y="1792741"/>
            <a:ext cx="4139275" cy="707886"/>
          </a:xfrm>
          <a:prstGeom prst="rect">
            <a:avLst/>
          </a:prstGeom>
          <a:noFill/>
          <a:effectLst/>
        </p:spPr>
        <p:txBody>
          <a:bodyPr wrap="none" rtlCol="0">
            <a:spAutoFit/>
          </a:bodyPr>
          <a:lstStyle/>
          <a:p>
            <a:r>
              <a:rPr lang="en-ID" sz="4000" b="1" spc="-150" dirty="0">
                <a:solidFill>
                  <a:schemeClr val="tx1">
                    <a:lumMod val="85000"/>
                    <a:lumOff val="15000"/>
                  </a:schemeClr>
                </a:solidFill>
                <a:latin typeface="+mj-lt"/>
              </a:rPr>
              <a:t>HBCU </a:t>
            </a:r>
            <a:r>
              <a:rPr lang="en-ID" sz="4000" b="1" spc="-150" dirty="0">
                <a:gradFill>
                  <a:gsLst>
                    <a:gs pos="0">
                      <a:schemeClr val="accent1"/>
                    </a:gs>
                    <a:gs pos="100000">
                      <a:schemeClr val="accent1">
                        <a:lumMod val="75000"/>
                      </a:schemeClr>
                    </a:gs>
                  </a:gsLst>
                  <a:lin ang="0" scaled="1"/>
                </a:gradFill>
                <a:latin typeface="+mj-lt"/>
              </a:rPr>
              <a:t>SUCCESS</a:t>
            </a:r>
            <a:endParaRPr lang="en-ID" b="1" spc="-150" dirty="0">
              <a:gradFill>
                <a:gsLst>
                  <a:gs pos="0">
                    <a:schemeClr val="accent1"/>
                  </a:gs>
                  <a:gs pos="100000">
                    <a:schemeClr val="accent1">
                      <a:lumMod val="75000"/>
                    </a:schemeClr>
                  </a:gs>
                </a:gsLst>
                <a:lin ang="0" scaled="1"/>
              </a:gradFill>
              <a:latin typeface="+mj-lt"/>
            </a:endParaRPr>
          </a:p>
        </p:txBody>
      </p:sp>
      <p:sp>
        <p:nvSpPr>
          <p:cNvPr id="21" name="TextBox 20">
            <a:extLst>
              <a:ext uri="{FF2B5EF4-FFF2-40B4-BE49-F238E27FC236}">
                <a16:creationId xmlns:a16="http://schemas.microsoft.com/office/drawing/2014/main" id="{6095A8EB-0394-4363-B2C7-7522375E18A6}"/>
              </a:ext>
            </a:extLst>
          </p:cNvPr>
          <p:cNvSpPr txBox="1"/>
          <p:nvPr/>
        </p:nvSpPr>
        <p:spPr>
          <a:xfrm rot="5400000" flipH="1">
            <a:off x="8792770" y="2891850"/>
            <a:ext cx="4969630"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OVERVIEW</a:t>
            </a:r>
            <a:endParaRPr lang="en-ID" sz="6600" dirty="0"/>
          </a:p>
        </p:txBody>
      </p:sp>
    </p:spTree>
    <p:extLst>
      <p:ext uri="{BB962C8B-B14F-4D97-AF65-F5344CB8AC3E}">
        <p14:creationId xmlns:p14="http://schemas.microsoft.com/office/powerpoint/2010/main" val="38131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6095A8EB-0394-4363-B2C7-7522375E18A6}"/>
              </a:ext>
            </a:extLst>
          </p:cNvPr>
          <p:cNvSpPr txBox="1"/>
          <p:nvPr/>
        </p:nvSpPr>
        <p:spPr>
          <a:xfrm rot="5400000" flipH="1">
            <a:off x="8792770" y="2891850"/>
            <a:ext cx="4969630"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OVERVIEW</a:t>
            </a:r>
            <a:endParaRPr lang="en-ID" sz="6600" dirty="0"/>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736" r="5736"/>
          <a:stretch>
            <a:fillRect/>
          </a:stretch>
        </p:blipFill>
        <p:spPr/>
      </p:pic>
      <p:sp>
        <p:nvSpPr>
          <p:cNvPr id="3" name="Freeform: Shape 2">
            <a:extLst>
              <a:ext uri="{FF2B5EF4-FFF2-40B4-BE49-F238E27FC236}">
                <a16:creationId xmlns:a16="http://schemas.microsoft.com/office/drawing/2014/main" id="{FC6AB037-A788-4461-9AD5-4EB76262D51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9" name="Shapes">
            <a:extLst>
              <a:ext uri="{FF2B5EF4-FFF2-40B4-BE49-F238E27FC236}">
                <a16:creationId xmlns:a16="http://schemas.microsoft.com/office/drawing/2014/main" id="{6BFFE84A-5B4A-45B6-ADFF-AFE4C86179EB}"/>
              </a:ext>
            </a:extLst>
          </p:cNvPr>
          <p:cNvSpPr/>
          <p:nvPr/>
        </p:nvSpPr>
        <p:spPr>
          <a:xfrm flipH="1">
            <a:off x="4974677" y="2365829"/>
            <a:ext cx="990691" cy="4492171"/>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1" name="TextBox 10">
            <a:extLst>
              <a:ext uri="{FF2B5EF4-FFF2-40B4-BE49-F238E27FC236}">
                <a16:creationId xmlns:a16="http://schemas.microsoft.com/office/drawing/2014/main" id="{30A90EF2-DF99-4FCD-8C47-CC94C97D25A9}"/>
              </a:ext>
            </a:extLst>
          </p:cNvPr>
          <p:cNvSpPr txBox="1"/>
          <p:nvPr/>
        </p:nvSpPr>
        <p:spPr>
          <a:xfrm>
            <a:off x="216695" y="1457500"/>
            <a:ext cx="5880100" cy="646331"/>
          </a:xfrm>
          <a:prstGeom prst="rect">
            <a:avLst/>
          </a:prstGeom>
          <a:noFill/>
          <a:effectLst/>
        </p:spPr>
        <p:txBody>
          <a:bodyPr wrap="square" rtlCol="0">
            <a:spAutoFit/>
          </a:bodyPr>
          <a:lstStyle/>
          <a:p>
            <a:r>
              <a:rPr lang="en-ID" sz="3600" b="1" spc="-150" dirty="0">
                <a:solidFill>
                  <a:schemeClr val="tx1">
                    <a:lumMod val="85000"/>
                    <a:lumOff val="15000"/>
                  </a:schemeClr>
                </a:solidFill>
                <a:latin typeface="+mj-lt"/>
              </a:rPr>
              <a:t>RACIAL </a:t>
            </a:r>
            <a:r>
              <a:rPr lang="en-ID" sz="3600" b="1" spc="-150" dirty="0">
                <a:gradFill>
                  <a:gsLst>
                    <a:gs pos="0">
                      <a:schemeClr val="accent1"/>
                    </a:gs>
                    <a:gs pos="100000">
                      <a:schemeClr val="accent1">
                        <a:lumMod val="75000"/>
                      </a:schemeClr>
                    </a:gs>
                  </a:gsLst>
                  <a:lin ang="0" scaled="1"/>
                </a:gradFill>
                <a:latin typeface="+mj-lt"/>
              </a:rPr>
              <a:t>TRAUMA</a:t>
            </a:r>
            <a:endParaRPr lang="en-ID" sz="1600" b="1" spc="-150" dirty="0">
              <a:gradFill>
                <a:gsLst>
                  <a:gs pos="0">
                    <a:schemeClr val="accent1"/>
                  </a:gs>
                  <a:gs pos="100000">
                    <a:schemeClr val="accent1">
                      <a:lumMod val="75000"/>
                    </a:schemeClr>
                  </a:gs>
                </a:gsLst>
                <a:lin ang="0" scaled="1"/>
              </a:gradFill>
              <a:latin typeface="+mj-lt"/>
            </a:endParaRPr>
          </a:p>
        </p:txBody>
      </p:sp>
      <p:grpSp>
        <p:nvGrpSpPr>
          <p:cNvPr id="29" name="Group 28">
            <a:extLst>
              <a:ext uri="{FF2B5EF4-FFF2-40B4-BE49-F238E27FC236}">
                <a16:creationId xmlns:a16="http://schemas.microsoft.com/office/drawing/2014/main" id="{8C33C985-FE78-4134-B73C-F3D0F385FA68}"/>
              </a:ext>
            </a:extLst>
          </p:cNvPr>
          <p:cNvGrpSpPr/>
          <p:nvPr/>
        </p:nvGrpSpPr>
        <p:grpSpPr>
          <a:xfrm>
            <a:off x="5150224" y="3934809"/>
            <a:ext cx="639599" cy="1522032"/>
            <a:chOff x="8176961" y="1251337"/>
            <a:chExt cx="639599" cy="1522032"/>
          </a:xfrm>
        </p:grpSpPr>
        <p:grpSp>
          <p:nvGrpSpPr>
            <p:cNvPr id="12" name="Group 11">
              <a:extLst>
                <a:ext uri="{FF2B5EF4-FFF2-40B4-BE49-F238E27FC236}">
                  <a16:creationId xmlns:a16="http://schemas.microsoft.com/office/drawing/2014/main" id="{0E6E040A-0006-4FBA-920B-451907CBCEB7}"/>
                </a:ext>
              </a:extLst>
            </p:cNvPr>
            <p:cNvGrpSpPr/>
            <p:nvPr/>
          </p:nvGrpSpPr>
          <p:grpSpPr>
            <a:xfrm>
              <a:off x="8351597" y="1616846"/>
              <a:ext cx="290326" cy="1156523"/>
              <a:chOff x="2171590" y="2437819"/>
              <a:chExt cx="290326" cy="1156523"/>
            </a:xfrm>
          </p:grpSpPr>
          <p:grpSp>
            <p:nvGrpSpPr>
              <p:cNvPr id="13" name="Graphic 17">
                <a:extLst>
                  <a:ext uri="{FF2B5EF4-FFF2-40B4-BE49-F238E27FC236}">
                    <a16:creationId xmlns:a16="http://schemas.microsoft.com/office/drawing/2014/main" id="{45248393-A1D7-4E2E-A078-2BE9D4317F05}"/>
                  </a:ext>
                </a:extLst>
              </p:cNvPr>
              <p:cNvGrpSpPr/>
              <p:nvPr/>
            </p:nvGrpSpPr>
            <p:grpSpPr>
              <a:xfrm>
                <a:off x="2188504" y="3353421"/>
                <a:ext cx="240921" cy="240921"/>
                <a:chOff x="7778683" y="4306226"/>
                <a:chExt cx="173647" cy="173647"/>
              </a:xfrm>
              <a:solidFill>
                <a:schemeClr val="bg1"/>
              </a:solidFill>
            </p:grpSpPr>
            <p:sp>
              <p:nvSpPr>
                <p:cNvPr id="25" name="Freeform: Shape 24">
                  <a:extLst>
                    <a:ext uri="{FF2B5EF4-FFF2-40B4-BE49-F238E27FC236}">
                      <a16:creationId xmlns:a16="http://schemas.microsoft.com/office/drawing/2014/main" id="{FCD09C57-B379-49EC-9D25-D2BF6D49477F}"/>
                    </a:ext>
                  </a:extLst>
                </p:cNvPr>
                <p:cNvSpPr/>
                <p:nvPr/>
              </p:nvSpPr>
              <p:spPr>
                <a:xfrm>
                  <a:off x="7778683" y="4306226"/>
                  <a:ext cx="173647" cy="173647"/>
                </a:xfrm>
                <a:custGeom>
                  <a:avLst/>
                  <a:gdLst>
                    <a:gd name="connsiteX0" fmla="*/ 125726 w 173647"/>
                    <a:gd name="connsiteY0" fmla="*/ 0 h 173647"/>
                    <a:gd name="connsiteX1" fmla="*/ 47919 w 173647"/>
                    <a:gd name="connsiteY1" fmla="*/ 0 h 173647"/>
                    <a:gd name="connsiteX2" fmla="*/ 0 w 173647"/>
                    <a:gd name="connsiteY2" fmla="*/ 47920 h 173647"/>
                    <a:gd name="connsiteX3" fmla="*/ 0 w 173647"/>
                    <a:gd name="connsiteY3" fmla="*/ 125727 h 173647"/>
                    <a:gd name="connsiteX4" fmla="*/ 47919 w 173647"/>
                    <a:gd name="connsiteY4" fmla="*/ 173648 h 173647"/>
                    <a:gd name="connsiteX5" fmla="*/ 125726 w 173647"/>
                    <a:gd name="connsiteY5" fmla="*/ 173648 h 173647"/>
                    <a:gd name="connsiteX6" fmla="*/ 173648 w 173647"/>
                    <a:gd name="connsiteY6" fmla="*/ 125727 h 173647"/>
                    <a:gd name="connsiteX7" fmla="*/ 173648 w 173647"/>
                    <a:gd name="connsiteY7" fmla="*/ 47920 h 173647"/>
                    <a:gd name="connsiteX8" fmla="*/ 125726 w 173647"/>
                    <a:gd name="connsiteY8" fmla="*/ 0 h 173647"/>
                    <a:gd name="connsiteX9" fmla="*/ 158242 w 173647"/>
                    <a:gd name="connsiteY9" fmla="*/ 125727 h 173647"/>
                    <a:gd name="connsiteX10" fmla="*/ 125727 w 173647"/>
                    <a:gd name="connsiteY10" fmla="*/ 158241 h 173647"/>
                    <a:gd name="connsiteX11" fmla="*/ 47919 w 173647"/>
                    <a:gd name="connsiteY11" fmla="*/ 158241 h 173647"/>
                    <a:gd name="connsiteX12" fmla="*/ 15407 w 173647"/>
                    <a:gd name="connsiteY12" fmla="*/ 125727 h 173647"/>
                    <a:gd name="connsiteX13" fmla="*/ 15407 w 173647"/>
                    <a:gd name="connsiteY13" fmla="*/ 47920 h 173647"/>
                    <a:gd name="connsiteX14" fmla="*/ 47919 w 173647"/>
                    <a:gd name="connsiteY14" fmla="*/ 15407 h 173647"/>
                    <a:gd name="connsiteX15" fmla="*/ 125726 w 173647"/>
                    <a:gd name="connsiteY15" fmla="*/ 15407 h 173647"/>
                    <a:gd name="connsiteX16" fmla="*/ 158241 w 173647"/>
                    <a:gd name="connsiteY16" fmla="*/ 47920 h 173647"/>
                    <a:gd name="connsiteX17" fmla="*/ 158241 w 173647"/>
                    <a:gd name="connsiteY17" fmla="*/ 125727 h 17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647" h="173647">
                      <a:moveTo>
                        <a:pt x="125726" y="0"/>
                      </a:moveTo>
                      <a:lnTo>
                        <a:pt x="47919" y="0"/>
                      </a:lnTo>
                      <a:cubicBezTo>
                        <a:pt x="21497" y="0"/>
                        <a:pt x="0" y="21498"/>
                        <a:pt x="0" y="47920"/>
                      </a:cubicBezTo>
                      <a:lnTo>
                        <a:pt x="0" y="125727"/>
                      </a:lnTo>
                      <a:cubicBezTo>
                        <a:pt x="0" y="152151"/>
                        <a:pt x="21497" y="173648"/>
                        <a:pt x="47919" y="173648"/>
                      </a:cubicBezTo>
                      <a:lnTo>
                        <a:pt x="125726" y="173648"/>
                      </a:lnTo>
                      <a:cubicBezTo>
                        <a:pt x="152151" y="173648"/>
                        <a:pt x="173648" y="152150"/>
                        <a:pt x="173648" y="125727"/>
                      </a:cubicBezTo>
                      <a:lnTo>
                        <a:pt x="173648" y="47920"/>
                      </a:lnTo>
                      <a:cubicBezTo>
                        <a:pt x="173649" y="21498"/>
                        <a:pt x="152151" y="0"/>
                        <a:pt x="125726" y="0"/>
                      </a:cubicBezTo>
                      <a:close/>
                      <a:moveTo>
                        <a:pt x="158242" y="125727"/>
                      </a:moveTo>
                      <a:cubicBezTo>
                        <a:pt x="158242" y="143656"/>
                        <a:pt x="143656" y="158241"/>
                        <a:pt x="125727" y="158241"/>
                      </a:cubicBezTo>
                      <a:lnTo>
                        <a:pt x="47919" y="158241"/>
                      </a:lnTo>
                      <a:cubicBezTo>
                        <a:pt x="29992" y="158242"/>
                        <a:pt x="15407" y="143656"/>
                        <a:pt x="15407" y="125727"/>
                      </a:cubicBezTo>
                      <a:lnTo>
                        <a:pt x="15407" y="47920"/>
                      </a:lnTo>
                      <a:cubicBezTo>
                        <a:pt x="15407" y="29993"/>
                        <a:pt x="29992" y="15407"/>
                        <a:pt x="47919" y="15407"/>
                      </a:cubicBezTo>
                      <a:lnTo>
                        <a:pt x="125726" y="15407"/>
                      </a:lnTo>
                      <a:cubicBezTo>
                        <a:pt x="143655" y="15407"/>
                        <a:pt x="158241" y="29993"/>
                        <a:pt x="158241" y="47920"/>
                      </a:cubicBezTo>
                      <a:lnTo>
                        <a:pt x="158241" y="125727"/>
                      </a:lnTo>
                      <a:close/>
                    </a:path>
                  </a:pathLst>
                </a:custGeom>
                <a:grpFill/>
                <a:ln w="1014" cap="flat">
                  <a:noFill/>
                  <a:prstDash val="solid"/>
                  <a:miter/>
                </a:ln>
              </p:spPr>
              <p:txBody>
                <a:bodyPr rtlCol="0" anchor="ctr"/>
                <a:lstStyle/>
                <a:p>
                  <a:endParaRPr lang="en-ID" dirty="0"/>
                </a:p>
              </p:txBody>
            </p:sp>
            <p:sp>
              <p:nvSpPr>
                <p:cNvPr id="26" name="Freeform: Shape 25">
                  <a:extLst>
                    <a:ext uri="{FF2B5EF4-FFF2-40B4-BE49-F238E27FC236}">
                      <a16:creationId xmlns:a16="http://schemas.microsoft.com/office/drawing/2014/main" id="{3EF54161-439A-4F91-9FEB-F3FFB8AB843A}"/>
                    </a:ext>
                  </a:extLst>
                </p:cNvPr>
                <p:cNvSpPr/>
                <p:nvPr/>
              </p:nvSpPr>
              <p:spPr>
                <a:xfrm>
                  <a:off x="7820762" y="4348307"/>
                  <a:ext cx="89489" cy="89487"/>
                </a:xfrm>
                <a:custGeom>
                  <a:avLst/>
                  <a:gdLst>
                    <a:gd name="connsiteX0" fmla="*/ 44745 w 89489"/>
                    <a:gd name="connsiteY0" fmla="*/ 0 h 89487"/>
                    <a:gd name="connsiteX1" fmla="*/ 0 w 89489"/>
                    <a:gd name="connsiteY1" fmla="*/ 44745 h 89487"/>
                    <a:gd name="connsiteX2" fmla="*/ 44745 w 89489"/>
                    <a:gd name="connsiteY2" fmla="*/ 89487 h 89487"/>
                    <a:gd name="connsiteX3" fmla="*/ 89489 w 89489"/>
                    <a:gd name="connsiteY3" fmla="*/ 44745 h 89487"/>
                    <a:gd name="connsiteX4" fmla="*/ 44745 w 89489"/>
                    <a:gd name="connsiteY4" fmla="*/ 0 h 89487"/>
                    <a:gd name="connsiteX5" fmla="*/ 44745 w 89489"/>
                    <a:gd name="connsiteY5" fmla="*/ 74079 h 89487"/>
                    <a:gd name="connsiteX6" fmla="*/ 15407 w 89489"/>
                    <a:gd name="connsiteY6" fmla="*/ 44744 h 89487"/>
                    <a:gd name="connsiteX7" fmla="*/ 44745 w 89489"/>
                    <a:gd name="connsiteY7" fmla="*/ 15406 h 89487"/>
                    <a:gd name="connsiteX8" fmla="*/ 74082 w 89489"/>
                    <a:gd name="connsiteY8" fmla="*/ 44744 h 89487"/>
                    <a:gd name="connsiteX9" fmla="*/ 44745 w 89489"/>
                    <a:gd name="connsiteY9" fmla="*/ 74079 h 8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89" h="89487">
                      <a:moveTo>
                        <a:pt x="44745" y="0"/>
                      </a:moveTo>
                      <a:cubicBezTo>
                        <a:pt x="20072" y="0"/>
                        <a:pt x="0" y="20072"/>
                        <a:pt x="0" y="44745"/>
                      </a:cubicBezTo>
                      <a:cubicBezTo>
                        <a:pt x="0" y="69416"/>
                        <a:pt x="20072" y="89487"/>
                        <a:pt x="44745" y="89487"/>
                      </a:cubicBezTo>
                      <a:cubicBezTo>
                        <a:pt x="69417" y="89487"/>
                        <a:pt x="89489" y="69416"/>
                        <a:pt x="89489" y="44745"/>
                      </a:cubicBezTo>
                      <a:cubicBezTo>
                        <a:pt x="89489" y="20072"/>
                        <a:pt x="69417" y="0"/>
                        <a:pt x="44745" y="0"/>
                      </a:cubicBezTo>
                      <a:close/>
                      <a:moveTo>
                        <a:pt x="44745" y="74079"/>
                      </a:moveTo>
                      <a:cubicBezTo>
                        <a:pt x="28568" y="74079"/>
                        <a:pt x="15407" y="60920"/>
                        <a:pt x="15407" y="44744"/>
                      </a:cubicBezTo>
                      <a:cubicBezTo>
                        <a:pt x="15407" y="28566"/>
                        <a:pt x="28567" y="15406"/>
                        <a:pt x="44745" y="15406"/>
                      </a:cubicBezTo>
                      <a:cubicBezTo>
                        <a:pt x="60922" y="15406"/>
                        <a:pt x="74082" y="28566"/>
                        <a:pt x="74082" y="44744"/>
                      </a:cubicBezTo>
                      <a:cubicBezTo>
                        <a:pt x="74082" y="60920"/>
                        <a:pt x="60921" y="74079"/>
                        <a:pt x="44745" y="74079"/>
                      </a:cubicBezTo>
                      <a:close/>
                    </a:path>
                  </a:pathLst>
                </a:custGeom>
                <a:grpFill/>
                <a:ln w="1014" cap="flat">
                  <a:noFill/>
                  <a:prstDash val="solid"/>
                  <a:miter/>
                </a:ln>
              </p:spPr>
              <p:txBody>
                <a:bodyPr rtlCol="0" anchor="ctr"/>
                <a:lstStyle/>
                <a:p>
                  <a:endParaRPr lang="en-ID" dirty="0"/>
                </a:p>
              </p:txBody>
            </p:sp>
            <p:sp>
              <p:nvSpPr>
                <p:cNvPr id="27" name="Freeform: Shape 26">
                  <a:extLst>
                    <a:ext uri="{FF2B5EF4-FFF2-40B4-BE49-F238E27FC236}">
                      <a16:creationId xmlns:a16="http://schemas.microsoft.com/office/drawing/2014/main" id="{1E2E7C4C-FE89-4F74-B17E-232BEBE1BC86}"/>
                    </a:ext>
                  </a:extLst>
                </p:cNvPr>
                <p:cNvSpPr/>
                <p:nvPr/>
              </p:nvSpPr>
              <p:spPr>
                <a:xfrm>
                  <a:off x="7900829" y="4335243"/>
                  <a:ext cx="22596" cy="22596"/>
                </a:xfrm>
                <a:custGeom>
                  <a:avLst/>
                  <a:gdLst>
                    <a:gd name="connsiteX0" fmla="*/ 11298 w 22596"/>
                    <a:gd name="connsiteY0" fmla="*/ 0 h 22596"/>
                    <a:gd name="connsiteX1" fmla="*/ 3318 w 22596"/>
                    <a:gd name="connsiteY1" fmla="*/ 3307 h 22596"/>
                    <a:gd name="connsiteX2" fmla="*/ 0 w 22596"/>
                    <a:gd name="connsiteY2" fmla="*/ 11298 h 22596"/>
                    <a:gd name="connsiteX3" fmla="*/ 3318 w 22596"/>
                    <a:gd name="connsiteY3" fmla="*/ 19289 h 22596"/>
                    <a:gd name="connsiteX4" fmla="*/ 11298 w 22596"/>
                    <a:gd name="connsiteY4" fmla="*/ 22597 h 22596"/>
                    <a:gd name="connsiteX5" fmla="*/ 19289 w 22596"/>
                    <a:gd name="connsiteY5" fmla="*/ 19289 h 22596"/>
                    <a:gd name="connsiteX6" fmla="*/ 22597 w 22596"/>
                    <a:gd name="connsiteY6" fmla="*/ 11298 h 22596"/>
                    <a:gd name="connsiteX7" fmla="*/ 19289 w 22596"/>
                    <a:gd name="connsiteY7" fmla="*/ 3307 h 22596"/>
                    <a:gd name="connsiteX8" fmla="*/ 11298 w 22596"/>
                    <a:gd name="connsiteY8" fmla="*/ 0 h 2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6" h="22596">
                      <a:moveTo>
                        <a:pt x="11298" y="0"/>
                      </a:moveTo>
                      <a:cubicBezTo>
                        <a:pt x="8330" y="0"/>
                        <a:pt x="5414" y="1202"/>
                        <a:pt x="3318" y="3307"/>
                      </a:cubicBezTo>
                      <a:cubicBezTo>
                        <a:pt x="1211" y="5403"/>
                        <a:pt x="0" y="8320"/>
                        <a:pt x="0" y="11298"/>
                      </a:cubicBezTo>
                      <a:cubicBezTo>
                        <a:pt x="0" y="14268"/>
                        <a:pt x="1212" y="17184"/>
                        <a:pt x="3318" y="19289"/>
                      </a:cubicBezTo>
                      <a:cubicBezTo>
                        <a:pt x="5413" y="21385"/>
                        <a:pt x="8330" y="22597"/>
                        <a:pt x="11298" y="22597"/>
                      </a:cubicBezTo>
                      <a:cubicBezTo>
                        <a:pt x="14277" y="22597"/>
                        <a:pt x="17184" y="21385"/>
                        <a:pt x="19289" y="19289"/>
                      </a:cubicBezTo>
                      <a:cubicBezTo>
                        <a:pt x="21395" y="17184"/>
                        <a:pt x="22597" y="14267"/>
                        <a:pt x="22597" y="11298"/>
                      </a:cubicBezTo>
                      <a:cubicBezTo>
                        <a:pt x="22597" y="8320"/>
                        <a:pt x="21395" y="5403"/>
                        <a:pt x="19289" y="3307"/>
                      </a:cubicBezTo>
                      <a:cubicBezTo>
                        <a:pt x="17194" y="1202"/>
                        <a:pt x="14277" y="0"/>
                        <a:pt x="11298" y="0"/>
                      </a:cubicBezTo>
                      <a:close/>
                    </a:path>
                  </a:pathLst>
                </a:custGeom>
                <a:grpFill/>
                <a:ln w="1014" cap="flat">
                  <a:noFill/>
                  <a:prstDash val="solid"/>
                  <a:miter/>
                </a:ln>
              </p:spPr>
              <p:txBody>
                <a:bodyPr rtlCol="0" anchor="ctr"/>
                <a:lstStyle/>
                <a:p>
                  <a:endParaRPr lang="en-ID" dirty="0"/>
                </a:p>
              </p:txBody>
            </p:sp>
          </p:grpSp>
          <p:grpSp>
            <p:nvGrpSpPr>
              <p:cNvPr id="14" name="Graphic 18">
                <a:extLst>
                  <a:ext uri="{FF2B5EF4-FFF2-40B4-BE49-F238E27FC236}">
                    <a16:creationId xmlns:a16="http://schemas.microsoft.com/office/drawing/2014/main" id="{CBEA7D63-D5FA-4CD7-994D-8B2862F008A6}"/>
                  </a:ext>
                </a:extLst>
              </p:cNvPr>
              <p:cNvGrpSpPr/>
              <p:nvPr/>
            </p:nvGrpSpPr>
            <p:grpSpPr>
              <a:xfrm>
                <a:off x="2174717" y="2437819"/>
                <a:ext cx="287199" cy="274397"/>
                <a:chOff x="8071952" y="4299698"/>
                <a:chExt cx="207002" cy="197775"/>
              </a:xfrm>
              <a:solidFill>
                <a:schemeClr val="bg1"/>
              </a:solidFill>
            </p:grpSpPr>
            <p:sp>
              <p:nvSpPr>
                <p:cNvPr id="20" name="Freeform: Shape 19">
                  <a:extLst>
                    <a:ext uri="{FF2B5EF4-FFF2-40B4-BE49-F238E27FC236}">
                      <a16:creationId xmlns:a16="http://schemas.microsoft.com/office/drawing/2014/main" id="{B8AD7721-7FBD-4FDA-B496-9982B2C925BB}"/>
                    </a:ext>
                  </a:extLst>
                </p:cNvPr>
                <p:cNvSpPr/>
                <p:nvPr/>
              </p:nvSpPr>
              <p:spPr>
                <a:xfrm>
                  <a:off x="8071952" y="4299698"/>
                  <a:ext cx="207002" cy="197775"/>
                </a:xfrm>
                <a:custGeom>
                  <a:avLst/>
                  <a:gdLst>
                    <a:gd name="connsiteX0" fmla="*/ 103501 w 207002"/>
                    <a:gd name="connsiteY0" fmla="*/ 0 h 197775"/>
                    <a:gd name="connsiteX1" fmla="*/ 0 w 207002"/>
                    <a:gd name="connsiteY1" fmla="*/ 86194 h 197775"/>
                    <a:gd name="connsiteX2" fmla="*/ 93751 w 207002"/>
                    <a:gd name="connsiteY2" fmla="*/ 172210 h 197775"/>
                    <a:gd name="connsiteX3" fmla="*/ 100636 w 207002"/>
                    <a:gd name="connsiteY3" fmla="*/ 165968 h 197775"/>
                    <a:gd name="connsiteX4" fmla="*/ 94393 w 207002"/>
                    <a:gd name="connsiteY4" fmla="*/ 159084 h 197775"/>
                    <a:gd name="connsiteX5" fmla="*/ 13142 w 207002"/>
                    <a:gd name="connsiteY5" fmla="*/ 86194 h 197775"/>
                    <a:gd name="connsiteX6" fmla="*/ 103501 w 207002"/>
                    <a:gd name="connsiteY6" fmla="*/ 13141 h 197775"/>
                    <a:gd name="connsiteX7" fmla="*/ 193860 w 207002"/>
                    <a:gd name="connsiteY7" fmla="*/ 86194 h 197775"/>
                    <a:gd name="connsiteX8" fmla="*/ 98722 w 207002"/>
                    <a:gd name="connsiteY8" fmla="*/ 185190 h 197775"/>
                    <a:gd name="connsiteX9" fmla="*/ 95357 w 207002"/>
                    <a:gd name="connsiteY9" fmla="*/ 193852 h 197775"/>
                    <a:gd name="connsiteX10" fmla="*/ 101374 w 207002"/>
                    <a:gd name="connsiteY10" fmla="*/ 197776 h 197775"/>
                    <a:gd name="connsiteX11" fmla="*/ 104019 w 207002"/>
                    <a:gd name="connsiteY11" fmla="*/ 197217 h 197775"/>
                    <a:gd name="connsiteX12" fmla="*/ 172599 w 207002"/>
                    <a:gd name="connsiteY12" fmla="*/ 151995 h 197775"/>
                    <a:gd name="connsiteX13" fmla="*/ 207002 w 207002"/>
                    <a:gd name="connsiteY13" fmla="*/ 86194 h 197775"/>
                    <a:gd name="connsiteX14" fmla="*/ 103501 w 207002"/>
                    <a:gd name="connsiteY14" fmla="*/ 0 h 1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002" h="197775">
                      <a:moveTo>
                        <a:pt x="103501" y="0"/>
                      </a:moveTo>
                      <a:cubicBezTo>
                        <a:pt x="46431" y="0"/>
                        <a:pt x="0" y="38667"/>
                        <a:pt x="0" y="86194"/>
                      </a:cubicBezTo>
                      <a:cubicBezTo>
                        <a:pt x="0" y="132615"/>
                        <a:pt x="40304" y="169595"/>
                        <a:pt x="93751" y="172210"/>
                      </a:cubicBezTo>
                      <a:cubicBezTo>
                        <a:pt x="97376" y="172375"/>
                        <a:pt x="100458" y="169593"/>
                        <a:pt x="100636" y="165968"/>
                      </a:cubicBezTo>
                      <a:cubicBezTo>
                        <a:pt x="100813" y="162344"/>
                        <a:pt x="98019" y="159262"/>
                        <a:pt x="94393" y="159084"/>
                      </a:cubicBezTo>
                      <a:cubicBezTo>
                        <a:pt x="48072" y="156817"/>
                        <a:pt x="13142" y="125482"/>
                        <a:pt x="13142" y="86194"/>
                      </a:cubicBezTo>
                      <a:cubicBezTo>
                        <a:pt x="13142" y="45913"/>
                        <a:pt x="53677" y="13141"/>
                        <a:pt x="103501" y="13141"/>
                      </a:cubicBezTo>
                      <a:cubicBezTo>
                        <a:pt x="153324" y="13141"/>
                        <a:pt x="193860" y="45912"/>
                        <a:pt x="193860" y="86194"/>
                      </a:cubicBezTo>
                      <a:cubicBezTo>
                        <a:pt x="193860" y="123681"/>
                        <a:pt x="145999" y="164370"/>
                        <a:pt x="98722" y="185190"/>
                      </a:cubicBezTo>
                      <a:cubicBezTo>
                        <a:pt x="95401" y="186654"/>
                        <a:pt x="93894" y="190531"/>
                        <a:pt x="95357" y="193852"/>
                      </a:cubicBezTo>
                      <a:cubicBezTo>
                        <a:pt x="96440" y="196312"/>
                        <a:pt x="98848" y="197776"/>
                        <a:pt x="101374" y="197776"/>
                      </a:cubicBezTo>
                      <a:cubicBezTo>
                        <a:pt x="102259" y="197776"/>
                        <a:pt x="103158" y="197596"/>
                        <a:pt x="104019" y="197217"/>
                      </a:cubicBezTo>
                      <a:cubicBezTo>
                        <a:pt x="129371" y="186053"/>
                        <a:pt x="154366" y="169570"/>
                        <a:pt x="172599" y="151995"/>
                      </a:cubicBezTo>
                      <a:cubicBezTo>
                        <a:pt x="195105" y="130299"/>
                        <a:pt x="207002" y="107546"/>
                        <a:pt x="207002" y="86194"/>
                      </a:cubicBezTo>
                      <a:cubicBezTo>
                        <a:pt x="207000" y="38667"/>
                        <a:pt x="160571" y="0"/>
                        <a:pt x="103501" y="0"/>
                      </a:cubicBezTo>
                      <a:close/>
                    </a:path>
                  </a:pathLst>
                </a:custGeom>
                <a:grpFill/>
                <a:ln w="848" cap="flat">
                  <a:noFill/>
                  <a:prstDash val="solid"/>
                  <a:miter/>
                </a:ln>
              </p:spPr>
              <p:txBody>
                <a:bodyPr rtlCol="0" anchor="ctr"/>
                <a:lstStyle/>
                <a:p>
                  <a:endParaRPr lang="en-ID" dirty="0"/>
                </a:p>
              </p:txBody>
            </p:sp>
            <p:sp>
              <p:nvSpPr>
                <p:cNvPr id="21" name="Freeform: Shape 20">
                  <a:extLst>
                    <a:ext uri="{FF2B5EF4-FFF2-40B4-BE49-F238E27FC236}">
                      <a16:creationId xmlns:a16="http://schemas.microsoft.com/office/drawing/2014/main" id="{B7A4F29A-61B5-4122-97E1-9092564C35D6}"/>
                    </a:ext>
                  </a:extLst>
                </p:cNvPr>
                <p:cNvSpPr/>
                <p:nvPr/>
              </p:nvSpPr>
              <p:spPr>
                <a:xfrm>
                  <a:off x="8114847" y="4362890"/>
                  <a:ext cx="30735" cy="48777"/>
                </a:xfrm>
                <a:custGeom>
                  <a:avLst/>
                  <a:gdLst>
                    <a:gd name="connsiteX0" fmla="*/ 9743 w 30735"/>
                    <a:gd name="connsiteY0" fmla="*/ 1994 h 48777"/>
                    <a:gd name="connsiteX1" fmla="*/ 5569 w 30735"/>
                    <a:gd name="connsiteY1" fmla="*/ 0 h 48777"/>
                    <a:gd name="connsiteX2" fmla="*/ 1410 w 30735"/>
                    <a:gd name="connsiteY2" fmla="*/ 2042 h 48777"/>
                    <a:gd name="connsiteX3" fmla="*/ 0 w 30735"/>
                    <a:gd name="connsiteY3" fmla="*/ 7213 h 48777"/>
                    <a:gd name="connsiteX4" fmla="*/ 0 w 30735"/>
                    <a:gd name="connsiteY4" fmla="*/ 41500 h 48777"/>
                    <a:gd name="connsiteX5" fmla="*/ 1510 w 30735"/>
                    <a:gd name="connsiteY5" fmla="*/ 46854 h 48777"/>
                    <a:gd name="connsiteX6" fmla="*/ 6477 w 30735"/>
                    <a:gd name="connsiteY6" fmla="*/ 48778 h 48777"/>
                    <a:gd name="connsiteX7" fmla="*/ 25109 w 30735"/>
                    <a:gd name="connsiteY7" fmla="*/ 48778 h 48777"/>
                    <a:gd name="connsiteX8" fmla="*/ 29258 w 30735"/>
                    <a:gd name="connsiteY8" fmla="*/ 47227 h 48777"/>
                    <a:gd name="connsiteX9" fmla="*/ 30736 w 30735"/>
                    <a:gd name="connsiteY9" fmla="*/ 43358 h 48777"/>
                    <a:gd name="connsiteX10" fmla="*/ 29248 w 30735"/>
                    <a:gd name="connsiteY10" fmla="*/ 39480 h 48777"/>
                    <a:gd name="connsiteX11" fmla="*/ 25109 w 30735"/>
                    <a:gd name="connsiteY11" fmla="*/ 37872 h 48777"/>
                    <a:gd name="connsiteX12" fmla="*/ 11212 w 30735"/>
                    <a:gd name="connsiteY12" fmla="*/ 37872 h 48777"/>
                    <a:gd name="connsiteX13" fmla="*/ 11212 w 30735"/>
                    <a:gd name="connsiteY13" fmla="*/ 7212 h 48777"/>
                    <a:gd name="connsiteX14" fmla="*/ 9743 w 30735"/>
                    <a:gd name="connsiteY14" fmla="*/ 1994 h 4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35" h="48777">
                      <a:moveTo>
                        <a:pt x="9743" y="1994"/>
                      </a:moveTo>
                      <a:cubicBezTo>
                        <a:pt x="8701" y="693"/>
                        <a:pt x="7254" y="0"/>
                        <a:pt x="5569" y="0"/>
                      </a:cubicBezTo>
                      <a:cubicBezTo>
                        <a:pt x="3884" y="0"/>
                        <a:pt x="2446" y="706"/>
                        <a:pt x="1410" y="2042"/>
                      </a:cubicBezTo>
                      <a:cubicBezTo>
                        <a:pt x="460" y="3277"/>
                        <a:pt x="0" y="4967"/>
                        <a:pt x="0" y="7213"/>
                      </a:cubicBezTo>
                      <a:lnTo>
                        <a:pt x="0" y="41500"/>
                      </a:lnTo>
                      <a:cubicBezTo>
                        <a:pt x="0" y="43902"/>
                        <a:pt x="493" y="45654"/>
                        <a:pt x="1510" y="46854"/>
                      </a:cubicBezTo>
                      <a:cubicBezTo>
                        <a:pt x="2589" y="48130"/>
                        <a:pt x="4261" y="48778"/>
                        <a:pt x="6477" y="48778"/>
                      </a:cubicBezTo>
                      <a:lnTo>
                        <a:pt x="25109" y="48778"/>
                      </a:lnTo>
                      <a:cubicBezTo>
                        <a:pt x="26876" y="48778"/>
                        <a:pt x="28271" y="48257"/>
                        <a:pt x="29258" y="47227"/>
                      </a:cubicBezTo>
                      <a:cubicBezTo>
                        <a:pt x="30234" y="46234"/>
                        <a:pt x="30736" y="44926"/>
                        <a:pt x="30736" y="43358"/>
                      </a:cubicBezTo>
                      <a:cubicBezTo>
                        <a:pt x="30736" y="41841"/>
                        <a:pt x="30222" y="40499"/>
                        <a:pt x="29248" y="39480"/>
                      </a:cubicBezTo>
                      <a:cubicBezTo>
                        <a:pt x="28268" y="38420"/>
                        <a:pt x="26870" y="37872"/>
                        <a:pt x="25109" y="37872"/>
                      </a:cubicBezTo>
                      <a:lnTo>
                        <a:pt x="11212" y="37872"/>
                      </a:lnTo>
                      <a:lnTo>
                        <a:pt x="11212" y="7212"/>
                      </a:lnTo>
                      <a:cubicBezTo>
                        <a:pt x="11212" y="4919"/>
                        <a:pt x="10731" y="3212"/>
                        <a:pt x="9743" y="1994"/>
                      </a:cubicBezTo>
                      <a:close/>
                    </a:path>
                  </a:pathLst>
                </a:custGeom>
                <a:grpFill/>
                <a:ln w="848" cap="flat">
                  <a:noFill/>
                  <a:prstDash val="solid"/>
                  <a:miter/>
                </a:ln>
              </p:spPr>
              <p:txBody>
                <a:bodyPr rtlCol="0" anchor="ctr"/>
                <a:lstStyle/>
                <a:p>
                  <a:endParaRPr lang="en-ID" dirty="0"/>
                </a:p>
              </p:txBody>
            </p:sp>
            <p:sp>
              <p:nvSpPr>
                <p:cNvPr id="22" name="Freeform: Shape 21">
                  <a:extLst>
                    <a:ext uri="{FF2B5EF4-FFF2-40B4-BE49-F238E27FC236}">
                      <a16:creationId xmlns:a16="http://schemas.microsoft.com/office/drawing/2014/main" id="{21116B8B-5244-4F00-A08F-B16AA0212193}"/>
                    </a:ext>
                  </a:extLst>
                </p:cNvPr>
                <p:cNvSpPr/>
                <p:nvPr/>
              </p:nvSpPr>
              <p:spPr>
                <a:xfrm>
                  <a:off x="8148519" y="4362890"/>
                  <a:ext cx="11228" cy="49541"/>
                </a:xfrm>
                <a:custGeom>
                  <a:avLst/>
                  <a:gdLst>
                    <a:gd name="connsiteX0" fmla="*/ 5574 w 11228"/>
                    <a:gd name="connsiteY0" fmla="*/ 0 h 49541"/>
                    <a:gd name="connsiteX1" fmla="*/ 1431 w 11228"/>
                    <a:gd name="connsiteY1" fmla="*/ 2036 h 49541"/>
                    <a:gd name="connsiteX2" fmla="*/ 0 w 11228"/>
                    <a:gd name="connsiteY2" fmla="*/ 7213 h 49541"/>
                    <a:gd name="connsiteX3" fmla="*/ 0 w 11228"/>
                    <a:gd name="connsiteY3" fmla="*/ 42294 h 49541"/>
                    <a:gd name="connsiteX4" fmla="*/ 1464 w 11228"/>
                    <a:gd name="connsiteY4" fmla="*/ 47499 h 49541"/>
                    <a:gd name="connsiteX5" fmla="*/ 5573 w 11228"/>
                    <a:gd name="connsiteY5" fmla="*/ 49541 h 49541"/>
                    <a:gd name="connsiteX6" fmla="*/ 9759 w 11228"/>
                    <a:gd name="connsiteY6" fmla="*/ 47515 h 49541"/>
                    <a:gd name="connsiteX7" fmla="*/ 11228 w 11228"/>
                    <a:gd name="connsiteY7" fmla="*/ 42293 h 49541"/>
                    <a:gd name="connsiteX8" fmla="*/ 11228 w 11228"/>
                    <a:gd name="connsiteY8" fmla="*/ 7212 h 49541"/>
                    <a:gd name="connsiteX9" fmla="*/ 9752 w 11228"/>
                    <a:gd name="connsiteY9" fmla="*/ 1998 h 49541"/>
                    <a:gd name="connsiteX10" fmla="*/ 5574 w 11228"/>
                    <a:gd name="connsiteY10" fmla="*/ 0 h 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8" h="49541">
                      <a:moveTo>
                        <a:pt x="5574" y="0"/>
                      </a:moveTo>
                      <a:cubicBezTo>
                        <a:pt x="3906" y="0"/>
                        <a:pt x="2473" y="704"/>
                        <a:pt x="1431" y="2036"/>
                      </a:cubicBezTo>
                      <a:cubicBezTo>
                        <a:pt x="482" y="3250"/>
                        <a:pt x="0" y="4992"/>
                        <a:pt x="0" y="7213"/>
                      </a:cubicBezTo>
                      <a:lnTo>
                        <a:pt x="0" y="42294"/>
                      </a:lnTo>
                      <a:cubicBezTo>
                        <a:pt x="0" y="44558"/>
                        <a:pt x="479" y="46261"/>
                        <a:pt x="1464" y="47499"/>
                      </a:cubicBezTo>
                      <a:cubicBezTo>
                        <a:pt x="2499" y="48830"/>
                        <a:pt x="3924" y="49541"/>
                        <a:pt x="5573" y="49541"/>
                      </a:cubicBezTo>
                      <a:cubicBezTo>
                        <a:pt x="7257" y="49541"/>
                        <a:pt x="8705" y="48841"/>
                        <a:pt x="9759" y="47515"/>
                      </a:cubicBezTo>
                      <a:cubicBezTo>
                        <a:pt x="10735" y="46277"/>
                        <a:pt x="11228" y="44522"/>
                        <a:pt x="11228" y="42293"/>
                      </a:cubicBezTo>
                      <a:lnTo>
                        <a:pt x="11228" y="7212"/>
                      </a:lnTo>
                      <a:cubicBezTo>
                        <a:pt x="11228" y="4968"/>
                        <a:pt x="10732" y="3214"/>
                        <a:pt x="9752" y="1998"/>
                      </a:cubicBezTo>
                      <a:cubicBezTo>
                        <a:pt x="8691" y="690"/>
                        <a:pt x="7247" y="0"/>
                        <a:pt x="5574" y="0"/>
                      </a:cubicBezTo>
                      <a:close/>
                    </a:path>
                  </a:pathLst>
                </a:custGeom>
                <a:grpFill/>
                <a:ln w="848" cap="flat">
                  <a:noFill/>
                  <a:prstDash val="solid"/>
                  <a:miter/>
                </a:ln>
              </p:spPr>
              <p:txBody>
                <a:bodyPr rtlCol="0" anchor="ctr"/>
                <a:lstStyle/>
                <a:p>
                  <a:endParaRPr lang="en-ID" dirty="0"/>
                </a:p>
              </p:txBody>
            </p:sp>
            <p:sp>
              <p:nvSpPr>
                <p:cNvPr id="23" name="Freeform: Shape 22">
                  <a:extLst>
                    <a:ext uri="{FF2B5EF4-FFF2-40B4-BE49-F238E27FC236}">
                      <a16:creationId xmlns:a16="http://schemas.microsoft.com/office/drawing/2014/main" id="{AECE60DB-DE3B-46D3-B3AE-2D5A86381DCE}"/>
                    </a:ext>
                  </a:extLst>
                </p:cNvPr>
                <p:cNvSpPr/>
                <p:nvPr/>
              </p:nvSpPr>
              <p:spPr>
                <a:xfrm>
                  <a:off x="8166031" y="4362891"/>
                  <a:ext cx="35381" cy="49541"/>
                </a:xfrm>
                <a:custGeom>
                  <a:avLst/>
                  <a:gdLst>
                    <a:gd name="connsiteX0" fmla="*/ 10725 w 35381"/>
                    <a:gd name="connsiteY0" fmla="*/ 23278 h 49541"/>
                    <a:gd name="connsiteX1" fmla="*/ 21911 w 35381"/>
                    <a:gd name="connsiteY1" fmla="*/ 43332 h 49541"/>
                    <a:gd name="connsiteX2" fmla="*/ 21937 w 35381"/>
                    <a:gd name="connsiteY2" fmla="*/ 43378 h 49541"/>
                    <a:gd name="connsiteX3" fmla="*/ 22727 w 35381"/>
                    <a:gd name="connsiteY3" fmla="*/ 44686 h 49541"/>
                    <a:gd name="connsiteX4" fmla="*/ 23198 w 35381"/>
                    <a:gd name="connsiteY4" fmla="*/ 45463 h 49541"/>
                    <a:gd name="connsiteX5" fmla="*/ 24796 w 35381"/>
                    <a:gd name="connsiteY5" fmla="*/ 47558 h 49541"/>
                    <a:gd name="connsiteX6" fmla="*/ 26908 w 35381"/>
                    <a:gd name="connsiteY6" fmla="*/ 49051 h 49541"/>
                    <a:gd name="connsiteX7" fmla="*/ 29475 w 35381"/>
                    <a:gd name="connsiteY7" fmla="*/ 49541 h 49541"/>
                    <a:gd name="connsiteX8" fmla="*/ 35382 w 35381"/>
                    <a:gd name="connsiteY8" fmla="*/ 41924 h 49541"/>
                    <a:gd name="connsiteX9" fmla="*/ 35382 w 35381"/>
                    <a:gd name="connsiteY9" fmla="*/ 6914 h 49541"/>
                    <a:gd name="connsiteX10" fmla="*/ 34086 w 35381"/>
                    <a:gd name="connsiteY10" fmla="*/ 1995 h 49541"/>
                    <a:gd name="connsiteX11" fmla="*/ 30049 w 35381"/>
                    <a:gd name="connsiteY11" fmla="*/ 0 h 49541"/>
                    <a:gd name="connsiteX12" fmla="*/ 26080 w 35381"/>
                    <a:gd name="connsiteY12" fmla="*/ 1991 h 49541"/>
                    <a:gd name="connsiteX13" fmla="*/ 24788 w 35381"/>
                    <a:gd name="connsiteY13" fmla="*/ 6915 h 49541"/>
                    <a:gd name="connsiteX14" fmla="*/ 24788 w 35381"/>
                    <a:gd name="connsiteY14" fmla="*/ 26732 h 49541"/>
                    <a:gd name="connsiteX15" fmla="*/ 13234 w 35381"/>
                    <a:gd name="connsiteY15" fmla="*/ 6294 h 49541"/>
                    <a:gd name="connsiteX16" fmla="*/ 12640 w 35381"/>
                    <a:gd name="connsiteY16" fmla="*/ 5203 h 49541"/>
                    <a:gd name="connsiteX17" fmla="*/ 12038 w 35381"/>
                    <a:gd name="connsiteY17" fmla="*/ 4098 h 49541"/>
                    <a:gd name="connsiteX18" fmla="*/ 10689 w 35381"/>
                    <a:gd name="connsiteY18" fmla="*/ 2085 h 49541"/>
                    <a:gd name="connsiteX19" fmla="*/ 8876 w 35381"/>
                    <a:gd name="connsiteY19" fmla="*/ 596 h 49541"/>
                    <a:gd name="connsiteX20" fmla="*/ 6275 w 35381"/>
                    <a:gd name="connsiteY20" fmla="*/ 0 h 49541"/>
                    <a:gd name="connsiteX21" fmla="*/ 2740 w 35381"/>
                    <a:gd name="connsiteY21" fmla="*/ 1222 h 49541"/>
                    <a:gd name="connsiteX22" fmla="*/ 516 w 35381"/>
                    <a:gd name="connsiteY22" fmla="*/ 4240 h 49541"/>
                    <a:gd name="connsiteX23" fmla="*/ 500 w 35381"/>
                    <a:gd name="connsiteY23" fmla="*/ 4286 h 49541"/>
                    <a:gd name="connsiteX24" fmla="*/ 0 w 35381"/>
                    <a:gd name="connsiteY24" fmla="*/ 8277 h 49541"/>
                    <a:gd name="connsiteX25" fmla="*/ 0 w 35381"/>
                    <a:gd name="connsiteY25" fmla="*/ 42632 h 49541"/>
                    <a:gd name="connsiteX26" fmla="*/ 1306 w 35381"/>
                    <a:gd name="connsiteY26" fmla="*/ 47500 h 49541"/>
                    <a:gd name="connsiteX27" fmla="*/ 1333 w 35381"/>
                    <a:gd name="connsiteY27" fmla="*/ 47535 h 49541"/>
                    <a:gd name="connsiteX28" fmla="*/ 5360 w 35381"/>
                    <a:gd name="connsiteY28" fmla="*/ 49541 h 49541"/>
                    <a:gd name="connsiteX29" fmla="*/ 9347 w 35381"/>
                    <a:gd name="connsiteY29" fmla="*/ 47557 h 49541"/>
                    <a:gd name="connsiteX30" fmla="*/ 10725 w 35381"/>
                    <a:gd name="connsiteY30" fmla="*/ 42631 h 49541"/>
                    <a:gd name="connsiteX31" fmla="*/ 10725 w 35381"/>
                    <a:gd name="connsiteY31" fmla="*/ 23278 h 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381" h="49541">
                      <a:moveTo>
                        <a:pt x="10725" y="23278"/>
                      </a:moveTo>
                      <a:lnTo>
                        <a:pt x="21911" y="43332"/>
                      </a:lnTo>
                      <a:cubicBezTo>
                        <a:pt x="21919" y="43348"/>
                        <a:pt x="21928" y="43363"/>
                        <a:pt x="21937" y="43378"/>
                      </a:cubicBezTo>
                      <a:cubicBezTo>
                        <a:pt x="22201" y="43819"/>
                        <a:pt x="22465" y="44255"/>
                        <a:pt x="22727" y="44686"/>
                      </a:cubicBezTo>
                      <a:lnTo>
                        <a:pt x="23198" y="45463"/>
                      </a:lnTo>
                      <a:cubicBezTo>
                        <a:pt x="23725" y="46315"/>
                        <a:pt x="24245" y="46995"/>
                        <a:pt x="24796" y="47558"/>
                      </a:cubicBezTo>
                      <a:cubicBezTo>
                        <a:pt x="25448" y="48231"/>
                        <a:pt x="26141" y="48721"/>
                        <a:pt x="26908" y="49051"/>
                      </a:cubicBezTo>
                      <a:cubicBezTo>
                        <a:pt x="27726" y="49385"/>
                        <a:pt x="28556" y="49541"/>
                        <a:pt x="29475" y="49541"/>
                      </a:cubicBezTo>
                      <a:cubicBezTo>
                        <a:pt x="31681" y="49541"/>
                        <a:pt x="35382" y="48552"/>
                        <a:pt x="35382" y="41924"/>
                      </a:cubicBezTo>
                      <a:lnTo>
                        <a:pt x="35382" y="6914"/>
                      </a:lnTo>
                      <a:cubicBezTo>
                        <a:pt x="35382" y="4784"/>
                        <a:pt x="34959" y="3175"/>
                        <a:pt x="34086" y="1995"/>
                      </a:cubicBezTo>
                      <a:cubicBezTo>
                        <a:pt x="33113" y="688"/>
                        <a:pt x="31718" y="0"/>
                        <a:pt x="30049" y="0"/>
                      </a:cubicBezTo>
                      <a:cubicBezTo>
                        <a:pt x="28421" y="0"/>
                        <a:pt x="27049" y="689"/>
                        <a:pt x="26080" y="1991"/>
                      </a:cubicBezTo>
                      <a:cubicBezTo>
                        <a:pt x="25207" y="3195"/>
                        <a:pt x="24788" y="4800"/>
                        <a:pt x="24788" y="6915"/>
                      </a:cubicBezTo>
                      <a:lnTo>
                        <a:pt x="24788" y="26732"/>
                      </a:lnTo>
                      <a:lnTo>
                        <a:pt x="13234" y="6294"/>
                      </a:lnTo>
                      <a:lnTo>
                        <a:pt x="12640" y="5203"/>
                      </a:lnTo>
                      <a:lnTo>
                        <a:pt x="12038" y="4098"/>
                      </a:lnTo>
                      <a:cubicBezTo>
                        <a:pt x="11548" y="3232"/>
                        <a:pt x="11112" y="2583"/>
                        <a:pt x="10689" y="2085"/>
                      </a:cubicBezTo>
                      <a:cubicBezTo>
                        <a:pt x="10186" y="1469"/>
                        <a:pt x="9576" y="968"/>
                        <a:pt x="8876" y="596"/>
                      </a:cubicBezTo>
                      <a:cubicBezTo>
                        <a:pt x="8146" y="198"/>
                        <a:pt x="7289" y="0"/>
                        <a:pt x="6275" y="0"/>
                      </a:cubicBezTo>
                      <a:cubicBezTo>
                        <a:pt x="4993" y="0"/>
                        <a:pt x="3803" y="411"/>
                        <a:pt x="2740" y="1222"/>
                      </a:cubicBezTo>
                      <a:cubicBezTo>
                        <a:pt x="1715" y="1989"/>
                        <a:pt x="962" y="3008"/>
                        <a:pt x="516" y="4240"/>
                      </a:cubicBezTo>
                      <a:cubicBezTo>
                        <a:pt x="511" y="4255"/>
                        <a:pt x="506" y="4270"/>
                        <a:pt x="500" y="4286"/>
                      </a:cubicBezTo>
                      <a:cubicBezTo>
                        <a:pt x="164" y="5303"/>
                        <a:pt x="0" y="6609"/>
                        <a:pt x="0" y="8277"/>
                      </a:cubicBezTo>
                      <a:lnTo>
                        <a:pt x="0" y="42632"/>
                      </a:lnTo>
                      <a:cubicBezTo>
                        <a:pt x="0" y="44665"/>
                        <a:pt x="440" y="46302"/>
                        <a:pt x="1306" y="47500"/>
                      </a:cubicBezTo>
                      <a:cubicBezTo>
                        <a:pt x="1315" y="47512"/>
                        <a:pt x="1324" y="47523"/>
                        <a:pt x="1333" y="47535"/>
                      </a:cubicBezTo>
                      <a:cubicBezTo>
                        <a:pt x="2335" y="48848"/>
                        <a:pt x="3727" y="49541"/>
                        <a:pt x="5360" y="49541"/>
                      </a:cubicBezTo>
                      <a:cubicBezTo>
                        <a:pt x="6968" y="49541"/>
                        <a:pt x="8347" y="48855"/>
                        <a:pt x="9347" y="47557"/>
                      </a:cubicBezTo>
                      <a:cubicBezTo>
                        <a:pt x="10262" y="46364"/>
                        <a:pt x="10725" y="44708"/>
                        <a:pt x="10725" y="42631"/>
                      </a:cubicBezTo>
                      <a:lnTo>
                        <a:pt x="10725" y="23278"/>
                      </a:lnTo>
                      <a:close/>
                    </a:path>
                  </a:pathLst>
                </a:custGeom>
                <a:grpFill/>
                <a:ln w="848" cap="flat">
                  <a:noFill/>
                  <a:prstDash val="solid"/>
                  <a:miter/>
                </a:ln>
              </p:spPr>
              <p:txBody>
                <a:bodyPr rtlCol="0" anchor="ctr"/>
                <a:lstStyle/>
                <a:p>
                  <a:endParaRPr lang="en-ID" dirty="0"/>
                </a:p>
              </p:txBody>
            </p:sp>
            <p:sp>
              <p:nvSpPr>
                <p:cNvPr id="24" name="Freeform: Shape 23">
                  <a:extLst>
                    <a:ext uri="{FF2B5EF4-FFF2-40B4-BE49-F238E27FC236}">
                      <a16:creationId xmlns:a16="http://schemas.microsoft.com/office/drawing/2014/main" id="{E4704FC5-3390-4691-8C61-770223A26A8E}"/>
                    </a:ext>
                  </a:extLst>
                </p:cNvPr>
                <p:cNvSpPr/>
                <p:nvPr/>
              </p:nvSpPr>
              <p:spPr>
                <a:xfrm>
                  <a:off x="8207422" y="4363644"/>
                  <a:ext cx="32869" cy="48023"/>
                </a:xfrm>
                <a:custGeom>
                  <a:avLst/>
                  <a:gdLst>
                    <a:gd name="connsiteX0" fmla="*/ 26859 w 32869"/>
                    <a:gd name="connsiteY0" fmla="*/ 10450 h 48023"/>
                    <a:gd name="connsiteX1" fmla="*/ 30867 w 32869"/>
                    <a:gd name="connsiteY1" fmla="*/ 8961 h 48023"/>
                    <a:gd name="connsiteX2" fmla="*/ 32247 w 32869"/>
                    <a:gd name="connsiteY2" fmla="*/ 5215 h 48023"/>
                    <a:gd name="connsiteX3" fmla="*/ 30863 w 32869"/>
                    <a:gd name="connsiteY3" fmla="*/ 1496 h 48023"/>
                    <a:gd name="connsiteX4" fmla="*/ 26859 w 32869"/>
                    <a:gd name="connsiteY4" fmla="*/ 0 h 48023"/>
                    <a:gd name="connsiteX5" fmla="*/ 6479 w 32869"/>
                    <a:gd name="connsiteY5" fmla="*/ 0 h 48023"/>
                    <a:gd name="connsiteX6" fmla="*/ 2970 w 32869"/>
                    <a:gd name="connsiteY6" fmla="*/ 767 h 48023"/>
                    <a:gd name="connsiteX7" fmla="*/ 622 w 32869"/>
                    <a:gd name="connsiteY7" fmla="*/ 3448 h 48023"/>
                    <a:gd name="connsiteX8" fmla="*/ 0 w 32869"/>
                    <a:gd name="connsiteY8" fmla="*/ 7284 h 48023"/>
                    <a:gd name="connsiteX9" fmla="*/ 0 w 32869"/>
                    <a:gd name="connsiteY9" fmla="*/ 40746 h 48023"/>
                    <a:gd name="connsiteX10" fmla="*/ 1527 w 32869"/>
                    <a:gd name="connsiteY10" fmla="*/ 46106 h 48023"/>
                    <a:gd name="connsiteX11" fmla="*/ 6480 w 32869"/>
                    <a:gd name="connsiteY11" fmla="*/ 48024 h 48023"/>
                    <a:gd name="connsiteX12" fmla="*/ 27455 w 32869"/>
                    <a:gd name="connsiteY12" fmla="*/ 48024 h 48023"/>
                    <a:gd name="connsiteX13" fmla="*/ 31486 w 32869"/>
                    <a:gd name="connsiteY13" fmla="*/ 46484 h 48023"/>
                    <a:gd name="connsiteX14" fmla="*/ 32869 w 32869"/>
                    <a:gd name="connsiteY14" fmla="*/ 42727 h 48023"/>
                    <a:gd name="connsiteX15" fmla="*/ 31495 w 32869"/>
                    <a:gd name="connsiteY15" fmla="*/ 38905 h 48023"/>
                    <a:gd name="connsiteX16" fmla="*/ 27456 w 32869"/>
                    <a:gd name="connsiteY16" fmla="*/ 37357 h 48023"/>
                    <a:gd name="connsiteX17" fmla="*/ 11227 w 32869"/>
                    <a:gd name="connsiteY17" fmla="*/ 37357 h 48023"/>
                    <a:gd name="connsiteX18" fmla="*/ 11227 w 32869"/>
                    <a:gd name="connsiteY18" fmla="*/ 28186 h 48023"/>
                    <a:gd name="connsiteX19" fmla="*/ 25474 w 32869"/>
                    <a:gd name="connsiteY19" fmla="*/ 28186 h 48023"/>
                    <a:gd name="connsiteX20" fmla="*/ 29434 w 32869"/>
                    <a:gd name="connsiteY20" fmla="*/ 26659 h 48023"/>
                    <a:gd name="connsiteX21" fmla="*/ 30738 w 32869"/>
                    <a:gd name="connsiteY21" fmla="*/ 23013 h 48023"/>
                    <a:gd name="connsiteX22" fmla="*/ 29390 w 32869"/>
                    <a:gd name="connsiteY22" fmla="*/ 19366 h 48023"/>
                    <a:gd name="connsiteX23" fmla="*/ 25475 w 32869"/>
                    <a:gd name="connsiteY23" fmla="*/ 17889 h 48023"/>
                    <a:gd name="connsiteX24" fmla="*/ 11227 w 32869"/>
                    <a:gd name="connsiteY24" fmla="*/ 17889 h 48023"/>
                    <a:gd name="connsiteX25" fmla="*/ 11227 w 32869"/>
                    <a:gd name="connsiteY25" fmla="*/ 10449 h 48023"/>
                    <a:gd name="connsiteX26" fmla="*/ 26859 w 32869"/>
                    <a:gd name="connsiteY26" fmla="*/ 10449 h 4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69" h="48023">
                      <a:moveTo>
                        <a:pt x="26859" y="10450"/>
                      </a:moveTo>
                      <a:cubicBezTo>
                        <a:pt x="28574" y="10450"/>
                        <a:pt x="29924" y="9949"/>
                        <a:pt x="30867" y="8961"/>
                      </a:cubicBezTo>
                      <a:cubicBezTo>
                        <a:pt x="31784" y="7997"/>
                        <a:pt x="32247" y="6737"/>
                        <a:pt x="32247" y="5215"/>
                      </a:cubicBezTo>
                      <a:cubicBezTo>
                        <a:pt x="32247" y="3702"/>
                        <a:pt x="31781" y="2451"/>
                        <a:pt x="30863" y="1496"/>
                      </a:cubicBezTo>
                      <a:cubicBezTo>
                        <a:pt x="29935" y="508"/>
                        <a:pt x="28584" y="0"/>
                        <a:pt x="26859" y="0"/>
                      </a:cubicBezTo>
                      <a:lnTo>
                        <a:pt x="6479" y="0"/>
                      </a:lnTo>
                      <a:cubicBezTo>
                        <a:pt x="5116" y="0"/>
                        <a:pt x="3936" y="258"/>
                        <a:pt x="2970" y="767"/>
                      </a:cubicBezTo>
                      <a:cubicBezTo>
                        <a:pt x="1900" y="1344"/>
                        <a:pt x="1115" y="2244"/>
                        <a:pt x="622" y="3448"/>
                      </a:cubicBezTo>
                      <a:cubicBezTo>
                        <a:pt x="203" y="4466"/>
                        <a:pt x="0" y="5722"/>
                        <a:pt x="0" y="7284"/>
                      </a:cubicBezTo>
                      <a:lnTo>
                        <a:pt x="0" y="40746"/>
                      </a:lnTo>
                      <a:cubicBezTo>
                        <a:pt x="0" y="43151"/>
                        <a:pt x="499" y="44904"/>
                        <a:pt x="1527" y="46106"/>
                      </a:cubicBezTo>
                      <a:cubicBezTo>
                        <a:pt x="2592" y="47374"/>
                        <a:pt x="4261" y="48024"/>
                        <a:pt x="6480" y="48024"/>
                      </a:cubicBezTo>
                      <a:lnTo>
                        <a:pt x="27455" y="48024"/>
                      </a:lnTo>
                      <a:cubicBezTo>
                        <a:pt x="29172" y="48024"/>
                        <a:pt x="30527" y="47506"/>
                        <a:pt x="31486" y="46484"/>
                      </a:cubicBezTo>
                      <a:cubicBezTo>
                        <a:pt x="32407" y="45489"/>
                        <a:pt x="32869" y="44228"/>
                        <a:pt x="32869" y="42727"/>
                      </a:cubicBezTo>
                      <a:cubicBezTo>
                        <a:pt x="32869" y="41178"/>
                        <a:pt x="32407" y="39891"/>
                        <a:pt x="31495" y="38905"/>
                      </a:cubicBezTo>
                      <a:cubicBezTo>
                        <a:pt x="30512" y="37871"/>
                        <a:pt x="29159" y="37357"/>
                        <a:pt x="27456" y="37357"/>
                      </a:cubicBezTo>
                      <a:lnTo>
                        <a:pt x="11227" y="37357"/>
                      </a:lnTo>
                      <a:lnTo>
                        <a:pt x="11227" y="28186"/>
                      </a:lnTo>
                      <a:lnTo>
                        <a:pt x="25474" y="28186"/>
                      </a:lnTo>
                      <a:cubicBezTo>
                        <a:pt x="27193" y="28186"/>
                        <a:pt x="28525" y="27673"/>
                        <a:pt x="29434" y="26659"/>
                      </a:cubicBezTo>
                      <a:cubicBezTo>
                        <a:pt x="30300" y="25686"/>
                        <a:pt x="30738" y="24461"/>
                        <a:pt x="30738" y="23013"/>
                      </a:cubicBezTo>
                      <a:cubicBezTo>
                        <a:pt x="30738" y="21536"/>
                        <a:pt x="30284" y="20309"/>
                        <a:pt x="29390" y="19366"/>
                      </a:cubicBezTo>
                      <a:cubicBezTo>
                        <a:pt x="28503" y="18394"/>
                        <a:pt x="27178" y="17889"/>
                        <a:pt x="25475" y="17889"/>
                      </a:cubicBezTo>
                      <a:lnTo>
                        <a:pt x="11227" y="17889"/>
                      </a:lnTo>
                      <a:lnTo>
                        <a:pt x="11227" y="10449"/>
                      </a:lnTo>
                      <a:lnTo>
                        <a:pt x="26859" y="10449"/>
                      </a:lnTo>
                      <a:close/>
                    </a:path>
                  </a:pathLst>
                </a:custGeom>
                <a:grpFill/>
                <a:ln w="848" cap="flat">
                  <a:noFill/>
                  <a:prstDash val="solid"/>
                  <a:miter/>
                </a:ln>
              </p:spPr>
              <p:txBody>
                <a:bodyPr rtlCol="0" anchor="ctr"/>
                <a:lstStyle/>
                <a:p>
                  <a:endParaRPr lang="en-ID" dirty="0"/>
                </a:p>
              </p:txBody>
            </p:sp>
          </p:grpSp>
          <p:grpSp>
            <p:nvGrpSpPr>
              <p:cNvPr id="15" name="Graphic 19">
                <a:extLst>
                  <a:ext uri="{FF2B5EF4-FFF2-40B4-BE49-F238E27FC236}">
                    <a16:creationId xmlns:a16="http://schemas.microsoft.com/office/drawing/2014/main" id="{196F1E0C-9BCD-4202-974D-2B48D7DF17B3}"/>
                  </a:ext>
                </a:extLst>
              </p:cNvPr>
              <p:cNvGrpSpPr/>
              <p:nvPr/>
            </p:nvGrpSpPr>
            <p:grpSpPr>
              <a:xfrm>
                <a:off x="2171590" y="2917306"/>
                <a:ext cx="286486" cy="231025"/>
                <a:chOff x="7452236" y="4306546"/>
                <a:chExt cx="206488" cy="166514"/>
              </a:xfrm>
              <a:solidFill>
                <a:schemeClr val="bg1"/>
              </a:solidFill>
            </p:grpSpPr>
            <p:sp>
              <p:nvSpPr>
                <p:cNvPr id="16" name="Freeform: Shape 15">
                  <a:extLst>
                    <a:ext uri="{FF2B5EF4-FFF2-40B4-BE49-F238E27FC236}">
                      <a16:creationId xmlns:a16="http://schemas.microsoft.com/office/drawing/2014/main" id="{9DA8FC25-8D21-429E-83A7-D4D7350C515A}"/>
                    </a:ext>
                  </a:extLst>
                </p:cNvPr>
                <p:cNvSpPr/>
                <p:nvPr/>
              </p:nvSpPr>
              <p:spPr>
                <a:xfrm>
                  <a:off x="7452236" y="4327345"/>
                  <a:ext cx="206488" cy="145716"/>
                </a:xfrm>
                <a:custGeom>
                  <a:avLst/>
                  <a:gdLst>
                    <a:gd name="connsiteX0" fmla="*/ 205098 w 206488"/>
                    <a:gd name="connsiteY0" fmla="*/ 3350 h 145716"/>
                    <a:gd name="connsiteX1" fmla="*/ 194253 w 206488"/>
                    <a:gd name="connsiteY1" fmla="*/ 1390 h 145716"/>
                    <a:gd name="connsiteX2" fmla="*/ 170057 w 206488"/>
                    <a:gd name="connsiteY2" fmla="*/ 18180 h 145716"/>
                    <a:gd name="connsiteX3" fmla="*/ 166713 w 206488"/>
                    <a:gd name="connsiteY3" fmla="*/ 24920 h 145716"/>
                    <a:gd name="connsiteX4" fmla="*/ 166817 w 206488"/>
                    <a:gd name="connsiteY4" fmla="*/ 29512 h 145716"/>
                    <a:gd name="connsiteX5" fmla="*/ 66201 w 206488"/>
                    <a:gd name="connsiteY5" fmla="*/ 130130 h 145716"/>
                    <a:gd name="connsiteX6" fmla="*/ 28960 w 206488"/>
                    <a:gd name="connsiteY6" fmla="*/ 122972 h 145716"/>
                    <a:gd name="connsiteX7" fmla="*/ 66301 w 206488"/>
                    <a:gd name="connsiteY7" fmla="*/ 112528 h 145716"/>
                    <a:gd name="connsiteX8" fmla="*/ 71706 w 206488"/>
                    <a:gd name="connsiteY8" fmla="*/ 102924 h 145716"/>
                    <a:gd name="connsiteX9" fmla="*/ 62102 w 206488"/>
                    <a:gd name="connsiteY9" fmla="*/ 97520 h 145716"/>
                    <a:gd name="connsiteX10" fmla="*/ 5693 w 206488"/>
                    <a:gd name="connsiteY10" fmla="*/ 113298 h 145716"/>
                    <a:gd name="connsiteX11" fmla="*/ 86 w 206488"/>
                    <a:gd name="connsiteY11" fmla="*/ 119648 h 145716"/>
                    <a:gd name="connsiteX12" fmla="*/ 3587 w 206488"/>
                    <a:gd name="connsiteY12" fmla="*/ 127363 h 145716"/>
                    <a:gd name="connsiteX13" fmla="*/ 66201 w 206488"/>
                    <a:gd name="connsiteY13" fmla="*/ 145716 h 145716"/>
                    <a:gd name="connsiteX14" fmla="*/ 152533 w 206488"/>
                    <a:gd name="connsiteY14" fmla="*/ 107753 h 145716"/>
                    <a:gd name="connsiteX15" fmla="*/ 182402 w 206488"/>
                    <a:gd name="connsiteY15" fmla="*/ 29513 h 145716"/>
                    <a:gd name="connsiteX16" fmla="*/ 182399 w 206488"/>
                    <a:gd name="connsiteY16" fmla="*/ 28586 h 145716"/>
                    <a:gd name="connsiteX17" fmla="*/ 203139 w 206488"/>
                    <a:gd name="connsiteY17" fmla="*/ 14196 h 145716"/>
                    <a:gd name="connsiteX18" fmla="*/ 205098 w 206488"/>
                    <a:gd name="connsiteY18" fmla="*/ 3350 h 1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6488" h="145716">
                      <a:moveTo>
                        <a:pt x="205098" y="3350"/>
                      </a:moveTo>
                      <a:cubicBezTo>
                        <a:pt x="202646" y="-184"/>
                        <a:pt x="197790" y="-1063"/>
                        <a:pt x="194253" y="1390"/>
                      </a:cubicBezTo>
                      <a:lnTo>
                        <a:pt x="170057" y="18180"/>
                      </a:lnTo>
                      <a:cubicBezTo>
                        <a:pt x="167859" y="19704"/>
                        <a:pt x="166598" y="22248"/>
                        <a:pt x="166713" y="24920"/>
                      </a:cubicBezTo>
                      <a:cubicBezTo>
                        <a:pt x="166783" y="26522"/>
                        <a:pt x="166817" y="28024"/>
                        <a:pt x="166817" y="29512"/>
                      </a:cubicBezTo>
                      <a:cubicBezTo>
                        <a:pt x="166817" y="78972"/>
                        <a:pt x="129182" y="130130"/>
                        <a:pt x="66201" y="130130"/>
                      </a:cubicBezTo>
                      <a:cubicBezTo>
                        <a:pt x="53362" y="130130"/>
                        <a:pt x="40748" y="127686"/>
                        <a:pt x="28960" y="122972"/>
                      </a:cubicBezTo>
                      <a:lnTo>
                        <a:pt x="66301" y="112528"/>
                      </a:lnTo>
                      <a:cubicBezTo>
                        <a:pt x="70445" y="111369"/>
                        <a:pt x="72865" y="107069"/>
                        <a:pt x="71706" y="102924"/>
                      </a:cubicBezTo>
                      <a:cubicBezTo>
                        <a:pt x="70546" y="98781"/>
                        <a:pt x="66251" y="96360"/>
                        <a:pt x="62102" y="97520"/>
                      </a:cubicBezTo>
                      <a:lnTo>
                        <a:pt x="5693" y="113298"/>
                      </a:lnTo>
                      <a:cubicBezTo>
                        <a:pt x="2736" y="114125"/>
                        <a:pt x="541" y="116611"/>
                        <a:pt x="86" y="119648"/>
                      </a:cubicBezTo>
                      <a:cubicBezTo>
                        <a:pt x="-368" y="122684"/>
                        <a:pt x="1002" y="125706"/>
                        <a:pt x="3587" y="127363"/>
                      </a:cubicBezTo>
                      <a:cubicBezTo>
                        <a:pt x="22314" y="139369"/>
                        <a:pt x="43966" y="145716"/>
                        <a:pt x="66201" y="145716"/>
                      </a:cubicBezTo>
                      <a:cubicBezTo>
                        <a:pt x="109898" y="145716"/>
                        <a:pt x="137267" y="125071"/>
                        <a:pt x="152533" y="107753"/>
                      </a:cubicBezTo>
                      <a:cubicBezTo>
                        <a:pt x="171516" y="86216"/>
                        <a:pt x="182402" y="57699"/>
                        <a:pt x="182402" y="29513"/>
                      </a:cubicBezTo>
                      <a:cubicBezTo>
                        <a:pt x="182402" y="29205"/>
                        <a:pt x="182401" y="28896"/>
                        <a:pt x="182399" y="28586"/>
                      </a:cubicBezTo>
                      <a:lnTo>
                        <a:pt x="203139" y="14196"/>
                      </a:lnTo>
                      <a:cubicBezTo>
                        <a:pt x="206673" y="11742"/>
                        <a:pt x="207551" y="6887"/>
                        <a:pt x="205098" y="3350"/>
                      </a:cubicBezTo>
                      <a:close/>
                    </a:path>
                  </a:pathLst>
                </a:custGeom>
                <a:grpFill/>
                <a:ln w="1005" cap="flat">
                  <a:noFill/>
                  <a:prstDash val="solid"/>
                  <a:miter/>
                </a:ln>
              </p:spPr>
              <p:txBody>
                <a:bodyPr rtlCol="0" anchor="ctr"/>
                <a:lstStyle/>
                <a:p>
                  <a:endParaRPr lang="en-ID" dirty="0"/>
                </a:p>
              </p:txBody>
            </p:sp>
            <p:sp>
              <p:nvSpPr>
                <p:cNvPr id="17" name="Freeform: Shape 16">
                  <a:extLst>
                    <a:ext uri="{FF2B5EF4-FFF2-40B4-BE49-F238E27FC236}">
                      <a16:creationId xmlns:a16="http://schemas.microsoft.com/office/drawing/2014/main" id="{A29B32E8-B825-4B0B-8367-C18AD0F8BF9C}"/>
                    </a:ext>
                  </a:extLst>
                </p:cNvPr>
                <p:cNvSpPr/>
                <p:nvPr/>
              </p:nvSpPr>
              <p:spPr>
                <a:xfrm>
                  <a:off x="7465165" y="4306546"/>
                  <a:ext cx="183287" cy="62370"/>
                </a:xfrm>
                <a:custGeom>
                  <a:avLst/>
                  <a:gdLst>
                    <a:gd name="connsiteX0" fmla="*/ 4271 w 183287"/>
                    <a:gd name="connsiteY0" fmla="*/ 21718 h 62370"/>
                    <a:gd name="connsiteX1" fmla="*/ 82805 w 183287"/>
                    <a:gd name="connsiteY1" fmla="*/ 61528 h 62370"/>
                    <a:gd name="connsiteX2" fmla="*/ 86327 w 183287"/>
                    <a:gd name="connsiteY2" fmla="*/ 62371 h 62370"/>
                    <a:gd name="connsiteX3" fmla="*/ 91136 w 183287"/>
                    <a:gd name="connsiteY3" fmla="*/ 60710 h 62370"/>
                    <a:gd name="connsiteX4" fmla="*/ 93918 w 183287"/>
                    <a:gd name="connsiteY4" fmla="*/ 52814 h 62370"/>
                    <a:gd name="connsiteX5" fmla="*/ 93134 w 183287"/>
                    <a:gd name="connsiteY5" fmla="*/ 45892 h 62370"/>
                    <a:gd name="connsiteX6" fmla="*/ 123445 w 183287"/>
                    <a:gd name="connsiteY6" fmla="*/ 15586 h 62370"/>
                    <a:gd name="connsiteX7" fmla="*/ 145572 w 183287"/>
                    <a:gd name="connsiteY7" fmla="*/ 25157 h 62370"/>
                    <a:gd name="connsiteX8" fmla="*/ 153916 w 183287"/>
                    <a:gd name="connsiteY8" fmla="*/ 27148 h 62370"/>
                    <a:gd name="connsiteX9" fmla="*/ 178154 w 183287"/>
                    <a:gd name="connsiteY9" fmla="*/ 18342 h 62370"/>
                    <a:gd name="connsiteX10" fmla="*/ 182817 w 183287"/>
                    <a:gd name="connsiteY10" fmla="*/ 8357 h 62370"/>
                    <a:gd name="connsiteX11" fmla="*/ 172832 w 183287"/>
                    <a:gd name="connsiteY11" fmla="*/ 3694 h 62370"/>
                    <a:gd name="connsiteX12" fmla="*/ 153109 w 183287"/>
                    <a:gd name="connsiteY12" fmla="*/ 10860 h 62370"/>
                    <a:gd name="connsiteX13" fmla="*/ 123445 w 183287"/>
                    <a:gd name="connsiteY13" fmla="*/ 0 h 62370"/>
                    <a:gd name="connsiteX14" fmla="*/ 77758 w 183287"/>
                    <a:gd name="connsiteY14" fmla="*/ 41496 h 62370"/>
                    <a:gd name="connsiteX15" fmla="*/ 11318 w 183287"/>
                    <a:gd name="connsiteY15" fmla="*/ 7818 h 62370"/>
                    <a:gd name="connsiteX16" fmla="*/ 844 w 183287"/>
                    <a:gd name="connsiteY16" fmla="*/ 11244 h 62370"/>
                    <a:gd name="connsiteX17" fmla="*/ 4271 w 183287"/>
                    <a:gd name="connsiteY17" fmla="*/ 21718 h 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3287" h="62370">
                      <a:moveTo>
                        <a:pt x="4271" y="21718"/>
                      </a:moveTo>
                      <a:lnTo>
                        <a:pt x="82805" y="61528"/>
                      </a:lnTo>
                      <a:cubicBezTo>
                        <a:pt x="83918" y="62093"/>
                        <a:pt x="85126" y="62371"/>
                        <a:pt x="86327" y="62371"/>
                      </a:cubicBezTo>
                      <a:cubicBezTo>
                        <a:pt x="88037" y="62371"/>
                        <a:pt x="89737" y="61809"/>
                        <a:pt x="91136" y="60710"/>
                      </a:cubicBezTo>
                      <a:cubicBezTo>
                        <a:pt x="93519" y="58842"/>
                        <a:pt x="94604" y="55764"/>
                        <a:pt x="93918" y="52814"/>
                      </a:cubicBezTo>
                      <a:cubicBezTo>
                        <a:pt x="93397" y="50576"/>
                        <a:pt x="93134" y="48246"/>
                        <a:pt x="93134" y="45892"/>
                      </a:cubicBezTo>
                      <a:cubicBezTo>
                        <a:pt x="93134" y="29182"/>
                        <a:pt x="106732" y="15586"/>
                        <a:pt x="123445" y="15586"/>
                      </a:cubicBezTo>
                      <a:cubicBezTo>
                        <a:pt x="131800" y="15586"/>
                        <a:pt x="139866" y="19074"/>
                        <a:pt x="145572" y="25157"/>
                      </a:cubicBezTo>
                      <a:cubicBezTo>
                        <a:pt x="147704" y="27430"/>
                        <a:pt x="150986" y="28212"/>
                        <a:pt x="153916" y="27148"/>
                      </a:cubicBezTo>
                      <a:lnTo>
                        <a:pt x="178154" y="18342"/>
                      </a:lnTo>
                      <a:cubicBezTo>
                        <a:pt x="182199" y="16871"/>
                        <a:pt x="184287" y="12402"/>
                        <a:pt x="182817" y="8357"/>
                      </a:cubicBezTo>
                      <a:cubicBezTo>
                        <a:pt x="181348" y="4311"/>
                        <a:pt x="176874" y="2226"/>
                        <a:pt x="172832" y="3694"/>
                      </a:cubicBezTo>
                      <a:lnTo>
                        <a:pt x="153109" y="10860"/>
                      </a:lnTo>
                      <a:cubicBezTo>
                        <a:pt x="144871" y="3907"/>
                        <a:pt x="134321" y="0"/>
                        <a:pt x="123445" y="0"/>
                      </a:cubicBezTo>
                      <a:cubicBezTo>
                        <a:pt x="99621" y="0"/>
                        <a:pt x="79979" y="18246"/>
                        <a:pt x="77758" y="41496"/>
                      </a:cubicBezTo>
                      <a:lnTo>
                        <a:pt x="11318" y="7818"/>
                      </a:lnTo>
                      <a:cubicBezTo>
                        <a:pt x="7479" y="5870"/>
                        <a:pt x="2790" y="7406"/>
                        <a:pt x="844" y="11244"/>
                      </a:cubicBezTo>
                      <a:cubicBezTo>
                        <a:pt x="-1102" y="15083"/>
                        <a:pt x="432" y="19772"/>
                        <a:pt x="4271" y="21718"/>
                      </a:cubicBezTo>
                      <a:close/>
                    </a:path>
                  </a:pathLst>
                </a:custGeom>
                <a:grpFill/>
                <a:ln w="1005" cap="flat">
                  <a:noFill/>
                  <a:prstDash val="solid"/>
                  <a:miter/>
                </a:ln>
              </p:spPr>
              <p:txBody>
                <a:bodyPr rtlCol="0" anchor="ctr"/>
                <a:lstStyle/>
                <a:p>
                  <a:endParaRPr lang="en-ID" dirty="0"/>
                </a:p>
              </p:txBody>
            </p:sp>
            <p:sp>
              <p:nvSpPr>
                <p:cNvPr id="18" name="Freeform: Shape 17">
                  <a:extLst>
                    <a:ext uri="{FF2B5EF4-FFF2-40B4-BE49-F238E27FC236}">
                      <a16:creationId xmlns:a16="http://schemas.microsoft.com/office/drawing/2014/main" id="{4CC7DB5E-51AF-46F0-815F-838BB7669E5C}"/>
                    </a:ext>
                  </a:extLst>
                </p:cNvPr>
                <p:cNvSpPr/>
                <p:nvPr/>
              </p:nvSpPr>
              <p:spPr>
                <a:xfrm>
                  <a:off x="7459698" y="4359622"/>
                  <a:ext cx="32844" cy="20353"/>
                </a:xfrm>
                <a:custGeom>
                  <a:avLst/>
                  <a:gdLst>
                    <a:gd name="connsiteX0" fmla="*/ 5721 w 32844"/>
                    <a:gd name="connsiteY0" fmla="*/ 15307 h 20353"/>
                    <a:gd name="connsiteX1" fmla="*/ 22977 w 32844"/>
                    <a:gd name="connsiteY1" fmla="*/ 20071 h 20353"/>
                    <a:gd name="connsiteX2" fmla="*/ 25055 w 32844"/>
                    <a:gd name="connsiteY2" fmla="*/ 20353 h 20353"/>
                    <a:gd name="connsiteX3" fmla="*/ 32562 w 32844"/>
                    <a:gd name="connsiteY3" fmla="*/ 14633 h 20353"/>
                    <a:gd name="connsiteX4" fmla="*/ 27125 w 32844"/>
                    <a:gd name="connsiteY4" fmla="*/ 5047 h 20353"/>
                    <a:gd name="connsiteX5" fmla="*/ 9869 w 32844"/>
                    <a:gd name="connsiteY5" fmla="*/ 283 h 20353"/>
                    <a:gd name="connsiteX6" fmla="*/ 283 w 32844"/>
                    <a:gd name="connsiteY6" fmla="*/ 5720 h 20353"/>
                    <a:gd name="connsiteX7" fmla="*/ 5721 w 32844"/>
                    <a:gd name="connsiteY7" fmla="*/ 15307 h 2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44" h="20353">
                      <a:moveTo>
                        <a:pt x="5721" y="15307"/>
                      </a:moveTo>
                      <a:lnTo>
                        <a:pt x="22977" y="20071"/>
                      </a:lnTo>
                      <a:cubicBezTo>
                        <a:pt x="23671" y="20263"/>
                        <a:pt x="24368" y="20353"/>
                        <a:pt x="25055" y="20353"/>
                      </a:cubicBezTo>
                      <a:cubicBezTo>
                        <a:pt x="28472" y="20353"/>
                        <a:pt x="31608" y="18087"/>
                        <a:pt x="32562" y="14633"/>
                      </a:cubicBezTo>
                      <a:cubicBezTo>
                        <a:pt x="33708" y="10485"/>
                        <a:pt x="31272" y="6193"/>
                        <a:pt x="27125" y="5047"/>
                      </a:cubicBezTo>
                      <a:lnTo>
                        <a:pt x="9869" y="283"/>
                      </a:lnTo>
                      <a:cubicBezTo>
                        <a:pt x="5723" y="-862"/>
                        <a:pt x="1429" y="1571"/>
                        <a:pt x="283" y="5720"/>
                      </a:cubicBezTo>
                      <a:cubicBezTo>
                        <a:pt x="-862" y="9870"/>
                        <a:pt x="1572" y="14161"/>
                        <a:pt x="5721" y="15307"/>
                      </a:cubicBezTo>
                      <a:close/>
                    </a:path>
                  </a:pathLst>
                </a:custGeom>
                <a:grpFill/>
                <a:ln w="1005" cap="flat">
                  <a:noFill/>
                  <a:prstDash val="solid"/>
                  <a:miter/>
                </a:ln>
              </p:spPr>
              <p:txBody>
                <a:bodyPr rtlCol="0" anchor="ctr"/>
                <a:lstStyle/>
                <a:p>
                  <a:endParaRPr lang="en-ID" dirty="0"/>
                </a:p>
              </p:txBody>
            </p:sp>
            <p:sp>
              <p:nvSpPr>
                <p:cNvPr id="19" name="Freeform: Shape 18">
                  <a:extLst>
                    <a:ext uri="{FF2B5EF4-FFF2-40B4-BE49-F238E27FC236}">
                      <a16:creationId xmlns:a16="http://schemas.microsoft.com/office/drawing/2014/main" id="{53A48885-9071-4AED-A343-A8CB7CAE77D2}"/>
                    </a:ext>
                  </a:extLst>
                </p:cNvPr>
                <p:cNvSpPr/>
                <p:nvPr/>
              </p:nvSpPr>
              <p:spPr>
                <a:xfrm>
                  <a:off x="7473051" y="4397465"/>
                  <a:ext cx="32792" cy="16236"/>
                </a:xfrm>
                <a:custGeom>
                  <a:avLst/>
                  <a:gdLst>
                    <a:gd name="connsiteX0" fmla="*/ 7497 w 32792"/>
                    <a:gd name="connsiteY0" fmla="*/ 658 h 16236"/>
                    <a:gd name="connsiteX1" fmla="*/ 6 w 32792"/>
                    <a:gd name="connsiteY1" fmla="*/ 8739 h 16236"/>
                    <a:gd name="connsiteX2" fmla="*/ 7788 w 32792"/>
                    <a:gd name="connsiteY2" fmla="*/ 16237 h 16236"/>
                    <a:gd name="connsiteX3" fmla="*/ 8087 w 32792"/>
                    <a:gd name="connsiteY3" fmla="*/ 16232 h 16236"/>
                    <a:gd name="connsiteX4" fmla="*/ 25295 w 32792"/>
                    <a:gd name="connsiteY4" fmla="*/ 15579 h 16236"/>
                    <a:gd name="connsiteX5" fmla="*/ 32787 w 32792"/>
                    <a:gd name="connsiteY5" fmla="*/ 7497 h 16236"/>
                    <a:gd name="connsiteX6" fmla="*/ 24706 w 32792"/>
                    <a:gd name="connsiteY6" fmla="*/ 5 h 16236"/>
                    <a:gd name="connsiteX7" fmla="*/ 7497 w 32792"/>
                    <a:gd name="connsiteY7" fmla="*/ 658 h 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92" h="16236">
                      <a:moveTo>
                        <a:pt x="7497" y="658"/>
                      </a:moveTo>
                      <a:cubicBezTo>
                        <a:pt x="3196" y="821"/>
                        <a:pt x="-157" y="4439"/>
                        <a:pt x="6" y="8739"/>
                      </a:cubicBezTo>
                      <a:cubicBezTo>
                        <a:pt x="165" y="12940"/>
                        <a:pt x="3619" y="16237"/>
                        <a:pt x="7788" y="16237"/>
                      </a:cubicBezTo>
                      <a:cubicBezTo>
                        <a:pt x="7888" y="16237"/>
                        <a:pt x="7987" y="16235"/>
                        <a:pt x="8087" y="16232"/>
                      </a:cubicBezTo>
                      <a:lnTo>
                        <a:pt x="25295" y="15579"/>
                      </a:lnTo>
                      <a:cubicBezTo>
                        <a:pt x="29596" y="15416"/>
                        <a:pt x="32949" y="11798"/>
                        <a:pt x="32787" y="7497"/>
                      </a:cubicBezTo>
                      <a:cubicBezTo>
                        <a:pt x="32624" y="3196"/>
                        <a:pt x="28997" y="-154"/>
                        <a:pt x="24706" y="5"/>
                      </a:cubicBezTo>
                      <a:lnTo>
                        <a:pt x="7497" y="658"/>
                      </a:lnTo>
                      <a:close/>
                    </a:path>
                  </a:pathLst>
                </a:custGeom>
                <a:grpFill/>
                <a:ln w="1005" cap="flat">
                  <a:noFill/>
                  <a:prstDash val="solid"/>
                  <a:miter/>
                </a:ln>
              </p:spPr>
              <p:txBody>
                <a:bodyPr rtlCol="0" anchor="ctr"/>
                <a:lstStyle/>
                <a:p>
                  <a:endParaRPr lang="en-ID" dirty="0"/>
                </a:p>
              </p:txBody>
            </p:sp>
          </p:grpSp>
        </p:grpSp>
        <p:sp>
          <p:nvSpPr>
            <p:cNvPr id="28" name="LeftSub">
              <a:extLst>
                <a:ext uri="{FF2B5EF4-FFF2-40B4-BE49-F238E27FC236}">
                  <a16:creationId xmlns:a16="http://schemas.microsoft.com/office/drawing/2014/main" id="{92D017F3-025E-4A5A-BC50-341AD7E23B24}"/>
                </a:ext>
              </a:extLst>
            </p:cNvPr>
            <p:cNvSpPr txBox="1"/>
            <p:nvPr/>
          </p:nvSpPr>
          <p:spPr>
            <a:xfrm>
              <a:off x="8176961" y="1251337"/>
              <a:ext cx="639599" cy="184666"/>
            </a:xfrm>
            <a:prstGeom prst="rect">
              <a:avLst/>
            </a:prstGeom>
            <a:noFill/>
          </p:spPr>
          <p:txBody>
            <a:bodyPr wrap="none" lIns="0" tIns="0" rIns="0" bIns="0" rtlCol="0">
              <a:spAutoFit/>
            </a:bodyPr>
            <a:lstStyle/>
            <a:p>
              <a:r>
                <a:rPr lang="en-US" sz="1200" b="1" dirty="0">
                  <a:solidFill>
                    <a:schemeClr val="bg1"/>
                  </a:solidFill>
                  <a:latin typeface="+mj-lt"/>
                </a:rPr>
                <a:t>Find Me</a:t>
              </a:r>
              <a:endParaRPr lang="en-ID" sz="1200" b="1" dirty="0">
                <a:solidFill>
                  <a:schemeClr val="bg1"/>
                </a:solidFill>
                <a:latin typeface="+mj-lt"/>
              </a:endParaRPr>
            </a:p>
          </p:txBody>
        </p:sp>
      </p:grpSp>
      <p:sp>
        <p:nvSpPr>
          <p:cNvPr id="31" name="Center Text Body">
            <a:extLst>
              <a:ext uri="{FF2B5EF4-FFF2-40B4-BE49-F238E27FC236}">
                <a16:creationId xmlns:a16="http://schemas.microsoft.com/office/drawing/2014/main" id="{07069FF0-9A5D-4AA9-B7E3-1DA0BE8E2F61}"/>
              </a:ext>
            </a:extLst>
          </p:cNvPr>
          <p:cNvSpPr txBox="1"/>
          <p:nvPr/>
        </p:nvSpPr>
        <p:spPr>
          <a:xfrm>
            <a:off x="7104043" y="1725530"/>
            <a:ext cx="4404077" cy="2769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lnSpc>
                <a:spcPct val="100000"/>
              </a:lnSpc>
            </a:pPr>
            <a:r>
              <a:rPr lang="en-US" sz="1800" dirty="0">
                <a:solidFill>
                  <a:schemeClr val="tx1">
                    <a:lumMod val="85000"/>
                    <a:lumOff val="15000"/>
                  </a:schemeClr>
                </a:solidFill>
                <a:latin typeface="+mj-lt"/>
              </a:rPr>
              <a:t>RACIAL BATTLE FATIGUE STUDY</a:t>
            </a:r>
            <a:endParaRPr lang="en-ID" sz="1800" dirty="0">
              <a:solidFill>
                <a:schemeClr val="tx1">
                  <a:lumMod val="85000"/>
                  <a:lumOff val="15000"/>
                </a:schemeClr>
              </a:solidFill>
              <a:latin typeface="+mj-lt"/>
            </a:endParaRPr>
          </a:p>
        </p:txBody>
      </p:sp>
      <p:sp>
        <p:nvSpPr>
          <p:cNvPr id="33" name="Justify Text Body">
            <a:extLst>
              <a:ext uri="{FF2B5EF4-FFF2-40B4-BE49-F238E27FC236}">
                <a16:creationId xmlns:a16="http://schemas.microsoft.com/office/drawing/2014/main" id="{3F9FC7D6-AC91-401A-A06E-50FE5BD45F58}"/>
              </a:ext>
            </a:extLst>
          </p:cNvPr>
          <p:cNvSpPr txBox="1"/>
          <p:nvPr/>
        </p:nvSpPr>
        <p:spPr>
          <a:xfrm flipH="1">
            <a:off x="6790178" y="2233556"/>
            <a:ext cx="4766871" cy="4308872"/>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ID" sz="2000" dirty="0">
                <a:solidFill>
                  <a:schemeClr val="tx1">
                    <a:lumMod val="65000"/>
                    <a:lumOff val="35000"/>
                  </a:schemeClr>
                </a:solidFill>
              </a:rPr>
              <a:t>Overt and implicit forms of racism and bias </a:t>
            </a:r>
            <a:br>
              <a:rPr lang="en-ID" sz="2000" dirty="0">
                <a:solidFill>
                  <a:schemeClr val="tx1">
                    <a:lumMod val="65000"/>
                    <a:lumOff val="35000"/>
                  </a:schemeClr>
                </a:solidFill>
              </a:rPr>
            </a:br>
            <a:endParaRPr lang="en-ID" sz="2000" dirty="0">
              <a:solidFill>
                <a:schemeClr val="tx1">
                  <a:lumMod val="65000"/>
                  <a:lumOff val="35000"/>
                </a:schemeClr>
              </a:solidFill>
            </a:endParaRPr>
          </a:p>
          <a:p>
            <a:pPr marL="171450" indent="-171450">
              <a:buFont typeface="Arial" panose="020B0604020202020204" pitchFamily="34" charset="0"/>
              <a:buChar char="•"/>
            </a:pPr>
            <a:r>
              <a:rPr lang="en-ID" sz="2000" dirty="0">
                <a:solidFill>
                  <a:schemeClr val="tx1">
                    <a:lumMod val="65000"/>
                    <a:lumOff val="35000"/>
                  </a:schemeClr>
                </a:solidFill>
              </a:rPr>
              <a:t>400 African American, Hispanic and Latino student participants</a:t>
            </a:r>
            <a:br>
              <a:rPr lang="en-ID" sz="2000" dirty="0">
                <a:solidFill>
                  <a:schemeClr val="tx1">
                    <a:lumMod val="65000"/>
                    <a:lumOff val="35000"/>
                  </a:schemeClr>
                </a:solidFill>
              </a:rPr>
            </a:br>
            <a:endParaRPr lang="en-ID" sz="2000" dirty="0">
              <a:solidFill>
                <a:schemeClr val="tx1">
                  <a:lumMod val="65000"/>
                  <a:lumOff val="35000"/>
                </a:schemeClr>
              </a:solidFill>
            </a:endParaRPr>
          </a:p>
          <a:p>
            <a:pPr marL="171450" indent="-171450">
              <a:buFont typeface="Arial" panose="020B0604020202020204" pitchFamily="34" charset="0"/>
              <a:buChar char="•"/>
            </a:pPr>
            <a:r>
              <a:rPr lang="en-ID" sz="2000" dirty="0">
                <a:solidFill>
                  <a:schemeClr val="tx1">
                    <a:lumMod val="65000"/>
                    <a:lumOff val="35000"/>
                  </a:schemeClr>
                </a:solidFill>
              </a:rPr>
              <a:t>Findings from Franklin’s racial battle fatigue study showed the majority of students were mistreated, excluded, or witnessed discrimination</a:t>
            </a:r>
            <a:br>
              <a:rPr lang="en-ID" sz="2000" dirty="0">
                <a:solidFill>
                  <a:schemeClr val="tx1">
                    <a:lumMod val="65000"/>
                    <a:lumOff val="35000"/>
                  </a:schemeClr>
                </a:solidFill>
              </a:rPr>
            </a:br>
            <a:endParaRPr lang="en-ID" sz="2000" dirty="0">
              <a:solidFill>
                <a:schemeClr val="tx1">
                  <a:lumMod val="65000"/>
                  <a:lumOff val="35000"/>
                </a:schemeClr>
              </a:solidFill>
            </a:endParaRPr>
          </a:p>
          <a:p>
            <a:pPr marL="171450" indent="-171450">
              <a:buFont typeface="Arial" panose="020B0604020202020204" pitchFamily="34" charset="0"/>
              <a:buChar char="•"/>
            </a:pPr>
            <a:r>
              <a:rPr lang="en-ID" sz="2000" dirty="0">
                <a:solidFill>
                  <a:schemeClr val="tx1">
                    <a:lumMod val="65000"/>
                    <a:lumOff val="35000"/>
                  </a:schemeClr>
                </a:solidFill>
              </a:rPr>
              <a:t>Increase in negative behavioural activities including sleep deprivation, procrastination, and poor eating habits</a:t>
            </a:r>
            <a:endParaRPr lang="en-ID" sz="2000" dirty="0">
              <a:solidFill>
                <a:schemeClr val="tx1">
                  <a:lumMod val="65000"/>
                  <a:lumOff val="35000"/>
                </a:schemeClr>
              </a:solidFill>
              <a:ea typeface="Roboto"/>
            </a:endParaRPr>
          </a:p>
        </p:txBody>
      </p:sp>
      <p:grpSp>
        <p:nvGrpSpPr>
          <p:cNvPr id="41" name="Group 40">
            <a:extLst>
              <a:ext uri="{FF2B5EF4-FFF2-40B4-BE49-F238E27FC236}">
                <a16:creationId xmlns:a16="http://schemas.microsoft.com/office/drawing/2014/main" id="{397C0866-7B01-4229-8FD5-AD79D850A62F}"/>
              </a:ext>
            </a:extLst>
          </p:cNvPr>
          <p:cNvGrpSpPr/>
          <p:nvPr/>
        </p:nvGrpSpPr>
        <p:grpSpPr>
          <a:xfrm>
            <a:off x="10413776" y="0"/>
            <a:ext cx="1779813" cy="3577702"/>
            <a:chOff x="10871012" y="0"/>
            <a:chExt cx="1322577" cy="2658586"/>
          </a:xfrm>
        </p:grpSpPr>
        <p:sp>
          <p:nvSpPr>
            <p:cNvPr id="42" name="Freeform 40">
              <a:extLst>
                <a:ext uri="{FF2B5EF4-FFF2-40B4-BE49-F238E27FC236}">
                  <a16:creationId xmlns:a16="http://schemas.microsoft.com/office/drawing/2014/main" id="{0E1DD65D-E6E5-47E8-AC03-DE86F0699EDC}"/>
                </a:ext>
              </a:extLst>
            </p:cNvPr>
            <p:cNvSpPr/>
            <p:nvPr/>
          </p:nvSpPr>
          <p:spPr>
            <a:xfrm>
              <a:off x="10871012" y="1"/>
              <a:ext cx="1322577" cy="2658585"/>
            </a:xfrm>
            <a:custGeom>
              <a:avLst/>
              <a:gdLst>
                <a:gd name="connsiteX0" fmla="*/ 0 w 1322577"/>
                <a:gd name="connsiteY0" fmla="*/ 0 h 2658585"/>
                <a:gd name="connsiteX1" fmla="*/ 1126570 w 1322577"/>
                <a:gd name="connsiteY1" fmla="*/ 0 h 2658585"/>
                <a:gd name="connsiteX2" fmla="*/ 1140418 w 1322577"/>
                <a:gd name="connsiteY2" fmla="*/ 23985 h 2658585"/>
                <a:gd name="connsiteX3" fmla="*/ 1322577 w 1322577"/>
                <a:gd name="connsiteY3" fmla="*/ 339494 h 2658585"/>
                <a:gd name="connsiteX4" fmla="*/ 1322577 w 1322577"/>
                <a:gd name="connsiteY4" fmla="*/ 2658585 h 2658585"/>
                <a:gd name="connsiteX5" fmla="*/ 1254543 w 1322577"/>
                <a:gd name="connsiteY5" fmla="*/ 2485392 h 2658585"/>
                <a:gd name="connsiteX6" fmla="*/ 176985 w 1322577"/>
                <a:gd name="connsiteY6" fmla="*/ 295559 h 26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577" h="2658585">
                  <a:moveTo>
                    <a:pt x="0" y="0"/>
                  </a:moveTo>
                  <a:lnTo>
                    <a:pt x="1126570" y="0"/>
                  </a:lnTo>
                  <a:lnTo>
                    <a:pt x="1140418" y="23985"/>
                  </a:lnTo>
                  <a:lnTo>
                    <a:pt x="1322577" y="339494"/>
                  </a:lnTo>
                  <a:lnTo>
                    <a:pt x="1322577" y="2658585"/>
                  </a:lnTo>
                  <a:lnTo>
                    <a:pt x="1254543" y="2485392"/>
                  </a:lnTo>
                  <a:cubicBezTo>
                    <a:pt x="944332" y="1732910"/>
                    <a:pt x="583852" y="1000988"/>
                    <a:pt x="176985" y="295559"/>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D" dirty="0"/>
            </a:p>
          </p:txBody>
        </p:sp>
        <p:sp>
          <p:nvSpPr>
            <p:cNvPr id="43" name="Freeform 38">
              <a:extLst>
                <a:ext uri="{FF2B5EF4-FFF2-40B4-BE49-F238E27FC236}">
                  <a16:creationId xmlns:a16="http://schemas.microsoft.com/office/drawing/2014/main" id="{89FDBF2D-AD55-4440-AECF-6C39EEA2221B}"/>
                </a:ext>
              </a:extLst>
            </p:cNvPr>
            <p:cNvSpPr/>
            <p:nvPr/>
          </p:nvSpPr>
          <p:spPr>
            <a:xfrm>
              <a:off x="11997234" y="0"/>
              <a:ext cx="196355" cy="398486"/>
            </a:xfrm>
            <a:custGeom>
              <a:avLst/>
              <a:gdLst>
                <a:gd name="connsiteX0" fmla="*/ 0 w 196355"/>
                <a:gd name="connsiteY0" fmla="*/ 0 h 398486"/>
                <a:gd name="connsiteX1" fmla="*/ 50156 w 196355"/>
                <a:gd name="connsiteY1" fmla="*/ 0 h 398486"/>
                <a:gd name="connsiteX2" fmla="*/ 196355 w 196355"/>
                <a:gd name="connsiteY2" fmla="*/ 84408 h 398486"/>
                <a:gd name="connsiteX3" fmla="*/ 196355 w 196355"/>
                <a:gd name="connsiteY3" fmla="*/ 398486 h 398486"/>
                <a:gd name="connsiteX4" fmla="*/ 15212 w 196355"/>
                <a:gd name="connsiteY4" fmla="*/ 28157 h 398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55" h="398486">
                  <a:moveTo>
                    <a:pt x="0" y="0"/>
                  </a:moveTo>
                  <a:lnTo>
                    <a:pt x="50156" y="0"/>
                  </a:lnTo>
                  <a:lnTo>
                    <a:pt x="196355" y="84408"/>
                  </a:lnTo>
                  <a:lnTo>
                    <a:pt x="196355" y="398486"/>
                  </a:lnTo>
                  <a:lnTo>
                    <a:pt x="15212" y="28157"/>
                  </a:lnTo>
                  <a:close/>
                </a:path>
              </a:pathLst>
            </a:custGeom>
            <a:solidFill>
              <a:schemeClr val="bg1"/>
            </a:solidFill>
            <a:ln>
              <a:noFill/>
            </a:ln>
            <a:effectLst/>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4" name="Freeform 19">
              <a:extLst>
                <a:ext uri="{FF2B5EF4-FFF2-40B4-BE49-F238E27FC236}">
                  <a16:creationId xmlns:a16="http://schemas.microsoft.com/office/drawing/2014/main" id="{9B657F9F-A416-4C93-B691-AA2BF73C7101}"/>
                </a:ext>
              </a:extLst>
            </p:cNvPr>
            <p:cNvSpPr/>
            <p:nvPr/>
          </p:nvSpPr>
          <p:spPr>
            <a:xfrm>
              <a:off x="11179178" y="0"/>
              <a:ext cx="973522" cy="2333172"/>
            </a:xfrm>
            <a:custGeom>
              <a:avLst/>
              <a:gdLst>
                <a:gd name="connsiteX0" fmla="*/ 0 w 973522"/>
                <a:gd name="connsiteY0" fmla="*/ 0 h 2333172"/>
                <a:gd name="connsiteX1" fmla="*/ 593056 w 973522"/>
                <a:gd name="connsiteY1" fmla="*/ 0 h 2333172"/>
                <a:gd name="connsiteX2" fmla="*/ 688980 w 973522"/>
                <a:gd name="connsiteY2" fmla="*/ 369623 h 2333172"/>
                <a:gd name="connsiteX3" fmla="*/ 973522 w 973522"/>
                <a:gd name="connsiteY3" fmla="*/ 2333172 h 2333172"/>
                <a:gd name="connsiteX4" fmla="*/ 173046 w 973522"/>
                <a:gd name="connsiteY4" fmla="*/ 293910 h 2333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22" h="2333172">
                  <a:moveTo>
                    <a:pt x="0" y="0"/>
                  </a:moveTo>
                  <a:lnTo>
                    <a:pt x="593056" y="0"/>
                  </a:lnTo>
                  <a:lnTo>
                    <a:pt x="688980" y="369623"/>
                  </a:lnTo>
                  <a:cubicBezTo>
                    <a:pt x="943254" y="1453287"/>
                    <a:pt x="973522" y="2333172"/>
                    <a:pt x="973522" y="2333172"/>
                  </a:cubicBezTo>
                  <a:cubicBezTo>
                    <a:pt x="819034" y="1600183"/>
                    <a:pt x="514658" y="902678"/>
                    <a:pt x="173046" y="293910"/>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en-ID" dirty="0">
                <a:solidFill>
                  <a:schemeClr val="tx1"/>
                </a:solidFill>
              </a:endParaRPr>
            </a:p>
          </p:txBody>
        </p:sp>
      </p:grpSp>
    </p:spTree>
    <p:extLst>
      <p:ext uri="{BB962C8B-B14F-4D97-AF65-F5344CB8AC3E}">
        <p14:creationId xmlns:p14="http://schemas.microsoft.com/office/powerpoint/2010/main" val="21264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E9834C6-D046-4B6E-A085-286CA5CF25E6}"/>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17" name="PpFooter">
            <a:extLst>
              <a:ext uri="{FF2B5EF4-FFF2-40B4-BE49-F238E27FC236}">
                <a16:creationId xmlns:a16="http://schemas.microsoft.com/office/drawing/2014/main" id="{306012CE-AE0F-4C42-806D-8A4C6622D092}"/>
              </a:ext>
            </a:extLst>
          </p:cNvPr>
          <p:cNvSpPr txBox="1"/>
          <p:nvPr/>
        </p:nvSpPr>
        <p:spPr>
          <a:xfrm flipH="1">
            <a:off x="9532782" y="6464082"/>
            <a:ext cx="2367636" cy="138499"/>
          </a:xfrm>
          <a:prstGeom prst="rect">
            <a:avLst/>
          </a:prstGeom>
          <a:noFill/>
        </p:spPr>
        <p:txBody>
          <a:bodyPr wrap="none" lIns="0" tIns="0" rIns="0" bIns="0" rtlCol="0">
            <a:spAutoFit/>
          </a:bodyPr>
          <a:lstStyle/>
          <a:p>
            <a:pPr algn="r"/>
            <a:r>
              <a:rPr lang="id-ID" sz="900" spc="50">
                <a:solidFill>
                  <a:schemeClr val="tx1">
                    <a:lumMod val="50000"/>
                    <a:lumOff val="50000"/>
                  </a:schemeClr>
                </a:solidFill>
              </a:rPr>
              <a:t>Independence</a:t>
            </a:r>
            <a:r>
              <a:rPr lang="en-ID" sz="900" spc="50" dirty="0">
                <a:solidFill>
                  <a:schemeClr val="tx1">
                    <a:lumMod val="50000"/>
                    <a:lumOff val="50000"/>
                  </a:schemeClr>
                </a:solidFill>
              </a:rPr>
              <a:t> all rights reserved © 2020 </a:t>
            </a:r>
          </a:p>
        </p:txBody>
      </p:sp>
      <p:grpSp>
        <p:nvGrpSpPr>
          <p:cNvPr id="56" name="Group 55">
            <a:extLst>
              <a:ext uri="{FF2B5EF4-FFF2-40B4-BE49-F238E27FC236}">
                <a16:creationId xmlns:a16="http://schemas.microsoft.com/office/drawing/2014/main" id="{08AB298B-FF0B-4C29-9D9D-C2AC704FBA23}"/>
              </a:ext>
            </a:extLst>
          </p:cNvPr>
          <p:cNvGrpSpPr/>
          <p:nvPr/>
        </p:nvGrpSpPr>
        <p:grpSpPr>
          <a:xfrm>
            <a:off x="7552910" y="-83670"/>
            <a:ext cx="4640678" cy="6941670"/>
            <a:chOff x="7552910" y="-83670"/>
            <a:chExt cx="4640678" cy="6941670"/>
          </a:xfrm>
        </p:grpSpPr>
        <p:sp>
          <p:nvSpPr>
            <p:cNvPr id="7" name="Freeform 40">
              <a:extLst>
                <a:ext uri="{FF2B5EF4-FFF2-40B4-BE49-F238E27FC236}">
                  <a16:creationId xmlns:a16="http://schemas.microsoft.com/office/drawing/2014/main" id="{0C9CE2ED-D510-4758-AD55-8BA81178B783}"/>
                </a:ext>
              </a:extLst>
            </p:cNvPr>
            <p:cNvSpPr/>
            <p:nvPr/>
          </p:nvSpPr>
          <p:spPr>
            <a:xfrm rot="5400000">
              <a:off x="6402414" y="1066826"/>
              <a:ext cx="6941669" cy="4640677"/>
            </a:xfrm>
            <a:custGeom>
              <a:avLst/>
              <a:gdLst>
                <a:gd name="connsiteX0" fmla="*/ 0 w 4897248"/>
                <a:gd name="connsiteY0" fmla="*/ 0 h 3273931"/>
                <a:gd name="connsiteX1" fmla="*/ 2170780 w 4897248"/>
                <a:gd name="connsiteY1" fmla="*/ 0 h 3273931"/>
                <a:gd name="connsiteX2" fmla="*/ 2240723 w 4897248"/>
                <a:gd name="connsiteY2" fmla="*/ 40382 h 3273931"/>
                <a:gd name="connsiteX3" fmla="*/ 4131138 w 4897248"/>
                <a:gd name="connsiteY3" fmla="*/ 1131814 h 3273931"/>
                <a:gd name="connsiteX4" fmla="*/ 4817435 w 4897248"/>
                <a:gd name="connsiteY4" fmla="*/ 1713309 h 3273931"/>
                <a:gd name="connsiteX5" fmla="*/ 4897248 w 4897248"/>
                <a:gd name="connsiteY5" fmla="*/ 1786882 h 3273931"/>
                <a:gd name="connsiteX6" fmla="*/ 4897248 w 4897248"/>
                <a:gd name="connsiteY6" fmla="*/ 3273931 h 3273931"/>
                <a:gd name="connsiteX7" fmla="*/ 4607423 w 4897248"/>
                <a:gd name="connsiteY7" fmla="*/ 3011572 h 3273931"/>
                <a:gd name="connsiteX8" fmla="*/ 390434 w 4897248"/>
                <a:gd name="connsiteY8" fmla="*/ 186980 h 32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248" h="3273931">
                  <a:moveTo>
                    <a:pt x="0" y="0"/>
                  </a:moveTo>
                  <a:lnTo>
                    <a:pt x="2170780" y="0"/>
                  </a:lnTo>
                  <a:lnTo>
                    <a:pt x="2240723" y="40382"/>
                  </a:lnTo>
                  <a:cubicBezTo>
                    <a:pt x="2788832" y="356833"/>
                    <a:pt x="3415240" y="718490"/>
                    <a:pt x="4131138" y="1131814"/>
                  </a:cubicBezTo>
                  <a:cubicBezTo>
                    <a:pt x="4363858" y="1320688"/>
                    <a:pt x="4592688" y="1514618"/>
                    <a:pt x="4817435" y="1713309"/>
                  </a:cubicBezTo>
                  <a:lnTo>
                    <a:pt x="4897248" y="1786882"/>
                  </a:lnTo>
                  <a:lnTo>
                    <a:pt x="4897248" y="3273931"/>
                  </a:lnTo>
                  <a:lnTo>
                    <a:pt x="4607423" y="3011572"/>
                  </a:lnTo>
                  <a:cubicBezTo>
                    <a:pt x="3335979" y="1888836"/>
                    <a:pt x="1912730" y="938419"/>
                    <a:pt x="390434" y="18698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id-ID"/>
            </a:p>
          </p:txBody>
        </p:sp>
        <p:sp>
          <p:nvSpPr>
            <p:cNvPr id="8" name="Freeform 38">
              <a:extLst>
                <a:ext uri="{FF2B5EF4-FFF2-40B4-BE49-F238E27FC236}">
                  <a16:creationId xmlns:a16="http://schemas.microsoft.com/office/drawing/2014/main" id="{05CE3808-0600-4323-B69C-7168B52660C8}"/>
                </a:ext>
              </a:extLst>
            </p:cNvPr>
            <p:cNvSpPr/>
            <p:nvPr/>
          </p:nvSpPr>
          <p:spPr>
            <a:xfrm rot="5400000">
              <a:off x="8736152" y="3400562"/>
              <a:ext cx="3861564" cy="3053309"/>
            </a:xfrm>
            <a:custGeom>
              <a:avLst/>
              <a:gdLst>
                <a:gd name="connsiteX0" fmla="*/ 0 w 2724278"/>
                <a:gd name="connsiteY0" fmla="*/ 0 h 2154066"/>
                <a:gd name="connsiteX1" fmla="*/ 2724278 w 2724278"/>
                <a:gd name="connsiteY1" fmla="*/ 0 h 2154066"/>
                <a:gd name="connsiteX2" fmla="*/ 2724278 w 2724278"/>
                <a:gd name="connsiteY2" fmla="*/ 2154066 h 2154066"/>
                <a:gd name="connsiteX3" fmla="*/ 2586173 w 2724278"/>
                <a:gd name="connsiteY3" fmla="*/ 2017403 h 2154066"/>
                <a:gd name="connsiteX4" fmla="*/ 70844 w 2724278"/>
                <a:gd name="connsiteY4" fmla="*/ 43618 h 215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278" h="2154066">
                  <a:moveTo>
                    <a:pt x="0" y="0"/>
                  </a:moveTo>
                  <a:lnTo>
                    <a:pt x="2724278" y="0"/>
                  </a:lnTo>
                  <a:lnTo>
                    <a:pt x="2724278" y="2154066"/>
                  </a:lnTo>
                  <a:lnTo>
                    <a:pt x="2586173" y="2017403"/>
                  </a:lnTo>
                  <a:cubicBezTo>
                    <a:pt x="1815485" y="1279733"/>
                    <a:pt x="969970" y="617441"/>
                    <a:pt x="70844" y="4361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noAutofit/>
            </a:bodyPr>
            <a:lstStyle/>
            <a:p>
              <a:endParaRPr lang="id-ID">
                <a:solidFill>
                  <a:schemeClr val="tx1"/>
                </a:solidFill>
              </a:endParaRPr>
            </a:p>
          </p:txBody>
        </p:sp>
        <p:sp>
          <p:nvSpPr>
            <p:cNvPr id="9" name="Freeform 45">
              <a:extLst>
                <a:ext uri="{FF2B5EF4-FFF2-40B4-BE49-F238E27FC236}">
                  <a16:creationId xmlns:a16="http://schemas.microsoft.com/office/drawing/2014/main" id="{8B64FF31-EEFA-46C9-8117-5C7C411454B9}"/>
                </a:ext>
              </a:extLst>
            </p:cNvPr>
            <p:cNvSpPr/>
            <p:nvPr/>
          </p:nvSpPr>
          <p:spPr>
            <a:xfrm rot="5400000">
              <a:off x="10398065" y="5062477"/>
              <a:ext cx="2403142" cy="1187901"/>
            </a:xfrm>
            <a:custGeom>
              <a:avLst/>
              <a:gdLst>
                <a:gd name="connsiteX0" fmla="*/ 0 w 1695382"/>
                <a:gd name="connsiteY0" fmla="*/ 0 h 838047"/>
                <a:gd name="connsiteX1" fmla="*/ 1695382 w 1695382"/>
                <a:gd name="connsiteY1" fmla="*/ 0 h 838047"/>
                <a:gd name="connsiteX2" fmla="*/ 1695382 w 1695382"/>
                <a:gd name="connsiteY2" fmla="*/ 838047 h 838047"/>
                <a:gd name="connsiteX3" fmla="*/ 1532157 w 1695382"/>
                <a:gd name="connsiteY3" fmla="*/ 785935 h 838047"/>
                <a:gd name="connsiteX4" fmla="*/ 360393 w 1695382"/>
                <a:gd name="connsiteY4" fmla="*/ 214749 h 83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82" h="838047">
                  <a:moveTo>
                    <a:pt x="0" y="0"/>
                  </a:moveTo>
                  <a:lnTo>
                    <a:pt x="1695382" y="0"/>
                  </a:lnTo>
                  <a:lnTo>
                    <a:pt x="1695382" y="838047"/>
                  </a:lnTo>
                  <a:lnTo>
                    <a:pt x="1532157" y="785935"/>
                  </a:lnTo>
                  <a:cubicBezTo>
                    <a:pt x="1120250" y="648728"/>
                    <a:pt x="737622" y="437476"/>
                    <a:pt x="360393" y="214749"/>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id-ID"/>
            </a:p>
          </p:txBody>
        </p:sp>
        <p:sp>
          <p:nvSpPr>
            <p:cNvPr id="10" name="Freeform 20">
              <a:extLst>
                <a:ext uri="{FF2B5EF4-FFF2-40B4-BE49-F238E27FC236}">
                  <a16:creationId xmlns:a16="http://schemas.microsoft.com/office/drawing/2014/main" id="{911A85B1-105A-4F44-AFCF-7F6D2CFB0A62}"/>
                </a:ext>
              </a:extLst>
            </p:cNvPr>
            <p:cNvSpPr/>
            <p:nvPr/>
          </p:nvSpPr>
          <p:spPr>
            <a:xfrm rot="5400000">
              <a:off x="9672037" y="4668454"/>
              <a:ext cx="2367736" cy="2011353"/>
            </a:xfrm>
            <a:custGeom>
              <a:avLst/>
              <a:gdLst>
                <a:gd name="connsiteX0" fmla="*/ 0 w 1670404"/>
                <a:gd name="connsiteY0" fmla="*/ 0 h 1418981"/>
                <a:gd name="connsiteX1" fmla="*/ 1562360 w 1670404"/>
                <a:gd name="connsiteY1" fmla="*/ 821586 h 1418981"/>
                <a:gd name="connsiteX2" fmla="*/ 1670404 w 1670404"/>
                <a:gd name="connsiteY2" fmla="*/ 867088 h 1418981"/>
                <a:gd name="connsiteX3" fmla="*/ 1670404 w 1670404"/>
                <a:gd name="connsiteY3" fmla="*/ 1418981 h 1418981"/>
                <a:gd name="connsiteX4" fmla="*/ 1500868 w 1670404"/>
                <a:gd name="connsiteY4" fmla="*/ 1287048 h 1418981"/>
                <a:gd name="connsiteX5" fmla="*/ 0 w 1670404"/>
                <a:gd name="connsiteY5" fmla="*/ 0 h 141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04" h="1418981">
                  <a:moveTo>
                    <a:pt x="0" y="0"/>
                  </a:moveTo>
                  <a:cubicBezTo>
                    <a:pt x="0" y="0"/>
                    <a:pt x="712546" y="437941"/>
                    <a:pt x="1562360" y="821586"/>
                  </a:cubicBezTo>
                  <a:lnTo>
                    <a:pt x="1670404" y="867088"/>
                  </a:lnTo>
                  <a:lnTo>
                    <a:pt x="1670404" y="1418981"/>
                  </a:lnTo>
                  <a:lnTo>
                    <a:pt x="1500868" y="1287048"/>
                  </a:lnTo>
                  <a:cubicBezTo>
                    <a:pt x="1041595" y="925257"/>
                    <a:pt x="540837" y="499911"/>
                    <a:pt x="0" y="0"/>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12" name="Freeform 19">
              <a:extLst>
                <a:ext uri="{FF2B5EF4-FFF2-40B4-BE49-F238E27FC236}">
                  <a16:creationId xmlns:a16="http://schemas.microsoft.com/office/drawing/2014/main" id="{28F68BCF-8288-4EB3-B82E-A9409CFB6444}"/>
                </a:ext>
              </a:extLst>
            </p:cNvPr>
            <p:cNvSpPr/>
            <p:nvPr/>
          </p:nvSpPr>
          <p:spPr>
            <a:xfrm rot="5400000">
              <a:off x="8603677" y="1388730"/>
              <a:ext cx="4272987" cy="2906833"/>
            </a:xfrm>
            <a:custGeom>
              <a:avLst/>
              <a:gdLst>
                <a:gd name="connsiteX0" fmla="*/ 0 w 3014531"/>
                <a:gd name="connsiteY0" fmla="*/ 0 h 2050729"/>
                <a:gd name="connsiteX1" fmla="*/ 1308941 w 3014531"/>
                <a:gd name="connsiteY1" fmla="*/ 0 h 2050729"/>
                <a:gd name="connsiteX2" fmla="*/ 1375970 w 3014531"/>
                <a:gd name="connsiteY2" fmla="*/ 62567 h 2050729"/>
                <a:gd name="connsiteX3" fmla="*/ 3014531 w 3014531"/>
                <a:gd name="connsiteY3" fmla="*/ 2050729 h 2050729"/>
                <a:gd name="connsiteX4" fmla="*/ 145326 w 3014531"/>
                <a:gd name="connsiteY4" fmla="*/ 64079 h 205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531" h="2050729">
                  <a:moveTo>
                    <a:pt x="0" y="0"/>
                  </a:moveTo>
                  <a:lnTo>
                    <a:pt x="1308941" y="0"/>
                  </a:lnTo>
                  <a:lnTo>
                    <a:pt x="1375970" y="62567"/>
                  </a:lnTo>
                  <a:cubicBezTo>
                    <a:pt x="2380057" y="1034183"/>
                    <a:pt x="3014531" y="2050729"/>
                    <a:pt x="3014531" y="2050729"/>
                  </a:cubicBezTo>
                  <a:cubicBezTo>
                    <a:pt x="2180396" y="1121127"/>
                    <a:pt x="1047304" y="473432"/>
                    <a:pt x="145326" y="64079"/>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13" name="Freeform 22">
              <a:extLst>
                <a:ext uri="{FF2B5EF4-FFF2-40B4-BE49-F238E27FC236}">
                  <a16:creationId xmlns:a16="http://schemas.microsoft.com/office/drawing/2014/main" id="{835BBCE3-A40A-4CE4-B150-AE53571B73DC}"/>
                </a:ext>
              </a:extLst>
            </p:cNvPr>
            <p:cNvSpPr/>
            <p:nvPr/>
          </p:nvSpPr>
          <p:spPr>
            <a:xfrm rot="5400000">
              <a:off x="8062382" y="4073817"/>
              <a:ext cx="2426596" cy="3141769"/>
            </a:xfrm>
            <a:custGeom>
              <a:avLst/>
              <a:gdLst>
                <a:gd name="connsiteX0" fmla="*/ 0 w 1711929"/>
                <a:gd name="connsiteY0" fmla="*/ 0 h 2216473"/>
                <a:gd name="connsiteX1" fmla="*/ 1673186 w 1711929"/>
                <a:gd name="connsiteY1" fmla="*/ 1543707 h 2216473"/>
                <a:gd name="connsiteX2" fmla="*/ 1711929 w 1711929"/>
                <a:gd name="connsiteY2" fmla="*/ 1584120 h 2216473"/>
                <a:gd name="connsiteX3" fmla="*/ 1711929 w 1711929"/>
                <a:gd name="connsiteY3" fmla="*/ 2216473 h 2216473"/>
                <a:gd name="connsiteX4" fmla="*/ 1651512 w 1711929"/>
                <a:gd name="connsiteY4" fmla="*/ 2128128 h 2216473"/>
                <a:gd name="connsiteX5" fmla="*/ 0 w 1711929"/>
                <a:gd name="connsiteY5" fmla="*/ 0 h 221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929" h="2216473">
                  <a:moveTo>
                    <a:pt x="0" y="0"/>
                  </a:moveTo>
                  <a:cubicBezTo>
                    <a:pt x="0" y="0"/>
                    <a:pt x="735328" y="579474"/>
                    <a:pt x="1673186" y="1543707"/>
                  </a:cubicBezTo>
                  <a:lnTo>
                    <a:pt x="1711929" y="1584120"/>
                  </a:lnTo>
                  <a:lnTo>
                    <a:pt x="1711929" y="2216473"/>
                  </a:lnTo>
                  <a:lnTo>
                    <a:pt x="1651512" y="2128128"/>
                  </a:lnTo>
                  <a:cubicBezTo>
                    <a:pt x="1223377" y="1504674"/>
                    <a:pt x="495771" y="485478"/>
                    <a:pt x="0" y="0"/>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11" name="Freeform 20">
              <a:extLst>
                <a:ext uri="{FF2B5EF4-FFF2-40B4-BE49-F238E27FC236}">
                  <a16:creationId xmlns:a16="http://schemas.microsoft.com/office/drawing/2014/main" id="{F1FCB856-48EB-4675-84D9-10AC918898FC}"/>
                </a:ext>
              </a:extLst>
            </p:cNvPr>
            <p:cNvSpPr/>
            <p:nvPr/>
          </p:nvSpPr>
          <p:spPr>
            <a:xfrm rot="5400000">
              <a:off x="11163856" y="3570004"/>
              <a:ext cx="1210787" cy="848673"/>
            </a:xfrm>
            <a:custGeom>
              <a:avLst/>
              <a:gdLst>
                <a:gd name="connsiteX0" fmla="*/ 0 w 854193"/>
                <a:gd name="connsiteY0" fmla="*/ 0 h 598727"/>
                <a:gd name="connsiteX1" fmla="*/ 275171 w 854193"/>
                <a:gd name="connsiteY1" fmla="*/ 0 h 598727"/>
                <a:gd name="connsiteX2" fmla="*/ 548721 w 854193"/>
                <a:gd name="connsiteY2" fmla="*/ 276960 h 598727"/>
                <a:gd name="connsiteX3" fmla="*/ 854193 w 854193"/>
                <a:gd name="connsiteY3" fmla="*/ 598727 h 598727"/>
                <a:gd name="connsiteX4" fmla="*/ 159931 w 854193"/>
                <a:gd name="connsiteY4" fmla="*/ 105437 h 598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93" h="598727">
                  <a:moveTo>
                    <a:pt x="0" y="0"/>
                  </a:moveTo>
                  <a:lnTo>
                    <a:pt x="275171" y="0"/>
                  </a:lnTo>
                  <a:lnTo>
                    <a:pt x="548721" y="276960"/>
                  </a:lnTo>
                  <a:cubicBezTo>
                    <a:pt x="648747" y="380248"/>
                    <a:pt x="750592" y="487458"/>
                    <a:pt x="854193" y="598727"/>
                  </a:cubicBezTo>
                  <a:cubicBezTo>
                    <a:pt x="854193" y="598727"/>
                    <a:pt x="567740" y="379133"/>
                    <a:pt x="159931" y="105437"/>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grpSp>
      <p:sp>
        <p:nvSpPr>
          <p:cNvPr id="37" name="TextBox 36">
            <a:extLst>
              <a:ext uri="{FF2B5EF4-FFF2-40B4-BE49-F238E27FC236}">
                <a16:creationId xmlns:a16="http://schemas.microsoft.com/office/drawing/2014/main" id="{9A77126E-7DC6-42DD-BAA7-A04B55BADA67}"/>
              </a:ext>
            </a:extLst>
          </p:cNvPr>
          <p:cNvSpPr txBox="1"/>
          <p:nvPr/>
        </p:nvSpPr>
        <p:spPr>
          <a:xfrm>
            <a:off x="3271638" y="321339"/>
            <a:ext cx="5673348" cy="707886"/>
          </a:xfrm>
          <a:prstGeom prst="rect">
            <a:avLst/>
          </a:prstGeom>
          <a:noFill/>
          <a:effectLst/>
        </p:spPr>
        <p:txBody>
          <a:bodyPr wrap="none" rtlCol="0">
            <a:spAutoFit/>
          </a:bodyPr>
          <a:lstStyle/>
          <a:p>
            <a:r>
              <a:rPr lang="en-ID" sz="4000" b="1" spc="-150" dirty="0">
                <a:solidFill>
                  <a:schemeClr val="tx1">
                    <a:lumMod val="85000"/>
                    <a:lumOff val="15000"/>
                  </a:schemeClr>
                </a:solidFill>
                <a:latin typeface="+mj-lt"/>
              </a:rPr>
              <a:t>BLACK LIVES </a:t>
            </a:r>
            <a:r>
              <a:rPr lang="en-ID" sz="4000" b="1" spc="-150" dirty="0">
                <a:gradFill>
                  <a:gsLst>
                    <a:gs pos="0">
                      <a:schemeClr val="accent1"/>
                    </a:gs>
                    <a:gs pos="100000">
                      <a:schemeClr val="accent1">
                        <a:lumMod val="75000"/>
                      </a:schemeClr>
                    </a:gs>
                  </a:gsLst>
                  <a:lin ang="0" scaled="1"/>
                </a:gradFill>
                <a:latin typeface="+mj-lt"/>
              </a:rPr>
              <a:t>MATTER</a:t>
            </a:r>
            <a:endParaRPr lang="en-ID" b="1" spc="-150" dirty="0">
              <a:gradFill>
                <a:gsLst>
                  <a:gs pos="0">
                    <a:schemeClr val="accent1"/>
                  </a:gs>
                  <a:gs pos="100000">
                    <a:schemeClr val="accent1">
                      <a:lumMod val="75000"/>
                    </a:schemeClr>
                  </a:gs>
                </a:gsLst>
                <a:lin ang="0" scaled="1"/>
              </a:gradFill>
              <a:latin typeface="+mj-lt"/>
            </a:endParaRPr>
          </a:p>
        </p:txBody>
      </p:sp>
      <p:sp>
        <p:nvSpPr>
          <p:cNvPr id="14" name="TextBox 13"/>
          <p:cNvSpPr txBox="1"/>
          <p:nvPr/>
        </p:nvSpPr>
        <p:spPr>
          <a:xfrm>
            <a:off x="4186598" y="3819220"/>
            <a:ext cx="476698" cy="2215991"/>
          </a:xfrm>
          <a:prstGeom prst="rect">
            <a:avLst/>
          </a:prstGeom>
          <a:noFill/>
        </p:spPr>
        <p:txBody>
          <a:bodyPr wrap="square" lIns="0" tIns="0" rIns="0" bIns="0" rtlCol="0">
            <a:spAutoFit/>
          </a:bodyPr>
          <a:lstStyle/>
          <a:p>
            <a:pPr algn="just">
              <a:lnSpc>
                <a:spcPct val="150000"/>
              </a:lnSpc>
            </a:pPr>
            <a:r>
              <a:rPr lang="en-US" sz="4800" dirty="0">
                <a:solidFill>
                  <a:schemeClr val="bg1"/>
                </a:solidFill>
              </a:rPr>
              <a:t>?</a:t>
            </a:r>
            <a:endParaRPr lang="id-ID" sz="4800" dirty="0">
              <a:solidFill>
                <a:schemeClr val="bg1"/>
              </a:solidFill>
            </a:endParaRPr>
          </a:p>
          <a:p>
            <a:pPr algn="just">
              <a:lnSpc>
                <a:spcPct val="150000"/>
              </a:lnSpc>
            </a:pPr>
            <a:endParaRPr lang="en-US" sz="4800" dirty="0">
              <a:solidFill>
                <a:schemeClr val="tx1">
                  <a:lumMod val="50000"/>
                  <a:lumOff val="50000"/>
                </a:schemeClr>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083" y="1546403"/>
            <a:ext cx="4091408" cy="1514927"/>
          </a:xfrm>
          <a:prstGeom prst="rect">
            <a:avLst/>
          </a:prstGeom>
        </p:spPr>
      </p:pic>
      <p:sp>
        <p:nvSpPr>
          <p:cNvPr id="23" name="TextBox 22"/>
          <p:cNvSpPr txBox="1"/>
          <p:nvPr/>
        </p:nvSpPr>
        <p:spPr>
          <a:xfrm>
            <a:off x="1270037" y="1090618"/>
            <a:ext cx="9676550" cy="369332"/>
          </a:xfrm>
          <a:prstGeom prst="rect">
            <a:avLst/>
          </a:prstGeom>
          <a:noFill/>
        </p:spPr>
        <p:txBody>
          <a:bodyPr wrap="square" rtlCol="0">
            <a:spAutoFit/>
          </a:bodyPr>
          <a:lstStyle/>
          <a:p>
            <a:r>
              <a:rPr lang="en-US" dirty="0">
                <a:solidFill>
                  <a:schemeClr val="tx1">
                    <a:lumMod val="65000"/>
                    <a:lumOff val="35000"/>
                  </a:schemeClr>
                </a:solidFill>
              </a:rPr>
              <a:t>Impact of societal barriers and generational fight for justice cannot be discarded. It matters!</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519" y="2955925"/>
            <a:ext cx="4231973" cy="238048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134" y="4354266"/>
            <a:ext cx="3295960" cy="2197307"/>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751" y="4754295"/>
            <a:ext cx="3724173" cy="1955191"/>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8855" y="4018807"/>
            <a:ext cx="3416644" cy="1923064"/>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180" y="2019043"/>
            <a:ext cx="3511408" cy="2335223"/>
          </a:xfrm>
          <a:prstGeom prst="rect">
            <a:avLst/>
          </a:prstGeom>
        </p:spPr>
      </p:pic>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l="22263" r="16501"/>
          <a:stretch/>
        </p:blipFill>
        <p:spPr>
          <a:xfrm>
            <a:off x="8143337" y="1925500"/>
            <a:ext cx="2563995" cy="2355220"/>
          </a:xfrm>
          <a:prstGeom prst="rect">
            <a:avLst/>
          </a:prstGeom>
        </p:spPr>
      </p:pic>
    </p:spTree>
    <p:extLst>
      <p:ext uri="{BB962C8B-B14F-4D97-AF65-F5344CB8AC3E}">
        <p14:creationId xmlns:p14="http://schemas.microsoft.com/office/powerpoint/2010/main" val="139549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500"/>
                                        <p:tgtEl>
                                          <p:spTgt spid="2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500"/>
                                        <p:tgtEl>
                                          <p:spTgt spid="25"/>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500"/>
                                        <p:tgtEl>
                                          <p:spTgt spid="2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500"/>
                                        <p:tgtEl>
                                          <p:spTgt spid="27"/>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500"/>
                                        <p:tgtEl>
                                          <p:spTgt spid="28"/>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6414" r="16414"/>
          <a:stretch/>
        </p:blipFill>
        <p:spPr>
          <a:xfrm>
            <a:off x="-24455" y="0"/>
            <a:ext cx="4838701" cy="6858000"/>
          </a:xfrm>
          <a:prstGeom prst="rect">
            <a:avLst/>
          </a:prstGeom>
          <a:ln>
            <a:noFill/>
          </a:ln>
          <a:effectLst/>
        </p:spPr>
      </p:pic>
      <p:sp>
        <p:nvSpPr>
          <p:cNvPr id="33" name="Shapes">
            <a:extLst>
              <a:ext uri="{FF2B5EF4-FFF2-40B4-BE49-F238E27FC236}">
                <a16:creationId xmlns:a16="http://schemas.microsoft.com/office/drawing/2014/main" id="{6193E84C-8898-4AE6-9DF3-6657D2471F06}"/>
              </a:ext>
            </a:extLst>
          </p:cNvPr>
          <p:cNvSpPr/>
          <p:nvPr/>
        </p:nvSpPr>
        <p:spPr>
          <a:xfrm>
            <a:off x="-25357" y="0"/>
            <a:ext cx="48387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1" name="Justify Text Body">
            <a:extLst>
              <a:ext uri="{FF2B5EF4-FFF2-40B4-BE49-F238E27FC236}">
                <a16:creationId xmlns:a16="http://schemas.microsoft.com/office/drawing/2014/main" id="{4D728CD3-EB11-4BAE-90AA-C15B2BEF7DA5}"/>
              </a:ext>
            </a:extLst>
          </p:cNvPr>
          <p:cNvSpPr txBox="1"/>
          <p:nvPr/>
        </p:nvSpPr>
        <p:spPr>
          <a:xfrm>
            <a:off x="5701554" y="1409716"/>
            <a:ext cx="6286500" cy="5323189"/>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marL="285750" indent="-285750" algn="l">
              <a:lnSpc>
                <a:spcPct val="150000"/>
              </a:lnSpc>
              <a:buFont typeface="Arial" panose="020B0604020202020204" pitchFamily="34" charset="0"/>
              <a:buChar char="•"/>
            </a:pPr>
            <a:r>
              <a:rPr lang="en-US" sz="2400" dirty="0">
                <a:solidFill>
                  <a:schemeClr val="tx1"/>
                </a:solidFill>
              </a:rPr>
              <a:t>Inclusion, Impact  &amp; Innovation</a:t>
            </a:r>
          </a:p>
          <a:p>
            <a:pPr marL="285750" indent="-285750" algn="l">
              <a:lnSpc>
                <a:spcPct val="150000"/>
              </a:lnSpc>
              <a:buFont typeface="Arial" panose="020B0604020202020204" pitchFamily="34" charset="0"/>
              <a:buChar char="•"/>
            </a:pPr>
            <a:r>
              <a:rPr lang="en-US" sz="2400" dirty="0">
                <a:solidFill>
                  <a:schemeClr val="tx1"/>
                </a:solidFill>
              </a:rPr>
              <a:t>46,000+ Students</a:t>
            </a:r>
          </a:p>
          <a:p>
            <a:pPr marL="285750" indent="-285750" algn="l">
              <a:lnSpc>
                <a:spcPct val="150000"/>
              </a:lnSpc>
              <a:buFont typeface="Arial" panose="020B0604020202020204" pitchFamily="34" charset="0"/>
              <a:buChar char="•"/>
            </a:pPr>
            <a:r>
              <a:rPr lang="en-US" sz="2400" dirty="0">
                <a:solidFill>
                  <a:schemeClr val="tx1"/>
                </a:solidFill>
              </a:rPr>
              <a:t>Student to Faculty ratio = 16:1 </a:t>
            </a:r>
          </a:p>
          <a:p>
            <a:pPr marL="285750" indent="-285750" algn="l">
              <a:lnSpc>
                <a:spcPct val="150000"/>
              </a:lnSpc>
              <a:buFont typeface="Arial" panose="020B0604020202020204" pitchFamily="34" charset="0"/>
              <a:buChar char="•"/>
            </a:pPr>
            <a:r>
              <a:rPr lang="en-US" sz="2400" dirty="0">
                <a:solidFill>
                  <a:schemeClr val="tx1"/>
                </a:solidFill>
              </a:rPr>
              <a:t>R1 University</a:t>
            </a:r>
          </a:p>
          <a:p>
            <a:pPr marL="285750" indent="-285750" algn="l">
              <a:lnSpc>
                <a:spcPct val="150000"/>
              </a:lnSpc>
              <a:buFont typeface="Arial" panose="020B0604020202020204" pitchFamily="34" charset="0"/>
              <a:buChar char="•"/>
            </a:pPr>
            <a:r>
              <a:rPr lang="en-US" sz="2400" dirty="0">
                <a:solidFill>
                  <a:schemeClr val="tx1"/>
                </a:solidFill>
              </a:rPr>
              <a:t> #67 among top 100 public US</a:t>
            </a:r>
          </a:p>
          <a:p>
            <a:pPr marL="285750" indent="-285750" algn="l">
              <a:lnSpc>
                <a:spcPct val="150000"/>
              </a:lnSpc>
              <a:buFont typeface="Arial" panose="020B0604020202020204" pitchFamily="34" charset="0"/>
              <a:buChar char="•"/>
            </a:pPr>
            <a:r>
              <a:rPr lang="en-US" sz="2400" dirty="0">
                <a:solidFill>
                  <a:schemeClr val="tx1"/>
                </a:solidFill>
              </a:rPr>
              <a:t>#148 among National Universities</a:t>
            </a:r>
          </a:p>
          <a:p>
            <a:pPr marL="285750" indent="-285750" algn="l">
              <a:lnSpc>
                <a:spcPct val="150000"/>
              </a:lnSpc>
              <a:buFont typeface="Arial" panose="020B0604020202020204" pitchFamily="34" charset="0"/>
              <a:buChar char="•"/>
            </a:pPr>
            <a:r>
              <a:rPr lang="en-US" sz="2400" dirty="0">
                <a:solidFill>
                  <a:schemeClr val="tx1"/>
                </a:solidFill>
              </a:rPr>
              <a:t>Digital Transformation</a:t>
            </a:r>
            <a:endParaRPr lang="en-US" baseline="0" dirty="0"/>
          </a:p>
          <a:p>
            <a:pPr marL="628650" lvl="1" indent="-171450">
              <a:buFont typeface="Arial" panose="020B0604020202020204" pitchFamily="34" charset="0"/>
              <a:buChar char="•"/>
            </a:pPr>
            <a:r>
              <a:rPr lang="en-US" baseline="0" dirty="0"/>
              <a:t>Bearcat Promise</a:t>
            </a:r>
          </a:p>
          <a:p>
            <a:pPr marL="628650" lvl="1" indent="-171450">
              <a:buFont typeface="Arial" panose="020B0604020202020204" pitchFamily="34" charset="0"/>
              <a:buChar char="•"/>
            </a:pPr>
            <a:r>
              <a:rPr lang="en-US" baseline="0" dirty="0"/>
              <a:t>Uniquely positioned to bridge the digital divide </a:t>
            </a:r>
            <a:br>
              <a:rPr lang="en-US" baseline="0" dirty="0"/>
            </a:br>
            <a:r>
              <a:rPr lang="en-US" baseline="0" dirty="0"/>
              <a:t>(embrace, empower, excel)</a:t>
            </a:r>
            <a:endParaRPr lang="en-US" dirty="0"/>
          </a:p>
          <a:p>
            <a:pPr marL="742950" lvl="1" indent="-285750">
              <a:lnSpc>
                <a:spcPct val="150000"/>
              </a:lnSpc>
              <a:buFont typeface="Arial" panose="020B0604020202020204" pitchFamily="34" charset="0"/>
              <a:buChar char="•"/>
            </a:pPr>
            <a:endParaRPr lang="en-US" sz="3000" dirty="0">
              <a:solidFill>
                <a:schemeClr val="tx1"/>
              </a:solidFill>
            </a:endParaRPr>
          </a:p>
        </p:txBody>
      </p:sp>
      <p:sp>
        <p:nvSpPr>
          <p:cNvPr id="42" name="TextBox 41">
            <a:extLst>
              <a:ext uri="{FF2B5EF4-FFF2-40B4-BE49-F238E27FC236}">
                <a16:creationId xmlns:a16="http://schemas.microsoft.com/office/drawing/2014/main" id="{24F27D81-F8C4-4E35-B64B-EC1ED51B610B}"/>
              </a:ext>
            </a:extLst>
          </p:cNvPr>
          <p:cNvSpPr txBox="1"/>
          <p:nvPr/>
        </p:nvSpPr>
        <p:spPr>
          <a:xfrm>
            <a:off x="5815648" y="635153"/>
            <a:ext cx="4588115" cy="707886"/>
          </a:xfrm>
          <a:prstGeom prst="rect">
            <a:avLst/>
          </a:prstGeom>
          <a:noFill/>
          <a:effectLst/>
        </p:spPr>
        <p:txBody>
          <a:bodyPr wrap="none" rtlCol="0">
            <a:spAutoFit/>
          </a:bodyPr>
          <a:lstStyle/>
          <a:p>
            <a:r>
              <a:rPr lang="en-ID" sz="4000" b="1" spc="-150" dirty="0">
                <a:solidFill>
                  <a:schemeClr val="tx1">
                    <a:lumMod val="85000"/>
                    <a:lumOff val="15000"/>
                  </a:schemeClr>
                </a:solidFill>
                <a:latin typeface="+mj-lt"/>
              </a:rPr>
              <a:t>NEXT LIVES </a:t>
            </a:r>
            <a:r>
              <a:rPr lang="en-ID" sz="4000" b="1" spc="-150" dirty="0">
                <a:gradFill>
                  <a:gsLst>
                    <a:gs pos="0">
                      <a:schemeClr val="accent1"/>
                    </a:gs>
                    <a:gs pos="100000">
                      <a:schemeClr val="accent1">
                        <a:lumMod val="75000"/>
                      </a:schemeClr>
                    </a:gs>
                  </a:gsLst>
                  <a:lin ang="0" scaled="1"/>
                </a:gradFill>
                <a:latin typeface="+mj-lt"/>
              </a:rPr>
              <a:t>HERE</a:t>
            </a:r>
            <a:endParaRPr lang="en-ID" b="1" spc="-150" dirty="0">
              <a:gradFill>
                <a:gsLst>
                  <a:gs pos="0">
                    <a:schemeClr val="accent1"/>
                  </a:gs>
                  <a:gs pos="100000">
                    <a:schemeClr val="accent1">
                      <a:lumMod val="75000"/>
                    </a:schemeClr>
                  </a:gs>
                </a:gsLst>
                <a:lin ang="0" scaled="1"/>
              </a:gradFill>
              <a:latin typeface="+mj-lt"/>
            </a:endParaRPr>
          </a:p>
        </p:txBody>
      </p:sp>
      <p:sp>
        <p:nvSpPr>
          <p:cNvPr id="54" name="Freeform: Shape 53">
            <a:extLst>
              <a:ext uri="{FF2B5EF4-FFF2-40B4-BE49-F238E27FC236}">
                <a16:creationId xmlns:a16="http://schemas.microsoft.com/office/drawing/2014/main" id="{52EF1889-CA53-4B76-8F6D-C5FF3C0662EB}"/>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pic>
        <p:nvPicPr>
          <p:cNvPr id="28" name="Picture 27" descr="nl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2" y="4843388"/>
            <a:ext cx="1657273" cy="1949249"/>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4953" y="5817550"/>
            <a:ext cx="1620098" cy="915355"/>
          </a:xfrm>
          <a:prstGeom prst="rect">
            <a:avLst/>
          </a:prstGeom>
        </p:spPr>
      </p:pic>
    </p:spTree>
    <p:extLst>
      <p:ext uri="{BB962C8B-B14F-4D97-AF65-F5344CB8AC3E}">
        <p14:creationId xmlns:p14="http://schemas.microsoft.com/office/powerpoint/2010/main" val="12768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8500"/>
                                        <p:tgtEl>
                                          <p:spTgt spid="33"/>
                                        </p:tgtEl>
                                      </p:cBhvr>
                                    </p:animEffect>
                                    <p:set>
                                      <p:cBhvr>
                                        <p:cTn id="7" dur="1" fill="hold">
                                          <p:stCondLst>
                                            <p:cond delay="8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2500" b="12500"/>
          <a:stretch>
            <a:fillRect/>
          </a:stretch>
        </p:blipFill>
        <p:spPr/>
      </p:pic>
      <p:sp>
        <p:nvSpPr>
          <p:cNvPr id="3" name="Freeform: Shape 2">
            <a:extLst>
              <a:ext uri="{FF2B5EF4-FFF2-40B4-BE49-F238E27FC236}">
                <a16:creationId xmlns:a16="http://schemas.microsoft.com/office/drawing/2014/main" id="{5E9834C6-D046-4B6E-A085-286CA5CF25E6}"/>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17" name="PpFooter">
            <a:extLst>
              <a:ext uri="{FF2B5EF4-FFF2-40B4-BE49-F238E27FC236}">
                <a16:creationId xmlns:a16="http://schemas.microsoft.com/office/drawing/2014/main" id="{306012CE-AE0F-4C42-806D-8A4C6622D092}"/>
              </a:ext>
            </a:extLst>
          </p:cNvPr>
          <p:cNvSpPr txBox="1"/>
          <p:nvPr/>
        </p:nvSpPr>
        <p:spPr>
          <a:xfrm flipH="1">
            <a:off x="9532782" y="6464082"/>
            <a:ext cx="2367636" cy="138499"/>
          </a:xfrm>
          <a:prstGeom prst="rect">
            <a:avLst/>
          </a:prstGeom>
          <a:noFill/>
        </p:spPr>
        <p:txBody>
          <a:bodyPr wrap="none" lIns="0" tIns="0" rIns="0" bIns="0" rtlCol="0">
            <a:spAutoFit/>
          </a:bodyPr>
          <a:lstStyle/>
          <a:p>
            <a:pPr algn="r"/>
            <a:r>
              <a:rPr lang="id-ID" sz="900" spc="50">
                <a:solidFill>
                  <a:schemeClr val="tx1">
                    <a:lumMod val="50000"/>
                    <a:lumOff val="50000"/>
                  </a:schemeClr>
                </a:solidFill>
              </a:rPr>
              <a:t>Independence</a:t>
            </a:r>
            <a:r>
              <a:rPr lang="en-ID" sz="900" spc="50" dirty="0">
                <a:solidFill>
                  <a:schemeClr val="tx1">
                    <a:lumMod val="50000"/>
                    <a:lumOff val="50000"/>
                  </a:schemeClr>
                </a:solidFill>
              </a:rPr>
              <a:t> all rights reserved © 2020 </a:t>
            </a:r>
          </a:p>
        </p:txBody>
      </p:sp>
      <p:grpSp>
        <p:nvGrpSpPr>
          <p:cNvPr id="56" name="Group 55">
            <a:extLst>
              <a:ext uri="{FF2B5EF4-FFF2-40B4-BE49-F238E27FC236}">
                <a16:creationId xmlns:a16="http://schemas.microsoft.com/office/drawing/2014/main" id="{08AB298B-FF0B-4C29-9D9D-C2AC704FBA23}"/>
              </a:ext>
            </a:extLst>
          </p:cNvPr>
          <p:cNvGrpSpPr/>
          <p:nvPr/>
        </p:nvGrpSpPr>
        <p:grpSpPr>
          <a:xfrm>
            <a:off x="7552910" y="-83670"/>
            <a:ext cx="4640678" cy="6941670"/>
            <a:chOff x="7552910" y="-83670"/>
            <a:chExt cx="4640678" cy="6941670"/>
          </a:xfrm>
        </p:grpSpPr>
        <p:sp>
          <p:nvSpPr>
            <p:cNvPr id="7" name="Freeform 40">
              <a:extLst>
                <a:ext uri="{FF2B5EF4-FFF2-40B4-BE49-F238E27FC236}">
                  <a16:creationId xmlns:a16="http://schemas.microsoft.com/office/drawing/2014/main" id="{0C9CE2ED-D510-4758-AD55-8BA81178B783}"/>
                </a:ext>
              </a:extLst>
            </p:cNvPr>
            <p:cNvSpPr/>
            <p:nvPr/>
          </p:nvSpPr>
          <p:spPr>
            <a:xfrm rot="5400000">
              <a:off x="6402414" y="1066826"/>
              <a:ext cx="6941669" cy="4640677"/>
            </a:xfrm>
            <a:custGeom>
              <a:avLst/>
              <a:gdLst>
                <a:gd name="connsiteX0" fmla="*/ 0 w 4897248"/>
                <a:gd name="connsiteY0" fmla="*/ 0 h 3273931"/>
                <a:gd name="connsiteX1" fmla="*/ 2170780 w 4897248"/>
                <a:gd name="connsiteY1" fmla="*/ 0 h 3273931"/>
                <a:gd name="connsiteX2" fmla="*/ 2240723 w 4897248"/>
                <a:gd name="connsiteY2" fmla="*/ 40382 h 3273931"/>
                <a:gd name="connsiteX3" fmla="*/ 4131138 w 4897248"/>
                <a:gd name="connsiteY3" fmla="*/ 1131814 h 3273931"/>
                <a:gd name="connsiteX4" fmla="*/ 4817435 w 4897248"/>
                <a:gd name="connsiteY4" fmla="*/ 1713309 h 3273931"/>
                <a:gd name="connsiteX5" fmla="*/ 4897248 w 4897248"/>
                <a:gd name="connsiteY5" fmla="*/ 1786882 h 3273931"/>
                <a:gd name="connsiteX6" fmla="*/ 4897248 w 4897248"/>
                <a:gd name="connsiteY6" fmla="*/ 3273931 h 3273931"/>
                <a:gd name="connsiteX7" fmla="*/ 4607423 w 4897248"/>
                <a:gd name="connsiteY7" fmla="*/ 3011572 h 3273931"/>
                <a:gd name="connsiteX8" fmla="*/ 390434 w 4897248"/>
                <a:gd name="connsiteY8" fmla="*/ 186980 h 32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248" h="3273931">
                  <a:moveTo>
                    <a:pt x="0" y="0"/>
                  </a:moveTo>
                  <a:lnTo>
                    <a:pt x="2170780" y="0"/>
                  </a:lnTo>
                  <a:lnTo>
                    <a:pt x="2240723" y="40382"/>
                  </a:lnTo>
                  <a:cubicBezTo>
                    <a:pt x="2788832" y="356833"/>
                    <a:pt x="3415240" y="718490"/>
                    <a:pt x="4131138" y="1131814"/>
                  </a:cubicBezTo>
                  <a:cubicBezTo>
                    <a:pt x="4363858" y="1320688"/>
                    <a:pt x="4592688" y="1514618"/>
                    <a:pt x="4817435" y="1713309"/>
                  </a:cubicBezTo>
                  <a:lnTo>
                    <a:pt x="4897248" y="1786882"/>
                  </a:lnTo>
                  <a:lnTo>
                    <a:pt x="4897248" y="3273931"/>
                  </a:lnTo>
                  <a:lnTo>
                    <a:pt x="4607423" y="3011572"/>
                  </a:lnTo>
                  <a:cubicBezTo>
                    <a:pt x="3335979" y="1888836"/>
                    <a:pt x="1912730" y="938419"/>
                    <a:pt x="390434" y="186980"/>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id-ID"/>
            </a:p>
          </p:txBody>
        </p:sp>
        <p:sp>
          <p:nvSpPr>
            <p:cNvPr id="8" name="Freeform 38">
              <a:extLst>
                <a:ext uri="{FF2B5EF4-FFF2-40B4-BE49-F238E27FC236}">
                  <a16:creationId xmlns:a16="http://schemas.microsoft.com/office/drawing/2014/main" id="{05CE3808-0600-4323-B69C-7168B52660C8}"/>
                </a:ext>
              </a:extLst>
            </p:cNvPr>
            <p:cNvSpPr/>
            <p:nvPr/>
          </p:nvSpPr>
          <p:spPr>
            <a:xfrm rot="5400000">
              <a:off x="8736152" y="3400562"/>
              <a:ext cx="3861564" cy="3053309"/>
            </a:xfrm>
            <a:custGeom>
              <a:avLst/>
              <a:gdLst>
                <a:gd name="connsiteX0" fmla="*/ 0 w 2724278"/>
                <a:gd name="connsiteY0" fmla="*/ 0 h 2154066"/>
                <a:gd name="connsiteX1" fmla="*/ 2724278 w 2724278"/>
                <a:gd name="connsiteY1" fmla="*/ 0 h 2154066"/>
                <a:gd name="connsiteX2" fmla="*/ 2724278 w 2724278"/>
                <a:gd name="connsiteY2" fmla="*/ 2154066 h 2154066"/>
                <a:gd name="connsiteX3" fmla="*/ 2586173 w 2724278"/>
                <a:gd name="connsiteY3" fmla="*/ 2017403 h 2154066"/>
                <a:gd name="connsiteX4" fmla="*/ 70844 w 2724278"/>
                <a:gd name="connsiteY4" fmla="*/ 43618 h 215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278" h="2154066">
                  <a:moveTo>
                    <a:pt x="0" y="0"/>
                  </a:moveTo>
                  <a:lnTo>
                    <a:pt x="2724278" y="0"/>
                  </a:lnTo>
                  <a:lnTo>
                    <a:pt x="2724278" y="2154066"/>
                  </a:lnTo>
                  <a:lnTo>
                    <a:pt x="2586173" y="2017403"/>
                  </a:lnTo>
                  <a:cubicBezTo>
                    <a:pt x="1815485" y="1279733"/>
                    <a:pt x="969970" y="617441"/>
                    <a:pt x="70844" y="4361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noAutofit/>
            </a:bodyPr>
            <a:lstStyle/>
            <a:p>
              <a:endParaRPr lang="id-ID">
                <a:solidFill>
                  <a:schemeClr val="tx1"/>
                </a:solidFill>
              </a:endParaRPr>
            </a:p>
          </p:txBody>
        </p:sp>
        <p:sp>
          <p:nvSpPr>
            <p:cNvPr id="9" name="Freeform 45">
              <a:extLst>
                <a:ext uri="{FF2B5EF4-FFF2-40B4-BE49-F238E27FC236}">
                  <a16:creationId xmlns:a16="http://schemas.microsoft.com/office/drawing/2014/main" id="{8B64FF31-EEFA-46C9-8117-5C7C411454B9}"/>
                </a:ext>
              </a:extLst>
            </p:cNvPr>
            <p:cNvSpPr/>
            <p:nvPr/>
          </p:nvSpPr>
          <p:spPr>
            <a:xfrm rot="5400000">
              <a:off x="10398065" y="5062477"/>
              <a:ext cx="2403142" cy="1187901"/>
            </a:xfrm>
            <a:custGeom>
              <a:avLst/>
              <a:gdLst>
                <a:gd name="connsiteX0" fmla="*/ 0 w 1695382"/>
                <a:gd name="connsiteY0" fmla="*/ 0 h 838047"/>
                <a:gd name="connsiteX1" fmla="*/ 1695382 w 1695382"/>
                <a:gd name="connsiteY1" fmla="*/ 0 h 838047"/>
                <a:gd name="connsiteX2" fmla="*/ 1695382 w 1695382"/>
                <a:gd name="connsiteY2" fmla="*/ 838047 h 838047"/>
                <a:gd name="connsiteX3" fmla="*/ 1532157 w 1695382"/>
                <a:gd name="connsiteY3" fmla="*/ 785935 h 838047"/>
                <a:gd name="connsiteX4" fmla="*/ 360393 w 1695382"/>
                <a:gd name="connsiteY4" fmla="*/ 214749 h 83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82" h="838047">
                  <a:moveTo>
                    <a:pt x="0" y="0"/>
                  </a:moveTo>
                  <a:lnTo>
                    <a:pt x="1695382" y="0"/>
                  </a:lnTo>
                  <a:lnTo>
                    <a:pt x="1695382" y="838047"/>
                  </a:lnTo>
                  <a:lnTo>
                    <a:pt x="1532157" y="785935"/>
                  </a:lnTo>
                  <a:cubicBezTo>
                    <a:pt x="1120250" y="648728"/>
                    <a:pt x="737622" y="437476"/>
                    <a:pt x="360393" y="214749"/>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id-ID"/>
            </a:p>
          </p:txBody>
        </p:sp>
        <p:sp>
          <p:nvSpPr>
            <p:cNvPr id="10" name="Freeform 20">
              <a:extLst>
                <a:ext uri="{FF2B5EF4-FFF2-40B4-BE49-F238E27FC236}">
                  <a16:creationId xmlns:a16="http://schemas.microsoft.com/office/drawing/2014/main" id="{911A85B1-105A-4F44-AFCF-7F6D2CFB0A62}"/>
                </a:ext>
              </a:extLst>
            </p:cNvPr>
            <p:cNvSpPr/>
            <p:nvPr/>
          </p:nvSpPr>
          <p:spPr>
            <a:xfrm rot="5400000">
              <a:off x="9672037" y="4668454"/>
              <a:ext cx="2367736" cy="2011353"/>
            </a:xfrm>
            <a:custGeom>
              <a:avLst/>
              <a:gdLst>
                <a:gd name="connsiteX0" fmla="*/ 0 w 1670404"/>
                <a:gd name="connsiteY0" fmla="*/ 0 h 1418981"/>
                <a:gd name="connsiteX1" fmla="*/ 1562360 w 1670404"/>
                <a:gd name="connsiteY1" fmla="*/ 821586 h 1418981"/>
                <a:gd name="connsiteX2" fmla="*/ 1670404 w 1670404"/>
                <a:gd name="connsiteY2" fmla="*/ 867088 h 1418981"/>
                <a:gd name="connsiteX3" fmla="*/ 1670404 w 1670404"/>
                <a:gd name="connsiteY3" fmla="*/ 1418981 h 1418981"/>
                <a:gd name="connsiteX4" fmla="*/ 1500868 w 1670404"/>
                <a:gd name="connsiteY4" fmla="*/ 1287048 h 1418981"/>
                <a:gd name="connsiteX5" fmla="*/ 0 w 1670404"/>
                <a:gd name="connsiteY5" fmla="*/ 0 h 141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04" h="1418981">
                  <a:moveTo>
                    <a:pt x="0" y="0"/>
                  </a:moveTo>
                  <a:cubicBezTo>
                    <a:pt x="0" y="0"/>
                    <a:pt x="712546" y="437941"/>
                    <a:pt x="1562360" y="821586"/>
                  </a:cubicBezTo>
                  <a:lnTo>
                    <a:pt x="1670404" y="867088"/>
                  </a:lnTo>
                  <a:lnTo>
                    <a:pt x="1670404" y="1418981"/>
                  </a:lnTo>
                  <a:lnTo>
                    <a:pt x="1500868" y="1287048"/>
                  </a:lnTo>
                  <a:cubicBezTo>
                    <a:pt x="1041595" y="925257"/>
                    <a:pt x="540837" y="499911"/>
                    <a:pt x="0" y="0"/>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12" name="Freeform 19">
              <a:extLst>
                <a:ext uri="{FF2B5EF4-FFF2-40B4-BE49-F238E27FC236}">
                  <a16:creationId xmlns:a16="http://schemas.microsoft.com/office/drawing/2014/main" id="{28F68BCF-8288-4EB3-B82E-A9409CFB6444}"/>
                </a:ext>
              </a:extLst>
            </p:cNvPr>
            <p:cNvSpPr/>
            <p:nvPr/>
          </p:nvSpPr>
          <p:spPr>
            <a:xfrm rot="5400000">
              <a:off x="8603677" y="1388730"/>
              <a:ext cx="4272987" cy="2906833"/>
            </a:xfrm>
            <a:custGeom>
              <a:avLst/>
              <a:gdLst>
                <a:gd name="connsiteX0" fmla="*/ 0 w 3014531"/>
                <a:gd name="connsiteY0" fmla="*/ 0 h 2050729"/>
                <a:gd name="connsiteX1" fmla="*/ 1308941 w 3014531"/>
                <a:gd name="connsiteY1" fmla="*/ 0 h 2050729"/>
                <a:gd name="connsiteX2" fmla="*/ 1375970 w 3014531"/>
                <a:gd name="connsiteY2" fmla="*/ 62567 h 2050729"/>
                <a:gd name="connsiteX3" fmla="*/ 3014531 w 3014531"/>
                <a:gd name="connsiteY3" fmla="*/ 2050729 h 2050729"/>
                <a:gd name="connsiteX4" fmla="*/ 145326 w 3014531"/>
                <a:gd name="connsiteY4" fmla="*/ 64079 h 205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531" h="2050729">
                  <a:moveTo>
                    <a:pt x="0" y="0"/>
                  </a:moveTo>
                  <a:lnTo>
                    <a:pt x="1308941" y="0"/>
                  </a:lnTo>
                  <a:lnTo>
                    <a:pt x="1375970" y="62567"/>
                  </a:lnTo>
                  <a:cubicBezTo>
                    <a:pt x="2380057" y="1034183"/>
                    <a:pt x="3014531" y="2050729"/>
                    <a:pt x="3014531" y="2050729"/>
                  </a:cubicBezTo>
                  <a:cubicBezTo>
                    <a:pt x="2180396" y="1121127"/>
                    <a:pt x="1047304" y="473432"/>
                    <a:pt x="145326" y="64079"/>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13" name="Freeform 22">
              <a:extLst>
                <a:ext uri="{FF2B5EF4-FFF2-40B4-BE49-F238E27FC236}">
                  <a16:creationId xmlns:a16="http://schemas.microsoft.com/office/drawing/2014/main" id="{835BBCE3-A40A-4CE4-B150-AE53571B73DC}"/>
                </a:ext>
              </a:extLst>
            </p:cNvPr>
            <p:cNvSpPr/>
            <p:nvPr/>
          </p:nvSpPr>
          <p:spPr>
            <a:xfrm rot="5400000">
              <a:off x="8062382" y="4073817"/>
              <a:ext cx="2426596" cy="3141769"/>
            </a:xfrm>
            <a:custGeom>
              <a:avLst/>
              <a:gdLst>
                <a:gd name="connsiteX0" fmla="*/ 0 w 1711929"/>
                <a:gd name="connsiteY0" fmla="*/ 0 h 2216473"/>
                <a:gd name="connsiteX1" fmla="*/ 1673186 w 1711929"/>
                <a:gd name="connsiteY1" fmla="*/ 1543707 h 2216473"/>
                <a:gd name="connsiteX2" fmla="*/ 1711929 w 1711929"/>
                <a:gd name="connsiteY2" fmla="*/ 1584120 h 2216473"/>
                <a:gd name="connsiteX3" fmla="*/ 1711929 w 1711929"/>
                <a:gd name="connsiteY3" fmla="*/ 2216473 h 2216473"/>
                <a:gd name="connsiteX4" fmla="*/ 1651512 w 1711929"/>
                <a:gd name="connsiteY4" fmla="*/ 2128128 h 2216473"/>
                <a:gd name="connsiteX5" fmla="*/ 0 w 1711929"/>
                <a:gd name="connsiteY5" fmla="*/ 0 h 221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929" h="2216473">
                  <a:moveTo>
                    <a:pt x="0" y="0"/>
                  </a:moveTo>
                  <a:cubicBezTo>
                    <a:pt x="0" y="0"/>
                    <a:pt x="735328" y="579474"/>
                    <a:pt x="1673186" y="1543707"/>
                  </a:cubicBezTo>
                  <a:lnTo>
                    <a:pt x="1711929" y="1584120"/>
                  </a:lnTo>
                  <a:lnTo>
                    <a:pt x="1711929" y="2216473"/>
                  </a:lnTo>
                  <a:lnTo>
                    <a:pt x="1651512" y="2128128"/>
                  </a:lnTo>
                  <a:cubicBezTo>
                    <a:pt x="1223377" y="1504674"/>
                    <a:pt x="495771" y="485478"/>
                    <a:pt x="0" y="0"/>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11" name="Freeform 20">
              <a:extLst>
                <a:ext uri="{FF2B5EF4-FFF2-40B4-BE49-F238E27FC236}">
                  <a16:creationId xmlns:a16="http://schemas.microsoft.com/office/drawing/2014/main" id="{F1FCB856-48EB-4675-84D9-10AC918898FC}"/>
                </a:ext>
              </a:extLst>
            </p:cNvPr>
            <p:cNvSpPr/>
            <p:nvPr/>
          </p:nvSpPr>
          <p:spPr>
            <a:xfrm rot="5400000">
              <a:off x="11163856" y="3570004"/>
              <a:ext cx="1210787" cy="848673"/>
            </a:xfrm>
            <a:custGeom>
              <a:avLst/>
              <a:gdLst>
                <a:gd name="connsiteX0" fmla="*/ 0 w 854193"/>
                <a:gd name="connsiteY0" fmla="*/ 0 h 598727"/>
                <a:gd name="connsiteX1" fmla="*/ 275171 w 854193"/>
                <a:gd name="connsiteY1" fmla="*/ 0 h 598727"/>
                <a:gd name="connsiteX2" fmla="*/ 548721 w 854193"/>
                <a:gd name="connsiteY2" fmla="*/ 276960 h 598727"/>
                <a:gd name="connsiteX3" fmla="*/ 854193 w 854193"/>
                <a:gd name="connsiteY3" fmla="*/ 598727 h 598727"/>
                <a:gd name="connsiteX4" fmla="*/ 159931 w 854193"/>
                <a:gd name="connsiteY4" fmla="*/ 105437 h 598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93" h="598727">
                  <a:moveTo>
                    <a:pt x="0" y="0"/>
                  </a:moveTo>
                  <a:lnTo>
                    <a:pt x="275171" y="0"/>
                  </a:lnTo>
                  <a:lnTo>
                    <a:pt x="548721" y="276960"/>
                  </a:lnTo>
                  <a:cubicBezTo>
                    <a:pt x="648747" y="380248"/>
                    <a:pt x="750592" y="487458"/>
                    <a:pt x="854193" y="598727"/>
                  </a:cubicBezTo>
                  <a:cubicBezTo>
                    <a:pt x="854193" y="598727"/>
                    <a:pt x="567740" y="379133"/>
                    <a:pt x="159931" y="105437"/>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grpSp>
      <p:sp>
        <p:nvSpPr>
          <p:cNvPr id="36" name="Justify Text Body">
            <a:extLst>
              <a:ext uri="{FF2B5EF4-FFF2-40B4-BE49-F238E27FC236}">
                <a16:creationId xmlns:a16="http://schemas.microsoft.com/office/drawing/2014/main" id="{58D88DB9-7921-416F-866E-344128EEE52B}"/>
              </a:ext>
            </a:extLst>
          </p:cNvPr>
          <p:cNvSpPr txBox="1"/>
          <p:nvPr/>
        </p:nvSpPr>
        <p:spPr>
          <a:xfrm>
            <a:off x="6662235" y="3282125"/>
            <a:ext cx="4314827" cy="1846659"/>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endParaRPr lang="en-US" sz="1600" i="1" dirty="0">
              <a:solidFill>
                <a:srgbClr val="C00000"/>
              </a:solidFill>
            </a:endParaRPr>
          </a:p>
          <a:p>
            <a:pPr algn="l"/>
            <a:r>
              <a:rPr lang="en-US" sz="1600" i="1" dirty="0">
                <a:solidFill>
                  <a:schemeClr val="tx1">
                    <a:lumMod val="65000"/>
                    <a:lumOff val="35000"/>
                  </a:schemeClr>
                </a:solidFill>
                <a:latin typeface="+mn-lt"/>
              </a:rPr>
              <a:t>How can artificial intelligence (AI) be used to identify success patterns that ultimately help African Americans overcome barriers to graduation? </a:t>
            </a:r>
            <a:endParaRPr lang="en-US" sz="1600" dirty="0">
              <a:solidFill>
                <a:schemeClr val="tx1">
                  <a:lumMod val="65000"/>
                  <a:lumOff val="35000"/>
                </a:schemeClr>
              </a:solidFill>
              <a:latin typeface="+mn-lt"/>
            </a:endParaRPr>
          </a:p>
        </p:txBody>
      </p:sp>
      <p:sp>
        <p:nvSpPr>
          <p:cNvPr id="37" name="TextBox 36">
            <a:extLst>
              <a:ext uri="{FF2B5EF4-FFF2-40B4-BE49-F238E27FC236}">
                <a16:creationId xmlns:a16="http://schemas.microsoft.com/office/drawing/2014/main" id="{9A77126E-7DC6-42DD-BAA7-A04B55BADA67}"/>
              </a:ext>
            </a:extLst>
          </p:cNvPr>
          <p:cNvSpPr txBox="1"/>
          <p:nvPr/>
        </p:nvSpPr>
        <p:spPr>
          <a:xfrm>
            <a:off x="5849344" y="1389054"/>
            <a:ext cx="5750292" cy="707886"/>
          </a:xfrm>
          <a:prstGeom prst="rect">
            <a:avLst/>
          </a:prstGeom>
          <a:noFill/>
          <a:effectLst/>
        </p:spPr>
        <p:txBody>
          <a:bodyPr wrap="none" rtlCol="0">
            <a:spAutoFit/>
          </a:bodyPr>
          <a:lstStyle/>
          <a:p>
            <a:r>
              <a:rPr lang="en-ID" sz="4000" b="1" spc="-150" dirty="0">
                <a:solidFill>
                  <a:schemeClr val="tx1">
                    <a:lumMod val="85000"/>
                    <a:lumOff val="15000"/>
                  </a:schemeClr>
                </a:solidFill>
                <a:latin typeface="+mj-lt"/>
              </a:rPr>
              <a:t>RESEARCH </a:t>
            </a:r>
            <a:r>
              <a:rPr lang="en-ID" sz="4000" b="1" spc="-150" dirty="0">
                <a:gradFill>
                  <a:gsLst>
                    <a:gs pos="0">
                      <a:schemeClr val="accent1"/>
                    </a:gs>
                    <a:gs pos="100000">
                      <a:schemeClr val="accent1">
                        <a:lumMod val="75000"/>
                      </a:schemeClr>
                    </a:gs>
                  </a:gsLst>
                  <a:lin ang="0" scaled="1"/>
                </a:gradFill>
                <a:latin typeface="+mj-lt"/>
              </a:rPr>
              <a:t>QUESTION</a:t>
            </a:r>
            <a:endParaRPr lang="en-ID" b="1" spc="-150" dirty="0">
              <a:gradFill>
                <a:gsLst>
                  <a:gs pos="0">
                    <a:schemeClr val="accent1"/>
                  </a:gs>
                  <a:gs pos="100000">
                    <a:schemeClr val="accent1">
                      <a:lumMod val="75000"/>
                    </a:schemeClr>
                  </a:gs>
                </a:gsLst>
                <a:lin ang="0" scaled="1"/>
              </a:gradFill>
              <a:latin typeface="+mj-lt"/>
            </a:endParaRPr>
          </a:p>
        </p:txBody>
      </p:sp>
      <p:sp>
        <p:nvSpPr>
          <p:cNvPr id="43" name="Justify Text Body">
            <a:extLst>
              <a:ext uri="{FF2B5EF4-FFF2-40B4-BE49-F238E27FC236}">
                <a16:creationId xmlns:a16="http://schemas.microsoft.com/office/drawing/2014/main" id="{46C18080-2EFF-46E1-9A08-87DF967C9EA7}"/>
              </a:ext>
            </a:extLst>
          </p:cNvPr>
          <p:cNvSpPr txBox="1"/>
          <p:nvPr/>
        </p:nvSpPr>
        <p:spPr>
          <a:xfrm>
            <a:off x="6662237" y="2292158"/>
            <a:ext cx="4699495" cy="1246495"/>
          </a:xfrm>
          <a:prstGeom prst="rect">
            <a:avLst/>
          </a:prstGeom>
          <a:noFill/>
        </p:spPr>
        <p:txBody>
          <a:bodyPr wrap="square" lIns="0" tIns="0" rIns="0" bIns="0" rtlCol="0" anchor="t">
            <a:spAutoFit/>
          </a:bodyPr>
          <a:lstStyle>
            <a:defPPr>
              <a:defRPr lang="en-US"/>
            </a:defPPr>
            <a:lvl1pPr>
              <a:lnSpc>
                <a:spcPct val="150000"/>
              </a:lnSpc>
              <a:defRPr sz="1200">
                <a:solidFill>
                  <a:schemeClr val="bg1"/>
                </a:solidFill>
              </a:defRPr>
            </a:lvl1pPr>
          </a:lstStyle>
          <a:p>
            <a:r>
              <a:rPr lang="en-US" sz="1800" i="1" dirty="0">
                <a:solidFill>
                  <a:srgbClr val="C00000"/>
                </a:solidFill>
              </a:rPr>
              <a:t>What factors contribute toward better graduation outcomes for African American students?</a:t>
            </a:r>
          </a:p>
        </p:txBody>
      </p:sp>
      <p:sp>
        <p:nvSpPr>
          <p:cNvPr id="48" name="Shapes">
            <a:extLst>
              <a:ext uri="{FF2B5EF4-FFF2-40B4-BE49-F238E27FC236}">
                <a16:creationId xmlns:a16="http://schemas.microsoft.com/office/drawing/2014/main" id="{38CD7197-14C1-4C83-8B70-E80D8B09DB8F}"/>
              </a:ext>
            </a:extLst>
          </p:cNvPr>
          <p:cNvSpPr/>
          <p:nvPr/>
        </p:nvSpPr>
        <p:spPr>
          <a:xfrm>
            <a:off x="3120434" y="3223266"/>
            <a:ext cx="2416276" cy="2416274"/>
          </a:xfrm>
          <a:prstGeom prst="ellipse">
            <a:avLst/>
          </a:prstGeom>
          <a:gradFill>
            <a:gsLst>
              <a:gs pos="0">
                <a:schemeClr val="accent1">
                  <a:alpha val="70000"/>
                </a:schemeClr>
              </a:gs>
              <a:gs pos="100000">
                <a:schemeClr val="accent1">
                  <a:lumMod val="75000"/>
                  <a:alpha val="90000"/>
                </a:schemeClr>
              </a:gs>
            </a:gsLst>
            <a:lin ang="0" scaled="1"/>
          </a:gra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sz="4800" dirty="0">
              <a:solidFill>
                <a:schemeClr val="bg1"/>
              </a:solidFill>
            </a:endParaRPr>
          </a:p>
        </p:txBody>
      </p:sp>
      <p:sp>
        <p:nvSpPr>
          <p:cNvPr id="14" name="TextBox 13"/>
          <p:cNvSpPr txBox="1"/>
          <p:nvPr/>
        </p:nvSpPr>
        <p:spPr>
          <a:xfrm>
            <a:off x="4186598" y="3819220"/>
            <a:ext cx="476698" cy="2215991"/>
          </a:xfrm>
          <a:prstGeom prst="rect">
            <a:avLst/>
          </a:prstGeom>
          <a:noFill/>
        </p:spPr>
        <p:txBody>
          <a:bodyPr wrap="square" lIns="0" tIns="0" rIns="0" bIns="0" rtlCol="0">
            <a:spAutoFit/>
          </a:bodyPr>
          <a:lstStyle/>
          <a:p>
            <a:pPr algn="just">
              <a:lnSpc>
                <a:spcPct val="150000"/>
              </a:lnSpc>
            </a:pPr>
            <a:r>
              <a:rPr lang="en-US" sz="4800" dirty="0">
                <a:solidFill>
                  <a:schemeClr val="bg1"/>
                </a:solidFill>
              </a:rPr>
              <a:t>?</a:t>
            </a:r>
            <a:endParaRPr lang="id-ID" sz="4800" dirty="0">
              <a:solidFill>
                <a:schemeClr val="bg1"/>
              </a:solidFill>
            </a:endParaRPr>
          </a:p>
          <a:p>
            <a:pPr algn="just">
              <a:lnSpc>
                <a:spcPct val="150000"/>
              </a:lnSpc>
            </a:pPr>
            <a:endParaRPr lang="en-US" sz="4800" dirty="0">
              <a:solidFill>
                <a:schemeClr val="tx1">
                  <a:lumMod val="50000"/>
                  <a:lumOff val="50000"/>
                </a:schemeClr>
              </a:solidFill>
            </a:endParaRPr>
          </a:p>
        </p:txBody>
      </p:sp>
    </p:spTree>
    <p:extLst>
      <p:ext uri="{BB962C8B-B14F-4D97-AF65-F5344CB8AC3E}">
        <p14:creationId xmlns:p14="http://schemas.microsoft.com/office/powerpoint/2010/main" val="259853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850355" y="2168499"/>
            <a:ext cx="8738158" cy="3197262"/>
            <a:chOff x="8192530" y="2722724"/>
            <a:chExt cx="4072167" cy="3197262"/>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8257854" y="3430610"/>
              <a:ext cx="4006843" cy="369332"/>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r>
                <a:rPr lang="en-US" sz="1600" dirty="0">
                  <a:solidFill>
                    <a:schemeClr val="tx1">
                      <a:lumMod val="65000"/>
                      <a:lumOff val="35000"/>
                    </a:schemeClr>
                  </a:solidFill>
                  <a:latin typeface="+mn-lt"/>
                </a:rPr>
                <a:t>Summary and assessment of related works</a:t>
              </a:r>
              <a:endParaRPr lang="en-ID" sz="1600" dirty="0">
                <a:solidFill>
                  <a:schemeClr val="tx1">
                    <a:lumMod val="65000"/>
                    <a:lumOff val="35000"/>
                  </a:schemeClr>
                </a:solidFill>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735652" y="5719931"/>
              <a:ext cx="311662"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pPr algn="l"/>
              <a:r>
                <a:rPr lang="en-US" dirty="0">
                  <a:solidFill>
                    <a:schemeClr val="bg1"/>
                  </a:solidFill>
                  <a:latin typeface="+mn-lt"/>
                </a:rPr>
                <a:t>START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8192530" y="2722724"/>
              <a:ext cx="3422287" cy="707886"/>
            </a:xfrm>
            <a:prstGeom prst="rect">
              <a:avLst/>
            </a:prstGeom>
            <a:noFill/>
            <a:effectLst/>
          </p:spPr>
          <p:txBody>
            <a:bodyPr wrap="square" rtlCol="0">
              <a:spAutoFit/>
            </a:bodyPr>
            <a:lstStyle/>
            <a:p>
              <a:r>
                <a:rPr lang="en-US" sz="4000" b="1" spc="-150" dirty="0">
                  <a:solidFill>
                    <a:schemeClr val="tx1">
                      <a:lumMod val="85000"/>
                      <a:lumOff val="15000"/>
                    </a:schemeClr>
                  </a:solidFill>
                  <a:latin typeface="+mj-lt"/>
                </a:rPr>
                <a:t>LITERATURE</a:t>
              </a:r>
              <a:r>
                <a:rPr lang="id-ID" sz="4000" b="1" spc="-150" dirty="0">
                  <a:solidFill>
                    <a:schemeClr val="tx1">
                      <a:lumMod val="85000"/>
                      <a:lumOff val="15000"/>
                    </a:schemeClr>
                  </a:solidFill>
                  <a:latin typeface="+mj-lt"/>
                </a:rPr>
                <a:t> </a:t>
              </a:r>
              <a:r>
                <a:rPr lang="en-US" sz="4000" b="1" spc="-150" dirty="0">
                  <a:solidFill>
                    <a:schemeClr val="accent1"/>
                  </a:solidFill>
                  <a:latin typeface="+mj-lt"/>
                </a:rPr>
                <a:t>REVIEW</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1010342" y="2845684"/>
            <a:ext cx="3850734" cy="1200329"/>
          </a:xfrm>
          <a:prstGeom prst="rect">
            <a:avLst/>
          </a:prstGeom>
          <a:noFill/>
          <a:effectLst/>
        </p:spPr>
        <p:txBody>
          <a:bodyPr wrap="none" rtlCol="0">
            <a:spAutoFit/>
          </a:bodyPr>
          <a:lstStyle/>
          <a:p>
            <a:pPr algn="ctr"/>
            <a:r>
              <a:rPr lang="en-US" sz="7200" b="1" spc="-150" dirty="0">
                <a:solidFill>
                  <a:schemeClr val="bg1">
                    <a:alpha val="54000"/>
                  </a:schemeClr>
                </a:solidFill>
                <a:effectLst>
                  <a:outerShdw blurRad="63500" sx="101000" sy="101000" algn="ctr" rotWithShape="0">
                    <a:prstClr val="black">
                      <a:alpha val="20000"/>
                    </a:prstClr>
                  </a:outerShdw>
                </a:effectLst>
                <a:latin typeface="+mj-lt"/>
              </a:rPr>
              <a:t>WORKS</a:t>
            </a:r>
            <a:endParaRPr lang="en-ID" sz="40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grpSp>
        <p:nvGrpSpPr>
          <p:cNvPr id="20" name="Group 19" title="background image"/>
          <p:cNvGrpSpPr/>
          <p:nvPr/>
        </p:nvGrpSpPr>
        <p:grpSpPr>
          <a:xfrm>
            <a:off x="8815650" y="2156867"/>
            <a:ext cx="1376135" cy="976160"/>
            <a:chOff x="2390775" y="4265613"/>
            <a:chExt cx="781050" cy="554037"/>
          </a:xfrm>
          <a:solidFill>
            <a:schemeClr val="tx2">
              <a:lumMod val="65000"/>
              <a:lumOff val="35000"/>
            </a:schemeClr>
          </a:solidFill>
        </p:grpSpPr>
        <p:sp>
          <p:nvSpPr>
            <p:cNvPr id="21" name="Freeform 6"/>
            <p:cNvSpPr>
              <a:spLocks/>
            </p:cNvSpPr>
            <p:nvPr/>
          </p:nvSpPr>
          <p:spPr bwMode="auto">
            <a:xfrm>
              <a:off x="2586038" y="4797425"/>
              <a:ext cx="282575" cy="22225"/>
            </a:xfrm>
            <a:custGeom>
              <a:avLst/>
              <a:gdLst>
                <a:gd name="T0" fmla="*/ 13 w 356"/>
                <a:gd name="T1" fmla="*/ 27 h 27"/>
                <a:gd name="T2" fmla="*/ 13 w 356"/>
                <a:gd name="T3" fmla="*/ 27 h 27"/>
                <a:gd name="T4" fmla="*/ 8 w 356"/>
                <a:gd name="T5" fmla="*/ 25 h 27"/>
                <a:gd name="T6" fmla="*/ 5 w 356"/>
                <a:gd name="T7" fmla="*/ 22 h 27"/>
                <a:gd name="T8" fmla="*/ 2 w 356"/>
                <a:gd name="T9" fmla="*/ 19 h 27"/>
                <a:gd name="T10" fmla="*/ 0 w 356"/>
                <a:gd name="T11" fmla="*/ 13 h 27"/>
                <a:gd name="T12" fmla="*/ 0 w 356"/>
                <a:gd name="T13" fmla="*/ 13 h 27"/>
                <a:gd name="T14" fmla="*/ 2 w 356"/>
                <a:gd name="T15" fmla="*/ 8 h 27"/>
                <a:gd name="T16" fmla="*/ 5 w 356"/>
                <a:gd name="T17" fmla="*/ 3 h 27"/>
                <a:gd name="T18" fmla="*/ 8 w 356"/>
                <a:gd name="T19" fmla="*/ 0 h 27"/>
                <a:gd name="T20" fmla="*/ 13 w 356"/>
                <a:gd name="T21" fmla="*/ 0 h 27"/>
                <a:gd name="T22" fmla="*/ 343 w 356"/>
                <a:gd name="T23" fmla="*/ 0 h 27"/>
                <a:gd name="T24" fmla="*/ 343 w 356"/>
                <a:gd name="T25" fmla="*/ 0 h 27"/>
                <a:gd name="T26" fmla="*/ 348 w 356"/>
                <a:gd name="T27" fmla="*/ 0 h 27"/>
                <a:gd name="T28" fmla="*/ 353 w 356"/>
                <a:gd name="T29" fmla="*/ 3 h 27"/>
                <a:gd name="T30" fmla="*/ 355 w 356"/>
                <a:gd name="T31" fmla="*/ 8 h 27"/>
                <a:gd name="T32" fmla="*/ 356 w 356"/>
                <a:gd name="T33" fmla="*/ 13 h 27"/>
                <a:gd name="T34" fmla="*/ 356 w 356"/>
                <a:gd name="T35" fmla="*/ 13 h 27"/>
                <a:gd name="T36" fmla="*/ 355 w 356"/>
                <a:gd name="T37" fmla="*/ 19 h 27"/>
                <a:gd name="T38" fmla="*/ 353 w 356"/>
                <a:gd name="T39" fmla="*/ 22 h 27"/>
                <a:gd name="T40" fmla="*/ 348 w 356"/>
                <a:gd name="T41" fmla="*/ 25 h 27"/>
                <a:gd name="T42" fmla="*/ 343 w 356"/>
                <a:gd name="T43" fmla="*/ 27 h 27"/>
                <a:gd name="T44" fmla="*/ 13 w 356"/>
                <a:gd name="T4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27">
                  <a:moveTo>
                    <a:pt x="13" y="27"/>
                  </a:moveTo>
                  <a:lnTo>
                    <a:pt x="13" y="27"/>
                  </a:lnTo>
                  <a:lnTo>
                    <a:pt x="8" y="25"/>
                  </a:lnTo>
                  <a:lnTo>
                    <a:pt x="5" y="22"/>
                  </a:lnTo>
                  <a:lnTo>
                    <a:pt x="2" y="19"/>
                  </a:lnTo>
                  <a:lnTo>
                    <a:pt x="0" y="13"/>
                  </a:lnTo>
                  <a:lnTo>
                    <a:pt x="0" y="13"/>
                  </a:lnTo>
                  <a:lnTo>
                    <a:pt x="2" y="8"/>
                  </a:lnTo>
                  <a:lnTo>
                    <a:pt x="5" y="3"/>
                  </a:lnTo>
                  <a:lnTo>
                    <a:pt x="8" y="0"/>
                  </a:lnTo>
                  <a:lnTo>
                    <a:pt x="13" y="0"/>
                  </a:lnTo>
                  <a:lnTo>
                    <a:pt x="343" y="0"/>
                  </a:lnTo>
                  <a:lnTo>
                    <a:pt x="343" y="0"/>
                  </a:lnTo>
                  <a:lnTo>
                    <a:pt x="348" y="0"/>
                  </a:lnTo>
                  <a:lnTo>
                    <a:pt x="353" y="3"/>
                  </a:lnTo>
                  <a:lnTo>
                    <a:pt x="355" y="8"/>
                  </a:lnTo>
                  <a:lnTo>
                    <a:pt x="356" y="13"/>
                  </a:lnTo>
                  <a:lnTo>
                    <a:pt x="356" y="13"/>
                  </a:lnTo>
                  <a:lnTo>
                    <a:pt x="355" y="19"/>
                  </a:lnTo>
                  <a:lnTo>
                    <a:pt x="353" y="22"/>
                  </a:lnTo>
                  <a:lnTo>
                    <a:pt x="348" y="25"/>
                  </a:lnTo>
                  <a:lnTo>
                    <a:pt x="34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
            <p:cNvSpPr>
              <a:spLocks/>
            </p:cNvSpPr>
            <p:nvPr/>
          </p:nvSpPr>
          <p:spPr bwMode="auto">
            <a:xfrm>
              <a:off x="2513013" y="4364038"/>
              <a:ext cx="414338" cy="277812"/>
            </a:xfrm>
            <a:custGeom>
              <a:avLst/>
              <a:gdLst>
                <a:gd name="T0" fmla="*/ 14 w 522"/>
                <a:gd name="T1" fmla="*/ 350 h 350"/>
                <a:gd name="T2" fmla="*/ 14 w 522"/>
                <a:gd name="T3" fmla="*/ 350 h 350"/>
                <a:gd name="T4" fmla="*/ 5 w 522"/>
                <a:gd name="T5" fmla="*/ 349 h 350"/>
                <a:gd name="T6" fmla="*/ 5 w 522"/>
                <a:gd name="T7" fmla="*/ 349 h 350"/>
                <a:gd name="T8" fmla="*/ 2 w 522"/>
                <a:gd name="T9" fmla="*/ 345 h 350"/>
                <a:gd name="T10" fmla="*/ 0 w 522"/>
                <a:gd name="T11" fmla="*/ 340 h 350"/>
                <a:gd name="T12" fmla="*/ 0 w 522"/>
                <a:gd name="T13" fmla="*/ 335 h 350"/>
                <a:gd name="T14" fmla="*/ 2 w 522"/>
                <a:gd name="T15" fmla="*/ 330 h 350"/>
                <a:gd name="T16" fmla="*/ 103 w 522"/>
                <a:gd name="T17" fmla="*/ 163 h 350"/>
                <a:gd name="T18" fmla="*/ 103 w 522"/>
                <a:gd name="T19" fmla="*/ 163 h 350"/>
                <a:gd name="T20" fmla="*/ 108 w 522"/>
                <a:gd name="T21" fmla="*/ 158 h 350"/>
                <a:gd name="T22" fmla="*/ 115 w 522"/>
                <a:gd name="T23" fmla="*/ 156 h 350"/>
                <a:gd name="T24" fmla="*/ 115 w 522"/>
                <a:gd name="T25" fmla="*/ 156 h 350"/>
                <a:gd name="T26" fmla="*/ 115 w 522"/>
                <a:gd name="T27" fmla="*/ 156 h 350"/>
                <a:gd name="T28" fmla="*/ 115 w 522"/>
                <a:gd name="T29" fmla="*/ 156 h 350"/>
                <a:gd name="T30" fmla="*/ 120 w 522"/>
                <a:gd name="T31" fmla="*/ 158 h 350"/>
                <a:gd name="T32" fmla="*/ 125 w 522"/>
                <a:gd name="T33" fmla="*/ 163 h 350"/>
                <a:gd name="T34" fmla="*/ 193 w 522"/>
                <a:gd name="T35" fmla="*/ 257 h 350"/>
                <a:gd name="T36" fmla="*/ 274 w 522"/>
                <a:gd name="T37" fmla="*/ 174 h 350"/>
                <a:gd name="T38" fmla="*/ 274 w 522"/>
                <a:gd name="T39" fmla="*/ 174 h 350"/>
                <a:gd name="T40" fmla="*/ 279 w 522"/>
                <a:gd name="T41" fmla="*/ 171 h 350"/>
                <a:gd name="T42" fmla="*/ 284 w 522"/>
                <a:gd name="T43" fmla="*/ 169 h 350"/>
                <a:gd name="T44" fmla="*/ 284 w 522"/>
                <a:gd name="T45" fmla="*/ 169 h 350"/>
                <a:gd name="T46" fmla="*/ 287 w 522"/>
                <a:gd name="T47" fmla="*/ 171 h 350"/>
                <a:gd name="T48" fmla="*/ 292 w 522"/>
                <a:gd name="T49" fmla="*/ 173 h 350"/>
                <a:gd name="T50" fmla="*/ 365 w 522"/>
                <a:gd name="T51" fmla="*/ 235 h 350"/>
                <a:gd name="T52" fmla="*/ 497 w 522"/>
                <a:gd name="T53" fmla="*/ 7 h 350"/>
                <a:gd name="T54" fmla="*/ 497 w 522"/>
                <a:gd name="T55" fmla="*/ 7 h 350"/>
                <a:gd name="T56" fmla="*/ 502 w 522"/>
                <a:gd name="T57" fmla="*/ 2 h 350"/>
                <a:gd name="T58" fmla="*/ 509 w 522"/>
                <a:gd name="T59" fmla="*/ 0 h 350"/>
                <a:gd name="T60" fmla="*/ 509 w 522"/>
                <a:gd name="T61" fmla="*/ 0 h 350"/>
                <a:gd name="T62" fmla="*/ 515 w 522"/>
                <a:gd name="T63" fmla="*/ 2 h 350"/>
                <a:gd name="T64" fmla="*/ 515 w 522"/>
                <a:gd name="T65" fmla="*/ 2 h 350"/>
                <a:gd name="T66" fmla="*/ 520 w 522"/>
                <a:gd name="T67" fmla="*/ 5 h 350"/>
                <a:gd name="T68" fmla="*/ 522 w 522"/>
                <a:gd name="T69" fmla="*/ 11 h 350"/>
                <a:gd name="T70" fmla="*/ 522 w 522"/>
                <a:gd name="T71" fmla="*/ 11 h 350"/>
                <a:gd name="T72" fmla="*/ 522 w 522"/>
                <a:gd name="T73" fmla="*/ 16 h 350"/>
                <a:gd name="T74" fmla="*/ 520 w 522"/>
                <a:gd name="T75" fmla="*/ 21 h 350"/>
                <a:gd name="T76" fmla="*/ 379 w 522"/>
                <a:gd name="T77" fmla="*/ 262 h 350"/>
                <a:gd name="T78" fmla="*/ 379 w 522"/>
                <a:gd name="T79" fmla="*/ 262 h 350"/>
                <a:gd name="T80" fmla="*/ 375 w 522"/>
                <a:gd name="T81" fmla="*/ 267 h 350"/>
                <a:gd name="T82" fmla="*/ 370 w 522"/>
                <a:gd name="T83" fmla="*/ 269 h 350"/>
                <a:gd name="T84" fmla="*/ 370 w 522"/>
                <a:gd name="T85" fmla="*/ 269 h 350"/>
                <a:gd name="T86" fmla="*/ 368 w 522"/>
                <a:gd name="T87" fmla="*/ 269 h 350"/>
                <a:gd name="T88" fmla="*/ 368 w 522"/>
                <a:gd name="T89" fmla="*/ 269 h 350"/>
                <a:gd name="T90" fmla="*/ 363 w 522"/>
                <a:gd name="T91" fmla="*/ 267 h 350"/>
                <a:gd name="T92" fmla="*/ 358 w 522"/>
                <a:gd name="T93" fmla="*/ 266 h 350"/>
                <a:gd name="T94" fmla="*/ 284 w 522"/>
                <a:gd name="T95" fmla="*/ 202 h 350"/>
                <a:gd name="T96" fmla="*/ 201 w 522"/>
                <a:gd name="T97" fmla="*/ 288 h 350"/>
                <a:gd name="T98" fmla="*/ 201 w 522"/>
                <a:gd name="T99" fmla="*/ 288 h 350"/>
                <a:gd name="T100" fmla="*/ 196 w 522"/>
                <a:gd name="T101" fmla="*/ 291 h 350"/>
                <a:gd name="T102" fmla="*/ 191 w 522"/>
                <a:gd name="T103" fmla="*/ 293 h 350"/>
                <a:gd name="T104" fmla="*/ 191 w 522"/>
                <a:gd name="T105" fmla="*/ 293 h 350"/>
                <a:gd name="T106" fmla="*/ 184 w 522"/>
                <a:gd name="T107" fmla="*/ 291 h 350"/>
                <a:gd name="T108" fmla="*/ 181 w 522"/>
                <a:gd name="T109" fmla="*/ 288 h 350"/>
                <a:gd name="T110" fmla="*/ 115 w 522"/>
                <a:gd name="T111" fmla="*/ 195 h 350"/>
                <a:gd name="T112" fmla="*/ 24 w 522"/>
                <a:gd name="T113" fmla="*/ 345 h 350"/>
                <a:gd name="T114" fmla="*/ 24 w 522"/>
                <a:gd name="T115" fmla="*/ 345 h 350"/>
                <a:gd name="T116" fmla="*/ 19 w 522"/>
                <a:gd name="T117" fmla="*/ 349 h 350"/>
                <a:gd name="T118" fmla="*/ 14 w 522"/>
                <a:gd name="T119" fmla="*/ 350 h 350"/>
                <a:gd name="T120" fmla="*/ 14 w 522"/>
                <a:gd name="T12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2" h="350">
                  <a:moveTo>
                    <a:pt x="14" y="350"/>
                  </a:moveTo>
                  <a:lnTo>
                    <a:pt x="14" y="350"/>
                  </a:lnTo>
                  <a:lnTo>
                    <a:pt x="5" y="349"/>
                  </a:lnTo>
                  <a:lnTo>
                    <a:pt x="5" y="349"/>
                  </a:lnTo>
                  <a:lnTo>
                    <a:pt x="2" y="345"/>
                  </a:lnTo>
                  <a:lnTo>
                    <a:pt x="0" y="340"/>
                  </a:lnTo>
                  <a:lnTo>
                    <a:pt x="0" y="335"/>
                  </a:lnTo>
                  <a:lnTo>
                    <a:pt x="2" y="330"/>
                  </a:lnTo>
                  <a:lnTo>
                    <a:pt x="103" y="163"/>
                  </a:lnTo>
                  <a:lnTo>
                    <a:pt x="103" y="163"/>
                  </a:lnTo>
                  <a:lnTo>
                    <a:pt x="108" y="158"/>
                  </a:lnTo>
                  <a:lnTo>
                    <a:pt x="115" y="156"/>
                  </a:lnTo>
                  <a:lnTo>
                    <a:pt x="115" y="156"/>
                  </a:lnTo>
                  <a:lnTo>
                    <a:pt x="115" y="156"/>
                  </a:lnTo>
                  <a:lnTo>
                    <a:pt x="115" y="156"/>
                  </a:lnTo>
                  <a:lnTo>
                    <a:pt x="120" y="158"/>
                  </a:lnTo>
                  <a:lnTo>
                    <a:pt x="125" y="163"/>
                  </a:lnTo>
                  <a:lnTo>
                    <a:pt x="193" y="257"/>
                  </a:lnTo>
                  <a:lnTo>
                    <a:pt x="274" y="174"/>
                  </a:lnTo>
                  <a:lnTo>
                    <a:pt x="274" y="174"/>
                  </a:lnTo>
                  <a:lnTo>
                    <a:pt x="279" y="171"/>
                  </a:lnTo>
                  <a:lnTo>
                    <a:pt x="284" y="169"/>
                  </a:lnTo>
                  <a:lnTo>
                    <a:pt x="284" y="169"/>
                  </a:lnTo>
                  <a:lnTo>
                    <a:pt x="287" y="171"/>
                  </a:lnTo>
                  <a:lnTo>
                    <a:pt x="292" y="173"/>
                  </a:lnTo>
                  <a:lnTo>
                    <a:pt x="365" y="235"/>
                  </a:lnTo>
                  <a:lnTo>
                    <a:pt x="497" y="7"/>
                  </a:lnTo>
                  <a:lnTo>
                    <a:pt x="497" y="7"/>
                  </a:lnTo>
                  <a:lnTo>
                    <a:pt x="502" y="2"/>
                  </a:lnTo>
                  <a:lnTo>
                    <a:pt x="509" y="0"/>
                  </a:lnTo>
                  <a:lnTo>
                    <a:pt x="509" y="0"/>
                  </a:lnTo>
                  <a:lnTo>
                    <a:pt x="515" y="2"/>
                  </a:lnTo>
                  <a:lnTo>
                    <a:pt x="515" y="2"/>
                  </a:lnTo>
                  <a:lnTo>
                    <a:pt x="520" y="5"/>
                  </a:lnTo>
                  <a:lnTo>
                    <a:pt x="522" y="11"/>
                  </a:lnTo>
                  <a:lnTo>
                    <a:pt x="522" y="11"/>
                  </a:lnTo>
                  <a:lnTo>
                    <a:pt x="522" y="16"/>
                  </a:lnTo>
                  <a:lnTo>
                    <a:pt x="520" y="21"/>
                  </a:lnTo>
                  <a:lnTo>
                    <a:pt x="379" y="262"/>
                  </a:lnTo>
                  <a:lnTo>
                    <a:pt x="379" y="262"/>
                  </a:lnTo>
                  <a:lnTo>
                    <a:pt x="375" y="267"/>
                  </a:lnTo>
                  <a:lnTo>
                    <a:pt x="370" y="269"/>
                  </a:lnTo>
                  <a:lnTo>
                    <a:pt x="370" y="269"/>
                  </a:lnTo>
                  <a:lnTo>
                    <a:pt x="368" y="269"/>
                  </a:lnTo>
                  <a:lnTo>
                    <a:pt x="368" y="269"/>
                  </a:lnTo>
                  <a:lnTo>
                    <a:pt x="363" y="267"/>
                  </a:lnTo>
                  <a:lnTo>
                    <a:pt x="358" y="266"/>
                  </a:lnTo>
                  <a:lnTo>
                    <a:pt x="284" y="202"/>
                  </a:lnTo>
                  <a:lnTo>
                    <a:pt x="201" y="288"/>
                  </a:lnTo>
                  <a:lnTo>
                    <a:pt x="201" y="288"/>
                  </a:lnTo>
                  <a:lnTo>
                    <a:pt x="196" y="291"/>
                  </a:lnTo>
                  <a:lnTo>
                    <a:pt x="191" y="293"/>
                  </a:lnTo>
                  <a:lnTo>
                    <a:pt x="191" y="293"/>
                  </a:lnTo>
                  <a:lnTo>
                    <a:pt x="184" y="291"/>
                  </a:lnTo>
                  <a:lnTo>
                    <a:pt x="181" y="288"/>
                  </a:lnTo>
                  <a:lnTo>
                    <a:pt x="115" y="195"/>
                  </a:lnTo>
                  <a:lnTo>
                    <a:pt x="24" y="345"/>
                  </a:lnTo>
                  <a:lnTo>
                    <a:pt x="24" y="345"/>
                  </a:lnTo>
                  <a:lnTo>
                    <a:pt x="19" y="349"/>
                  </a:lnTo>
                  <a:lnTo>
                    <a:pt x="14" y="350"/>
                  </a:lnTo>
                  <a:lnTo>
                    <a:pt x="1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
            <p:cNvSpPr>
              <a:spLocks/>
            </p:cNvSpPr>
            <p:nvPr/>
          </p:nvSpPr>
          <p:spPr bwMode="auto">
            <a:xfrm>
              <a:off x="2390775" y="4265613"/>
              <a:ext cx="673100" cy="469900"/>
            </a:xfrm>
            <a:custGeom>
              <a:avLst/>
              <a:gdLst>
                <a:gd name="T0" fmla="*/ 88 w 846"/>
                <a:gd name="T1" fmla="*/ 592 h 592"/>
                <a:gd name="T2" fmla="*/ 52 w 846"/>
                <a:gd name="T3" fmla="*/ 585 h 592"/>
                <a:gd name="T4" fmla="*/ 25 w 846"/>
                <a:gd name="T5" fmla="*/ 566 h 592"/>
                <a:gd name="T6" fmla="*/ 7 w 846"/>
                <a:gd name="T7" fmla="*/ 537 h 592"/>
                <a:gd name="T8" fmla="*/ 0 w 846"/>
                <a:gd name="T9" fmla="*/ 504 h 592"/>
                <a:gd name="T10" fmla="*/ 0 w 846"/>
                <a:gd name="T11" fmla="*/ 88 h 592"/>
                <a:gd name="T12" fmla="*/ 7 w 846"/>
                <a:gd name="T13" fmla="*/ 54 h 592"/>
                <a:gd name="T14" fmla="*/ 25 w 846"/>
                <a:gd name="T15" fmla="*/ 27 h 592"/>
                <a:gd name="T16" fmla="*/ 52 w 846"/>
                <a:gd name="T17" fmla="*/ 8 h 592"/>
                <a:gd name="T18" fmla="*/ 88 w 846"/>
                <a:gd name="T19" fmla="*/ 0 h 592"/>
                <a:gd name="T20" fmla="*/ 760 w 846"/>
                <a:gd name="T21" fmla="*/ 0 h 592"/>
                <a:gd name="T22" fmla="*/ 794 w 846"/>
                <a:gd name="T23" fmla="*/ 8 h 592"/>
                <a:gd name="T24" fmla="*/ 821 w 846"/>
                <a:gd name="T25" fmla="*/ 27 h 592"/>
                <a:gd name="T26" fmla="*/ 840 w 846"/>
                <a:gd name="T27" fmla="*/ 54 h 592"/>
                <a:gd name="T28" fmla="*/ 846 w 846"/>
                <a:gd name="T29" fmla="*/ 88 h 592"/>
                <a:gd name="T30" fmla="*/ 846 w 846"/>
                <a:gd name="T31" fmla="*/ 233 h 592"/>
                <a:gd name="T32" fmla="*/ 819 w 846"/>
                <a:gd name="T33" fmla="*/ 88 h 592"/>
                <a:gd name="T34" fmla="*/ 819 w 846"/>
                <a:gd name="T35" fmla="*/ 76 h 592"/>
                <a:gd name="T36" fmla="*/ 809 w 846"/>
                <a:gd name="T37" fmla="*/ 54 h 592"/>
                <a:gd name="T38" fmla="*/ 794 w 846"/>
                <a:gd name="T39" fmla="*/ 39 h 592"/>
                <a:gd name="T40" fmla="*/ 772 w 846"/>
                <a:gd name="T41" fmla="*/ 29 h 592"/>
                <a:gd name="T42" fmla="*/ 88 w 846"/>
                <a:gd name="T43" fmla="*/ 27 h 592"/>
                <a:gd name="T44" fmla="*/ 74 w 846"/>
                <a:gd name="T45" fmla="*/ 29 h 592"/>
                <a:gd name="T46" fmla="*/ 54 w 846"/>
                <a:gd name="T47" fmla="*/ 39 h 592"/>
                <a:gd name="T48" fmla="*/ 37 w 846"/>
                <a:gd name="T49" fmla="*/ 54 h 592"/>
                <a:gd name="T50" fmla="*/ 27 w 846"/>
                <a:gd name="T51" fmla="*/ 76 h 592"/>
                <a:gd name="T52" fmla="*/ 27 w 846"/>
                <a:gd name="T53" fmla="*/ 504 h 592"/>
                <a:gd name="T54" fmla="*/ 27 w 846"/>
                <a:gd name="T55" fmla="*/ 515 h 592"/>
                <a:gd name="T56" fmla="*/ 37 w 846"/>
                <a:gd name="T57" fmla="*/ 537 h 592"/>
                <a:gd name="T58" fmla="*/ 54 w 846"/>
                <a:gd name="T59" fmla="*/ 554 h 592"/>
                <a:gd name="T60" fmla="*/ 74 w 846"/>
                <a:gd name="T61" fmla="*/ 563 h 592"/>
                <a:gd name="T62" fmla="*/ 634 w 846"/>
                <a:gd name="T63" fmla="*/ 564 h 592"/>
                <a:gd name="T64" fmla="*/ 647 w 846"/>
                <a:gd name="T65" fmla="*/ 580 h 592"/>
                <a:gd name="T66" fmla="*/ 88 w 846"/>
                <a:gd name="T6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6" h="592">
                  <a:moveTo>
                    <a:pt x="88" y="592"/>
                  </a:moveTo>
                  <a:lnTo>
                    <a:pt x="88" y="592"/>
                  </a:lnTo>
                  <a:lnTo>
                    <a:pt x="69" y="590"/>
                  </a:lnTo>
                  <a:lnTo>
                    <a:pt x="52" y="585"/>
                  </a:lnTo>
                  <a:lnTo>
                    <a:pt x="39" y="576"/>
                  </a:lnTo>
                  <a:lnTo>
                    <a:pt x="25" y="566"/>
                  </a:lnTo>
                  <a:lnTo>
                    <a:pt x="15" y="553"/>
                  </a:lnTo>
                  <a:lnTo>
                    <a:pt x="7" y="537"/>
                  </a:lnTo>
                  <a:lnTo>
                    <a:pt x="2" y="522"/>
                  </a:lnTo>
                  <a:lnTo>
                    <a:pt x="0" y="504"/>
                  </a:lnTo>
                  <a:lnTo>
                    <a:pt x="0" y="88"/>
                  </a:lnTo>
                  <a:lnTo>
                    <a:pt x="0" y="88"/>
                  </a:lnTo>
                  <a:lnTo>
                    <a:pt x="2" y="71"/>
                  </a:lnTo>
                  <a:lnTo>
                    <a:pt x="7" y="54"/>
                  </a:lnTo>
                  <a:lnTo>
                    <a:pt x="15" y="39"/>
                  </a:lnTo>
                  <a:lnTo>
                    <a:pt x="25" y="27"/>
                  </a:lnTo>
                  <a:lnTo>
                    <a:pt x="39" y="15"/>
                  </a:lnTo>
                  <a:lnTo>
                    <a:pt x="52" y="8"/>
                  </a:lnTo>
                  <a:lnTo>
                    <a:pt x="69" y="3"/>
                  </a:lnTo>
                  <a:lnTo>
                    <a:pt x="88" y="0"/>
                  </a:lnTo>
                  <a:lnTo>
                    <a:pt x="760" y="0"/>
                  </a:lnTo>
                  <a:lnTo>
                    <a:pt x="760" y="0"/>
                  </a:lnTo>
                  <a:lnTo>
                    <a:pt x="777" y="3"/>
                  </a:lnTo>
                  <a:lnTo>
                    <a:pt x="794" y="8"/>
                  </a:lnTo>
                  <a:lnTo>
                    <a:pt x="809" y="15"/>
                  </a:lnTo>
                  <a:lnTo>
                    <a:pt x="821" y="27"/>
                  </a:lnTo>
                  <a:lnTo>
                    <a:pt x="833" y="39"/>
                  </a:lnTo>
                  <a:lnTo>
                    <a:pt x="840" y="54"/>
                  </a:lnTo>
                  <a:lnTo>
                    <a:pt x="845" y="71"/>
                  </a:lnTo>
                  <a:lnTo>
                    <a:pt x="846" y="88"/>
                  </a:lnTo>
                  <a:lnTo>
                    <a:pt x="846" y="233"/>
                  </a:lnTo>
                  <a:lnTo>
                    <a:pt x="846" y="233"/>
                  </a:lnTo>
                  <a:lnTo>
                    <a:pt x="819" y="228"/>
                  </a:lnTo>
                  <a:lnTo>
                    <a:pt x="819" y="88"/>
                  </a:lnTo>
                  <a:lnTo>
                    <a:pt x="819" y="88"/>
                  </a:lnTo>
                  <a:lnTo>
                    <a:pt x="819" y="76"/>
                  </a:lnTo>
                  <a:lnTo>
                    <a:pt x="816" y="64"/>
                  </a:lnTo>
                  <a:lnTo>
                    <a:pt x="809" y="54"/>
                  </a:lnTo>
                  <a:lnTo>
                    <a:pt x="803" y="46"/>
                  </a:lnTo>
                  <a:lnTo>
                    <a:pt x="794" y="39"/>
                  </a:lnTo>
                  <a:lnTo>
                    <a:pt x="784" y="32"/>
                  </a:lnTo>
                  <a:lnTo>
                    <a:pt x="772" y="29"/>
                  </a:lnTo>
                  <a:lnTo>
                    <a:pt x="760" y="27"/>
                  </a:lnTo>
                  <a:lnTo>
                    <a:pt x="88" y="27"/>
                  </a:lnTo>
                  <a:lnTo>
                    <a:pt x="88" y="27"/>
                  </a:lnTo>
                  <a:lnTo>
                    <a:pt x="74" y="29"/>
                  </a:lnTo>
                  <a:lnTo>
                    <a:pt x="64" y="32"/>
                  </a:lnTo>
                  <a:lnTo>
                    <a:pt x="54" y="39"/>
                  </a:lnTo>
                  <a:lnTo>
                    <a:pt x="44" y="46"/>
                  </a:lnTo>
                  <a:lnTo>
                    <a:pt x="37" y="54"/>
                  </a:lnTo>
                  <a:lnTo>
                    <a:pt x="30" y="64"/>
                  </a:lnTo>
                  <a:lnTo>
                    <a:pt x="27" y="76"/>
                  </a:lnTo>
                  <a:lnTo>
                    <a:pt x="27" y="88"/>
                  </a:lnTo>
                  <a:lnTo>
                    <a:pt x="27" y="504"/>
                  </a:lnTo>
                  <a:lnTo>
                    <a:pt x="27" y="504"/>
                  </a:lnTo>
                  <a:lnTo>
                    <a:pt x="27" y="515"/>
                  </a:lnTo>
                  <a:lnTo>
                    <a:pt x="30" y="527"/>
                  </a:lnTo>
                  <a:lnTo>
                    <a:pt x="37" y="537"/>
                  </a:lnTo>
                  <a:lnTo>
                    <a:pt x="44" y="548"/>
                  </a:lnTo>
                  <a:lnTo>
                    <a:pt x="54" y="554"/>
                  </a:lnTo>
                  <a:lnTo>
                    <a:pt x="64" y="559"/>
                  </a:lnTo>
                  <a:lnTo>
                    <a:pt x="74" y="563"/>
                  </a:lnTo>
                  <a:lnTo>
                    <a:pt x="88" y="564"/>
                  </a:lnTo>
                  <a:lnTo>
                    <a:pt x="634" y="564"/>
                  </a:lnTo>
                  <a:lnTo>
                    <a:pt x="634" y="564"/>
                  </a:lnTo>
                  <a:lnTo>
                    <a:pt x="647" y="580"/>
                  </a:lnTo>
                  <a:lnTo>
                    <a:pt x="661" y="592"/>
                  </a:lnTo>
                  <a:lnTo>
                    <a:pt x="88"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9"/>
            <p:cNvSpPr>
              <a:spLocks noEditPoints="1"/>
            </p:cNvSpPr>
            <p:nvPr/>
          </p:nvSpPr>
          <p:spPr bwMode="auto">
            <a:xfrm>
              <a:off x="2908300" y="4497388"/>
              <a:ext cx="263525" cy="261937"/>
            </a:xfrm>
            <a:custGeom>
              <a:avLst/>
              <a:gdLst>
                <a:gd name="T0" fmla="*/ 315 w 333"/>
                <a:gd name="T1" fmla="*/ 328 h 330"/>
                <a:gd name="T2" fmla="*/ 224 w 333"/>
                <a:gd name="T3" fmla="*/ 252 h 330"/>
                <a:gd name="T4" fmla="*/ 185 w 333"/>
                <a:gd name="T5" fmla="*/ 272 h 330"/>
                <a:gd name="T6" fmla="*/ 141 w 333"/>
                <a:gd name="T7" fmla="*/ 279 h 330"/>
                <a:gd name="T8" fmla="*/ 98 w 333"/>
                <a:gd name="T9" fmla="*/ 272 h 330"/>
                <a:gd name="T10" fmla="*/ 63 w 333"/>
                <a:gd name="T11" fmla="*/ 256 h 330"/>
                <a:gd name="T12" fmla="*/ 33 w 333"/>
                <a:gd name="T13" fmla="*/ 229 h 330"/>
                <a:gd name="T14" fmla="*/ 12 w 333"/>
                <a:gd name="T15" fmla="*/ 195 h 330"/>
                <a:gd name="T16" fmla="*/ 2 w 333"/>
                <a:gd name="T17" fmla="*/ 154 h 330"/>
                <a:gd name="T18" fmla="*/ 2 w 333"/>
                <a:gd name="T19" fmla="*/ 125 h 330"/>
                <a:gd name="T20" fmla="*/ 12 w 333"/>
                <a:gd name="T21" fmla="*/ 85 h 330"/>
                <a:gd name="T22" fmla="*/ 33 w 333"/>
                <a:gd name="T23" fmla="*/ 51 h 330"/>
                <a:gd name="T24" fmla="*/ 63 w 333"/>
                <a:gd name="T25" fmla="*/ 24 h 330"/>
                <a:gd name="T26" fmla="*/ 98 w 333"/>
                <a:gd name="T27" fmla="*/ 5 h 330"/>
                <a:gd name="T28" fmla="*/ 141 w 333"/>
                <a:gd name="T29" fmla="*/ 0 h 330"/>
                <a:gd name="T30" fmla="*/ 169 w 333"/>
                <a:gd name="T31" fmla="*/ 2 h 330"/>
                <a:gd name="T32" fmla="*/ 207 w 333"/>
                <a:gd name="T33" fmla="*/ 17 h 330"/>
                <a:gd name="T34" fmla="*/ 239 w 333"/>
                <a:gd name="T35" fmla="*/ 41 h 330"/>
                <a:gd name="T36" fmla="*/ 264 w 333"/>
                <a:gd name="T37" fmla="*/ 73 h 330"/>
                <a:gd name="T38" fmla="*/ 278 w 333"/>
                <a:gd name="T39" fmla="*/ 112 h 330"/>
                <a:gd name="T40" fmla="*/ 281 w 333"/>
                <a:gd name="T41" fmla="*/ 139 h 330"/>
                <a:gd name="T42" fmla="*/ 266 w 333"/>
                <a:gd name="T43" fmla="*/ 202 h 330"/>
                <a:gd name="T44" fmla="*/ 330 w 333"/>
                <a:gd name="T45" fmla="*/ 306 h 330"/>
                <a:gd name="T46" fmla="*/ 333 w 333"/>
                <a:gd name="T47" fmla="*/ 316 h 330"/>
                <a:gd name="T48" fmla="*/ 330 w 333"/>
                <a:gd name="T49" fmla="*/ 327 h 330"/>
                <a:gd name="T50" fmla="*/ 320 w 333"/>
                <a:gd name="T51" fmla="*/ 330 h 330"/>
                <a:gd name="T52" fmla="*/ 141 w 333"/>
                <a:gd name="T53" fmla="*/ 27 h 330"/>
                <a:gd name="T54" fmla="*/ 107 w 333"/>
                <a:gd name="T55" fmla="*/ 33 h 330"/>
                <a:gd name="T56" fmla="*/ 78 w 333"/>
                <a:gd name="T57" fmla="*/ 46 h 330"/>
                <a:gd name="T58" fmla="*/ 53 w 333"/>
                <a:gd name="T59" fmla="*/ 68 h 330"/>
                <a:gd name="T60" fmla="*/ 36 w 333"/>
                <a:gd name="T61" fmla="*/ 95 h 330"/>
                <a:gd name="T62" fmla="*/ 29 w 333"/>
                <a:gd name="T63" fmla="*/ 129 h 330"/>
                <a:gd name="T64" fmla="*/ 29 w 333"/>
                <a:gd name="T65" fmla="*/ 151 h 330"/>
                <a:gd name="T66" fmla="*/ 36 w 333"/>
                <a:gd name="T67" fmla="*/ 183 h 330"/>
                <a:gd name="T68" fmla="*/ 53 w 333"/>
                <a:gd name="T69" fmla="*/ 212 h 330"/>
                <a:gd name="T70" fmla="*/ 78 w 333"/>
                <a:gd name="T71" fmla="*/ 234 h 330"/>
                <a:gd name="T72" fmla="*/ 107 w 333"/>
                <a:gd name="T73" fmla="*/ 247 h 330"/>
                <a:gd name="T74" fmla="*/ 141 w 333"/>
                <a:gd name="T75" fmla="*/ 252 h 330"/>
                <a:gd name="T76" fmla="*/ 163 w 333"/>
                <a:gd name="T77" fmla="*/ 251 h 330"/>
                <a:gd name="T78" fmla="*/ 195 w 333"/>
                <a:gd name="T79" fmla="*/ 239 h 330"/>
                <a:gd name="T80" fmla="*/ 220 w 333"/>
                <a:gd name="T81" fmla="*/ 220 h 330"/>
                <a:gd name="T82" fmla="*/ 240 w 333"/>
                <a:gd name="T83" fmla="*/ 193 h 330"/>
                <a:gd name="T84" fmla="*/ 251 w 333"/>
                <a:gd name="T85" fmla="*/ 163 h 330"/>
                <a:gd name="T86" fmla="*/ 254 w 333"/>
                <a:gd name="T87" fmla="*/ 139 h 330"/>
                <a:gd name="T88" fmla="*/ 249 w 333"/>
                <a:gd name="T89" fmla="*/ 107 h 330"/>
                <a:gd name="T90" fmla="*/ 234 w 333"/>
                <a:gd name="T91" fmla="*/ 76 h 330"/>
                <a:gd name="T92" fmla="*/ 212 w 333"/>
                <a:gd name="T93" fmla="*/ 53 h 330"/>
                <a:gd name="T94" fmla="*/ 185 w 333"/>
                <a:gd name="T95" fmla="*/ 36 h 330"/>
                <a:gd name="T96" fmla="*/ 153 w 333"/>
                <a:gd name="T97" fmla="*/ 2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3" h="330">
                  <a:moveTo>
                    <a:pt x="320" y="330"/>
                  </a:moveTo>
                  <a:lnTo>
                    <a:pt x="320" y="330"/>
                  </a:lnTo>
                  <a:lnTo>
                    <a:pt x="315" y="328"/>
                  </a:lnTo>
                  <a:lnTo>
                    <a:pt x="310" y="327"/>
                  </a:lnTo>
                  <a:lnTo>
                    <a:pt x="230" y="245"/>
                  </a:lnTo>
                  <a:lnTo>
                    <a:pt x="224" y="252"/>
                  </a:lnTo>
                  <a:lnTo>
                    <a:pt x="224" y="252"/>
                  </a:lnTo>
                  <a:lnTo>
                    <a:pt x="205" y="264"/>
                  </a:lnTo>
                  <a:lnTo>
                    <a:pt x="185" y="272"/>
                  </a:lnTo>
                  <a:lnTo>
                    <a:pt x="163" y="278"/>
                  </a:lnTo>
                  <a:lnTo>
                    <a:pt x="141" y="279"/>
                  </a:lnTo>
                  <a:lnTo>
                    <a:pt x="141" y="279"/>
                  </a:lnTo>
                  <a:lnTo>
                    <a:pt x="126" y="279"/>
                  </a:lnTo>
                  <a:lnTo>
                    <a:pt x="112" y="276"/>
                  </a:lnTo>
                  <a:lnTo>
                    <a:pt x="98" y="272"/>
                  </a:lnTo>
                  <a:lnTo>
                    <a:pt x="87" y="269"/>
                  </a:lnTo>
                  <a:lnTo>
                    <a:pt x="75" y="262"/>
                  </a:lnTo>
                  <a:lnTo>
                    <a:pt x="63" y="256"/>
                  </a:lnTo>
                  <a:lnTo>
                    <a:pt x="51" y="247"/>
                  </a:lnTo>
                  <a:lnTo>
                    <a:pt x="43" y="239"/>
                  </a:lnTo>
                  <a:lnTo>
                    <a:pt x="33" y="229"/>
                  </a:lnTo>
                  <a:lnTo>
                    <a:pt x="24" y="218"/>
                  </a:lnTo>
                  <a:lnTo>
                    <a:pt x="17" y="207"/>
                  </a:lnTo>
                  <a:lnTo>
                    <a:pt x="12" y="195"/>
                  </a:lnTo>
                  <a:lnTo>
                    <a:pt x="7" y="181"/>
                  </a:lnTo>
                  <a:lnTo>
                    <a:pt x="4" y="168"/>
                  </a:lnTo>
                  <a:lnTo>
                    <a:pt x="2" y="154"/>
                  </a:lnTo>
                  <a:lnTo>
                    <a:pt x="0" y="139"/>
                  </a:lnTo>
                  <a:lnTo>
                    <a:pt x="0" y="139"/>
                  </a:lnTo>
                  <a:lnTo>
                    <a:pt x="2" y="125"/>
                  </a:lnTo>
                  <a:lnTo>
                    <a:pt x="4" y="112"/>
                  </a:lnTo>
                  <a:lnTo>
                    <a:pt x="7" y="98"/>
                  </a:lnTo>
                  <a:lnTo>
                    <a:pt x="12" y="85"/>
                  </a:lnTo>
                  <a:lnTo>
                    <a:pt x="17" y="73"/>
                  </a:lnTo>
                  <a:lnTo>
                    <a:pt x="24" y="61"/>
                  </a:lnTo>
                  <a:lnTo>
                    <a:pt x="33" y="51"/>
                  </a:lnTo>
                  <a:lnTo>
                    <a:pt x="43" y="41"/>
                  </a:lnTo>
                  <a:lnTo>
                    <a:pt x="51" y="33"/>
                  </a:lnTo>
                  <a:lnTo>
                    <a:pt x="63" y="24"/>
                  </a:lnTo>
                  <a:lnTo>
                    <a:pt x="75" y="17"/>
                  </a:lnTo>
                  <a:lnTo>
                    <a:pt x="87" y="11"/>
                  </a:lnTo>
                  <a:lnTo>
                    <a:pt x="98" y="5"/>
                  </a:lnTo>
                  <a:lnTo>
                    <a:pt x="112" y="2"/>
                  </a:lnTo>
                  <a:lnTo>
                    <a:pt x="126" y="0"/>
                  </a:lnTo>
                  <a:lnTo>
                    <a:pt x="141" y="0"/>
                  </a:lnTo>
                  <a:lnTo>
                    <a:pt x="141" y="0"/>
                  </a:lnTo>
                  <a:lnTo>
                    <a:pt x="154" y="0"/>
                  </a:lnTo>
                  <a:lnTo>
                    <a:pt x="169" y="2"/>
                  </a:lnTo>
                  <a:lnTo>
                    <a:pt x="181" y="5"/>
                  </a:lnTo>
                  <a:lnTo>
                    <a:pt x="195" y="11"/>
                  </a:lnTo>
                  <a:lnTo>
                    <a:pt x="207" y="17"/>
                  </a:lnTo>
                  <a:lnTo>
                    <a:pt x="218" y="24"/>
                  </a:lnTo>
                  <a:lnTo>
                    <a:pt x="229" y="33"/>
                  </a:lnTo>
                  <a:lnTo>
                    <a:pt x="239" y="41"/>
                  </a:lnTo>
                  <a:lnTo>
                    <a:pt x="249" y="51"/>
                  </a:lnTo>
                  <a:lnTo>
                    <a:pt x="256" y="61"/>
                  </a:lnTo>
                  <a:lnTo>
                    <a:pt x="264" y="73"/>
                  </a:lnTo>
                  <a:lnTo>
                    <a:pt x="269" y="85"/>
                  </a:lnTo>
                  <a:lnTo>
                    <a:pt x="274" y="98"/>
                  </a:lnTo>
                  <a:lnTo>
                    <a:pt x="278" y="112"/>
                  </a:lnTo>
                  <a:lnTo>
                    <a:pt x="279" y="125"/>
                  </a:lnTo>
                  <a:lnTo>
                    <a:pt x="281" y="139"/>
                  </a:lnTo>
                  <a:lnTo>
                    <a:pt x="281" y="139"/>
                  </a:lnTo>
                  <a:lnTo>
                    <a:pt x="279" y="161"/>
                  </a:lnTo>
                  <a:lnTo>
                    <a:pt x="274" y="181"/>
                  </a:lnTo>
                  <a:lnTo>
                    <a:pt x="266" y="202"/>
                  </a:lnTo>
                  <a:lnTo>
                    <a:pt x="256" y="218"/>
                  </a:lnTo>
                  <a:lnTo>
                    <a:pt x="251" y="227"/>
                  </a:lnTo>
                  <a:lnTo>
                    <a:pt x="330" y="306"/>
                  </a:lnTo>
                  <a:lnTo>
                    <a:pt x="330" y="306"/>
                  </a:lnTo>
                  <a:lnTo>
                    <a:pt x="332" y="311"/>
                  </a:lnTo>
                  <a:lnTo>
                    <a:pt x="333" y="316"/>
                  </a:lnTo>
                  <a:lnTo>
                    <a:pt x="333" y="316"/>
                  </a:lnTo>
                  <a:lnTo>
                    <a:pt x="332" y="322"/>
                  </a:lnTo>
                  <a:lnTo>
                    <a:pt x="330" y="327"/>
                  </a:lnTo>
                  <a:lnTo>
                    <a:pt x="330" y="327"/>
                  </a:lnTo>
                  <a:lnTo>
                    <a:pt x="325" y="328"/>
                  </a:lnTo>
                  <a:lnTo>
                    <a:pt x="320" y="330"/>
                  </a:lnTo>
                  <a:lnTo>
                    <a:pt x="320" y="330"/>
                  </a:lnTo>
                  <a:close/>
                  <a:moveTo>
                    <a:pt x="141" y="27"/>
                  </a:moveTo>
                  <a:lnTo>
                    <a:pt x="141" y="27"/>
                  </a:lnTo>
                  <a:lnTo>
                    <a:pt x="129" y="27"/>
                  </a:lnTo>
                  <a:lnTo>
                    <a:pt x="117" y="29"/>
                  </a:lnTo>
                  <a:lnTo>
                    <a:pt x="107" y="33"/>
                  </a:lnTo>
                  <a:lnTo>
                    <a:pt x="97" y="36"/>
                  </a:lnTo>
                  <a:lnTo>
                    <a:pt x="87" y="41"/>
                  </a:lnTo>
                  <a:lnTo>
                    <a:pt x="78" y="46"/>
                  </a:lnTo>
                  <a:lnTo>
                    <a:pt x="70" y="53"/>
                  </a:lnTo>
                  <a:lnTo>
                    <a:pt x="61" y="60"/>
                  </a:lnTo>
                  <a:lnTo>
                    <a:pt x="53" y="68"/>
                  </a:lnTo>
                  <a:lnTo>
                    <a:pt x="48" y="76"/>
                  </a:lnTo>
                  <a:lnTo>
                    <a:pt x="41" y="87"/>
                  </a:lnTo>
                  <a:lnTo>
                    <a:pt x="36" y="95"/>
                  </a:lnTo>
                  <a:lnTo>
                    <a:pt x="33" y="107"/>
                  </a:lnTo>
                  <a:lnTo>
                    <a:pt x="31" y="117"/>
                  </a:lnTo>
                  <a:lnTo>
                    <a:pt x="29" y="129"/>
                  </a:lnTo>
                  <a:lnTo>
                    <a:pt x="28" y="139"/>
                  </a:lnTo>
                  <a:lnTo>
                    <a:pt x="28" y="139"/>
                  </a:lnTo>
                  <a:lnTo>
                    <a:pt x="29" y="151"/>
                  </a:lnTo>
                  <a:lnTo>
                    <a:pt x="31" y="163"/>
                  </a:lnTo>
                  <a:lnTo>
                    <a:pt x="33" y="173"/>
                  </a:lnTo>
                  <a:lnTo>
                    <a:pt x="36" y="183"/>
                  </a:lnTo>
                  <a:lnTo>
                    <a:pt x="41" y="193"/>
                  </a:lnTo>
                  <a:lnTo>
                    <a:pt x="48" y="203"/>
                  </a:lnTo>
                  <a:lnTo>
                    <a:pt x="53" y="212"/>
                  </a:lnTo>
                  <a:lnTo>
                    <a:pt x="61" y="220"/>
                  </a:lnTo>
                  <a:lnTo>
                    <a:pt x="70" y="227"/>
                  </a:lnTo>
                  <a:lnTo>
                    <a:pt x="78" y="234"/>
                  </a:lnTo>
                  <a:lnTo>
                    <a:pt x="87" y="239"/>
                  </a:lnTo>
                  <a:lnTo>
                    <a:pt x="97" y="244"/>
                  </a:lnTo>
                  <a:lnTo>
                    <a:pt x="107" y="247"/>
                  </a:lnTo>
                  <a:lnTo>
                    <a:pt x="117" y="251"/>
                  </a:lnTo>
                  <a:lnTo>
                    <a:pt x="129" y="252"/>
                  </a:lnTo>
                  <a:lnTo>
                    <a:pt x="141" y="252"/>
                  </a:lnTo>
                  <a:lnTo>
                    <a:pt x="141" y="252"/>
                  </a:lnTo>
                  <a:lnTo>
                    <a:pt x="153" y="252"/>
                  </a:lnTo>
                  <a:lnTo>
                    <a:pt x="163" y="251"/>
                  </a:lnTo>
                  <a:lnTo>
                    <a:pt x="175" y="247"/>
                  </a:lnTo>
                  <a:lnTo>
                    <a:pt x="185" y="244"/>
                  </a:lnTo>
                  <a:lnTo>
                    <a:pt x="195" y="239"/>
                  </a:lnTo>
                  <a:lnTo>
                    <a:pt x="203" y="234"/>
                  </a:lnTo>
                  <a:lnTo>
                    <a:pt x="212" y="227"/>
                  </a:lnTo>
                  <a:lnTo>
                    <a:pt x="220" y="220"/>
                  </a:lnTo>
                  <a:lnTo>
                    <a:pt x="227" y="212"/>
                  </a:lnTo>
                  <a:lnTo>
                    <a:pt x="234" y="203"/>
                  </a:lnTo>
                  <a:lnTo>
                    <a:pt x="240" y="193"/>
                  </a:lnTo>
                  <a:lnTo>
                    <a:pt x="244" y="183"/>
                  </a:lnTo>
                  <a:lnTo>
                    <a:pt x="249" y="173"/>
                  </a:lnTo>
                  <a:lnTo>
                    <a:pt x="251" y="163"/>
                  </a:lnTo>
                  <a:lnTo>
                    <a:pt x="252" y="151"/>
                  </a:lnTo>
                  <a:lnTo>
                    <a:pt x="254" y="139"/>
                  </a:lnTo>
                  <a:lnTo>
                    <a:pt x="254" y="139"/>
                  </a:lnTo>
                  <a:lnTo>
                    <a:pt x="252" y="129"/>
                  </a:lnTo>
                  <a:lnTo>
                    <a:pt x="251" y="117"/>
                  </a:lnTo>
                  <a:lnTo>
                    <a:pt x="249" y="107"/>
                  </a:lnTo>
                  <a:lnTo>
                    <a:pt x="244" y="95"/>
                  </a:lnTo>
                  <a:lnTo>
                    <a:pt x="240" y="87"/>
                  </a:lnTo>
                  <a:lnTo>
                    <a:pt x="234" y="76"/>
                  </a:lnTo>
                  <a:lnTo>
                    <a:pt x="227" y="68"/>
                  </a:lnTo>
                  <a:lnTo>
                    <a:pt x="220" y="60"/>
                  </a:lnTo>
                  <a:lnTo>
                    <a:pt x="212" y="53"/>
                  </a:lnTo>
                  <a:lnTo>
                    <a:pt x="203" y="46"/>
                  </a:lnTo>
                  <a:lnTo>
                    <a:pt x="195" y="41"/>
                  </a:lnTo>
                  <a:lnTo>
                    <a:pt x="185" y="36"/>
                  </a:lnTo>
                  <a:lnTo>
                    <a:pt x="175" y="33"/>
                  </a:lnTo>
                  <a:lnTo>
                    <a:pt x="163" y="29"/>
                  </a:lnTo>
                  <a:lnTo>
                    <a:pt x="153" y="27"/>
                  </a:lnTo>
                  <a:lnTo>
                    <a:pt x="141" y="27"/>
                  </a:lnTo>
                  <a:lnTo>
                    <a:pt x="1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0331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s">
            <a:extLst>
              <a:ext uri="{FF2B5EF4-FFF2-40B4-BE49-F238E27FC236}">
                <a16:creationId xmlns:a16="http://schemas.microsoft.com/office/drawing/2014/main" id="{F3AB38C1-B09F-4BCD-A6FD-CF1C7C1B5B8B}"/>
              </a:ext>
            </a:extLst>
          </p:cNvPr>
          <p:cNvSpPr/>
          <p:nvPr/>
        </p:nvSpPr>
        <p:spPr>
          <a:xfrm flipH="1">
            <a:off x="-986" y="0"/>
            <a:ext cx="49926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bg1"/>
              </a:solidFill>
            </a:endParaRPr>
          </a:p>
        </p:txBody>
      </p:sp>
      <p:sp>
        <p:nvSpPr>
          <p:cNvPr id="11" name="TextBox 10">
            <a:extLst>
              <a:ext uri="{FF2B5EF4-FFF2-40B4-BE49-F238E27FC236}">
                <a16:creationId xmlns:a16="http://schemas.microsoft.com/office/drawing/2014/main" id="{A9E5251B-95CB-4D29-8771-A3BBE905F911}"/>
              </a:ext>
            </a:extLst>
          </p:cNvPr>
          <p:cNvSpPr txBox="1"/>
          <p:nvPr/>
        </p:nvSpPr>
        <p:spPr>
          <a:xfrm flipH="1">
            <a:off x="480466" y="1244358"/>
            <a:ext cx="3492985" cy="707886"/>
          </a:xfrm>
          <a:prstGeom prst="rect">
            <a:avLst/>
          </a:prstGeom>
          <a:noFill/>
          <a:effectLst/>
        </p:spPr>
        <p:txBody>
          <a:bodyPr wrap="square" rtlCol="0">
            <a:spAutoFit/>
          </a:bodyPr>
          <a:lstStyle/>
          <a:p>
            <a:r>
              <a:rPr lang="id-ID" sz="4000" b="1" spc="-150" dirty="0">
                <a:solidFill>
                  <a:schemeClr val="tx1">
                    <a:lumMod val="85000"/>
                    <a:lumOff val="15000"/>
                  </a:schemeClr>
                </a:solidFill>
                <a:latin typeface="+mj-lt"/>
              </a:rPr>
              <a:t>DATA</a:t>
            </a:r>
            <a:r>
              <a:rPr lang="en-US" sz="4000" b="1" spc="-150" dirty="0">
                <a:solidFill>
                  <a:schemeClr val="tx1">
                    <a:lumMod val="85000"/>
                    <a:lumOff val="15000"/>
                  </a:schemeClr>
                </a:solidFill>
                <a:latin typeface="+mj-lt"/>
              </a:rPr>
              <a:t> </a:t>
            </a:r>
            <a:r>
              <a:rPr lang="en-US" sz="4000" b="1" spc="-150" dirty="0">
                <a:gradFill>
                  <a:gsLst>
                    <a:gs pos="0">
                      <a:schemeClr val="accent1"/>
                    </a:gs>
                    <a:gs pos="100000">
                      <a:schemeClr val="accent1">
                        <a:lumMod val="75000"/>
                      </a:schemeClr>
                    </a:gs>
                  </a:gsLst>
                  <a:lin ang="0" scaled="1"/>
                </a:gradFill>
                <a:latin typeface="+mj-lt"/>
              </a:rPr>
              <a:t>FACTS</a:t>
            </a:r>
            <a:endParaRPr lang="en-ID" b="1" spc="-150" dirty="0">
              <a:gradFill>
                <a:gsLst>
                  <a:gs pos="0">
                    <a:schemeClr val="accent1"/>
                  </a:gs>
                  <a:gs pos="100000">
                    <a:schemeClr val="accent1">
                      <a:lumMod val="75000"/>
                    </a:schemeClr>
                  </a:gs>
                </a:gsLst>
                <a:lin ang="0" scaled="1"/>
              </a:gradFill>
              <a:latin typeface="+mj-lt"/>
            </a:endParaRPr>
          </a:p>
        </p:txBody>
      </p:sp>
      <p:sp>
        <p:nvSpPr>
          <p:cNvPr id="12" name="TextBox 11">
            <a:extLst>
              <a:ext uri="{FF2B5EF4-FFF2-40B4-BE49-F238E27FC236}">
                <a16:creationId xmlns:a16="http://schemas.microsoft.com/office/drawing/2014/main" id="{6095A8EB-0394-4363-B2C7-7522375E18A6}"/>
              </a:ext>
            </a:extLst>
          </p:cNvPr>
          <p:cNvSpPr txBox="1"/>
          <p:nvPr/>
        </p:nvSpPr>
        <p:spPr>
          <a:xfrm rot="5400000" flipH="1">
            <a:off x="8546712" y="2891850"/>
            <a:ext cx="5461752" cy="1107996"/>
          </a:xfrm>
          <a:prstGeom prst="rect">
            <a:avLst/>
          </a:prstGeom>
          <a:noFill/>
          <a:effectLst>
            <a:outerShdw blurRad="50800" dist="50800" dir="5400000" algn="ctr" rotWithShape="0">
              <a:schemeClr val="bg1">
                <a:lumMod val="95000"/>
                <a:alpha val="92000"/>
              </a:schemeClr>
            </a:outerShdw>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LITERATURE</a:t>
            </a:r>
            <a:endParaRPr lang="en-ID" sz="6600" dirty="0"/>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32" name="Text Placeholder 2"/>
          <p:cNvSpPr txBox="1">
            <a:spLocks/>
          </p:cNvSpPr>
          <p:nvPr/>
        </p:nvSpPr>
        <p:spPr>
          <a:xfrm>
            <a:off x="4454903" y="2011674"/>
            <a:ext cx="5343828" cy="4560195"/>
          </a:xfrm>
          <a:prstGeom prst="rect">
            <a:avLst/>
          </a:prstGeom>
        </p:spPr>
        <p:txBody>
          <a:bodyPr lIns="91440" tIns="45720" rIns="91440" bIns="45720" anchor="t"/>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dirty="0">
              <a:solidFill>
                <a:schemeClr val="tx1">
                  <a:lumMod val="65000"/>
                  <a:lumOff val="35000"/>
                </a:schemeClr>
              </a:solidFill>
              <a:latin typeface="+mn-lt"/>
            </a:endParaRPr>
          </a:p>
          <a:p>
            <a:pPr marL="285750" indent="-285750" algn="l">
              <a:lnSpc>
                <a:spcPct val="100000"/>
              </a:lnSpc>
              <a:buFont typeface="Arial" panose="020B0604020202020204" pitchFamily="34" charset="0"/>
              <a:buChar char="•"/>
            </a:pPr>
            <a:endParaRPr lang="en-US" sz="1600" dirty="0">
              <a:latin typeface="+mn-lt"/>
              <a:ea typeface="Open Sans" panose="020B0606030504020204" pitchFamily="34" charset="0"/>
              <a:cs typeface="Open Sans" panose="020B0606030504020204" pitchFamily="34" charset="0"/>
            </a:endParaRPr>
          </a:p>
        </p:txBody>
      </p:sp>
      <p:sp>
        <p:nvSpPr>
          <p:cNvPr id="2" name="Rectangle 1"/>
          <p:cNvSpPr/>
          <p:nvPr/>
        </p:nvSpPr>
        <p:spPr>
          <a:xfrm>
            <a:off x="4347217" y="1513853"/>
            <a:ext cx="6096000" cy="4154984"/>
          </a:xfrm>
          <a:prstGeom prst="rect">
            <a:avLst/>
          </a:prstGeom>
        </p:spPr>
        <p:txBody>
          <a:bodyPr>
            <a:spAutoFit/>
          </a:bodyPr>
          <a:lstStyle/>
          <a:p>
            <a:r>
              <a:rPr lang="en-US" sz="2400" dirty="0">
                <a:solidFill>
                  <a:schemeClr val="tx2">
                    <a:lumMod val="65000"/>
                    <a:lumOff val="35000"/>
                  </a:schemeClr>
                </a:solidFill>
                <a:cs typeface="Arial"/>
              </a:rPr>
              <a:t>Research has identified many contributors to the </a:t>
            </a:r>
            <a:r>
              <a:rPr lang="en-US" sz="2400" dirty="0">
                <a:solidFill>
                  <a:srgbClr val="C00000"/>
                </a:solidFill>
                <a:cs typeface="Arial"/>
              </a:rPr>
              <a:t>lack of STEM graduates </a:t>
            </a:r>
            <a:r>
              <a:rPr lang="en-US" sz="2400" dirty="0">
                <a:solidFill>
                  <a:schemeClr val="tx2">
                    <a:lumMod val="65000"/>
                    <a:lumOff val="35000"/>
                  </a:schemeClr>
                </a:solidFill>
                <a:cs typeface="Arial"/>
              </a:rPr>
              <a:t>including:</a:t>
            </a:r>
            <a:br>
              <a:rPr lang="en-US" sz="2400" dirty="0">
                <a:solidFill>
                  <a:schemeClr val="tx2">
                    <a:lumMod val="65000"/>
                    <a:lumOff val="35000"/>
                  </a:schemeClr>
                </a:solidFill>
                <a:cs typeface="Arial"/>
              </a:rPr>
            </a:br>
            <a:endParaRPr lang="en-US" sz="2400" dirty="0">
              <a:solidFill>
                <a:schemeClr val="tx2">
                  <a:lumMod val="65000"/>
                  <a:lumOff val="35000"/>
                </a:schemeClr>
              </a:solidFill>
              <a:cs typeface="Arial"/>
            </a:endParaRPr>
          </a:p>
          <a:p>
            <a:pPr marL="457200" indent="-457200">
              <a:buFont typeface="Arial" panose="020B0604020202020204" pitchFamily="34" charset="0"/>
              <a:buChar char="•"/>
            </a:pPr>
            <a:r>
              <a:rPr lang="en-US" sz="2400" dirty="0">
                <a:solidFill>
                  <a:schemeClr val="tx2">
                    <a:lumMod val="65000"/>
                    <a:lumOff val="35000"/>
                  </a:schemeClr>
                </a:solidFill>
                <a:cs typeface="Arial"/>
              </a:rPr>
              <a:t>P</a:t>
            </a:r>
            <a:r>
              <a:rPr lang="en-US" sz="2400" dirty="0">
                <a:solidFill>
                  <a:schemeClr val="tx2">
                    <a:lumMod val="65000"/>
                    <a:lumOff val="35000"/>
                  </a:schemeClr>
                </a:solidFill>
              </a:rPr>
              <a:t>erceived lack of interest in STEM programs</a:t>
            </a:r>
          </a:p>
          <a:p>
            <a:pPr marL="457200" indent="-457200">
              <a:buFont typeface="Arial" panose="020B0604020202020204" pitchFamily="34" charset="0"/>
              <a:buChar char="•"/>
            </a:pPr>
            <a:r>
              <a:rPr lang="en-US" sz="2400" dirty="0">
                <a:solidFill>
                  <a:schemeClr val="tx2">
                    <a:lumMod val="65000"/>
                    <a:lumOff val="35000"/>
                  </a:schemeClr>
                </a:solidFill>
              </a:rPr>
              <a:t>Less than successful college recruitment strategies</a:t>
            </a:r>
          </a:p>
          <a:p>
            <a:pPr marL="457200" indent="-457200">
              <a:buFont typeface="Arial" panose="020B0604020202020204" pitchFamily="34" charset="0"/>
              <a:buChar char="•"/>
            </a:pPr>
            <a:r>
              <a:rPr lang="en-US" sz="2400" dirty="0">
                <a:solidFill>
                  <a:schemeClr val="tx2">
                    <a:lumMod val="65000"/>
                    <a:lumOff val="35000"/>
                  </a:schemeClr>
                </a:solidFill>
              </a:rPr>
              <a:t>Lack of finances</a:t>
            </a:r>
          </a:p>
          <a:p>
            <a:pPr marL="457200" indent="-457200">
              <a:buFont typeface="Arial" panose="020B0604020202020204" pitchFamily="34" charset="0"/>
              <a:buChar char="•"/>
            </a:pPr>
            <a:r>
              <a:rPr lang="en-US" sz="2400" dirty="0">
                <a:solidFill>
                  <a:schemeClr val="tx2">
                    <a:lumMod val="65000"/>
                    <a:lumOff val="35000"/>
                  </a:schemeClr>
                </a:solidFill>
              </a:rPr>
              <a:t>Unidentified or unaddressed skills gaps </a:t>
            </a:r>
          </a:p>
          <a:p>
            <a:pPr marL="457200" indent="-457200">
              <a:buFont typeface="Arial" panose="020B0604020202020204" pitchFamily="34" charset="0"/>
              <a:buChar char="•"/>
            </a:pPr>
            <a:r>
              <a:rPr lang="en-US" sz="2400" dirty="0">
                <a:solidFill>
                  <a:schemeClr val="tx2">
                    <a:lumMod val="65000"/>
                    <a:lumOff val="35000"/>
                  </a:schemeClr>
                </a:solidFill>
              </a:rPr>
              <a:t>Inability to fully engage in the higher education experience</a:t>
            </a:r>
          </a:p>
        </p:txBody>
      </p:sp>
      <p:pic>
        <p:nvPicPr>
          <p:cNvPr id="10" name="Picture Placeholder 8" title="image of African American young man"/>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9997" t="-1202" r="37906" b="1202"/>
          <a:stretch/>
        </p:blipFill>
        <p:spPr>
          <a:xfrm>
            <a:off x="480466" y="1952244"/>
            <a:ext cx="3602038" cy="4619625"/>
          </a:xfrm>
          <a:prstGeom prst="rect">
            <a:avLst/>
          </a:prstGeom>
        </p:spPr>
      </p:pic>
    </p:spTree>
    <p:extLst>
      <p:ext uri="{BB962C8B-B14F-4D97-AF65-F5344CB8AC3E}">
        <p14:creationId xmlns:p14="http://schemas.microsoft.com/office/powerpoint/2010/main" val="38382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s">
            <a:extLst>
              <a:ext uri="{FF2B5EF4-FFF2-40B4-BE49-F238E27FC236}">
                <a16:creationId xmlns:a16="http://schemas.microsoft.com/office/drawing/2014/main" id="{F3AB38C1-B09F-4BCD-A6FD-CF1C7C1B5B8B}"/>
              </a:ext>
            </a:extLst>
          </p:cNvPr>
          <p:cNvSpPr/>
          <p:nvPr/>
        </p:nvSpPr>
        <p:spPr>
          <a:xfrm flipH="1">
            <a:off x="-986" y="0"/>
            <a:ext cx="49926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solidFill>
                <a:schemeClr val="bg1"/>
              </a:solidFill>
            </a:endParaRPr>
          </a:p>
        </p:txBody>
      </p:sp>
      <p:sp>
        <p:nvSpPr>
          <p:cNvPr id="11" name="TextBox 10">
            <a:extLst>
              <a:ext uri="{FF2B5EF4-FFF2-40B4-BE49-F238E27FC236}">
                <a16:creationId xmlns:a16="http://schemas.microsoft.com/office/drawing/2014/main" id="{A9E5251B-95CB-4D29-8771-A3BBE905F911}"/>
              </a:ext>
            </a:extLst>
          </p:cNvPr>
          <p:cNvSpPr txBox="1"/>
          <p:nvPr/>
        </p:nvSpPr>
        <p:spPr>
          <a:xfrm flipH="1">
            <a:off x="480466" y="1108434"/>
            <a:ext cx="3492985" cy="707886"/>
          </a:xfrm>
          <a:prstGeom prst="rect">
            <a:avLst/>
          </a:prstGeom>
          <a:noFill/>
          <a:effectLst/>
        </p:spPr>
        <p:txBody>
          <a:bodyPr wrap="square" rtlCol="0">
            <a:spAutoFit/>
          </a:bodyPr>
          <a:lstStyle/>
          <a:p>
            <a:r>
              <a:rPr lang="id-ID" sz="4000" b="1" spc="-150" dirty="0">
                <a:solidFill>
                  <a:schemeClr val="tx1">
                    <a:lumMod val="85000"/>
                    <a:lumOff val="15000"/>
                  </a:schemeClr>
                </a:solidFill>
                <a:latin typeface="+mj-lt"/>
              </a:rPr>
              <a:t>DATA</a:t>
            </a:r>
            <a:r>
              <a:rPr lang="en-US" sz="4000" b="1" spc="-150" dirty="0">
                <a:solidFill>
                  <a:schemeClr val="tx1">
                    <a:lumMod val="85000"/>
                    <a:lumOff val="15000"/>
                  </a:schemeClr>
                </a:solidFill>
                <a:latin typeface="+mj-lt"/>
              </a:rPr>
              <a:t> </a:t>
            </a:r>
            <a:r>
              <a:rPr lang="en-US" sz="4000" b="1" spc="-150" dirty="0">
                <a:gradFill>
                  <a:gsLst>
                    <a:gs pos="0">
                      <a:schemeClr val="accent1"/>
                    </a:gs>
                    <a:gs pos="100000">
                      <a:schemeClr val="accent1">
                        <a:lumMod val="75000"/>
                      </a:schemeClr>
                    </a:gs>
                  </a:gsLst>
                  <a:lin ang="0" scaled="1"/>
                </a:gradFill>
                <a:latin typeface="+mj-lt"/>
              </a:rPr>
              <a:t>FACTS</a:t>
            </a:r>
            <a:endParaRPr lang="en-ID" b="1" spc="-150" dirty="0">
              <a:gradFill>
                <a:gsLst>
                  <a:gs pos="0">
                    <a:schemeClr val="accent1"/>
                  </a:gs>
                  <a:gs pos="100000">
                    <a:schemeClr val="accent1">
                      <a:lumMod val="75000"/>
                    </a:schemeClr>
                  </a:gs>
                </a:gsLst>
                <a:lin ang="0" scaled="1"/>
              </a:gradFill>
              <a:latin typeface="+mj-lt"/>
            </a:endParaRPr>
          </a:p>
        </p:txBody>
      </p:sp>
      <p:sp>
        <p:nvSpPr>
          <p:cNvPr id="12" name="TextBox 11">
            <a:extLst>
              <a:ext uri="{FF2B5EF4-FFF2-40B4-BE49-F238E27FC236}">
                <a16:creationId xmlns:a16="http://schemas.microsoft.com/office/drawing/2014/main" id="{6095A8EB-0394-4363-B2C7-7522375E18A6}"/>
              </a:ext>
            </a:extLst>
          </p:cNvPr>
          <p:cNvSpPr txBox="1"/>
          <p:nvPr/>
        </p:nvSpPr>
        <p:spPr>
          <a:xfrm rot="5400000" flipH="1">
            <a:off x="8546712" y="2891850"/>
            <a:ext cx="5461752"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LITERATURE</a:t>
            </a:r>
            <a:endParaRPr lang="en-ID" sz="6600" dirty="0"/>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32" name="Text Placeholder 2"/>
          <p:cNvSpPr txBox="1">
            <a:spLocks/>
          </p:cNvSpPr>
          <p:nvPr/>
        </p:nvSpPr>
        <p:spPr>
          <a:xfrm>
            <a:off x="4454903" y="2011674"/>
            <a:ext cx="5343828" cy="4560195"/>
          </a:xfrm>
          <a:prstGeom prst="rect">
            <a:avLst/>
          </a:prstGeom>
        </p:spPr>
        <p:txBody>
          <a:bodyPr lIns="91440" tIns="45720" rIns="91440" bIns="45720" anchor="t"/>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dirty="0">
              <a:solidFill>
                <a:schemeClr val="tx1">
                  <a:lumMod val="65000"/>
                  <a:lumOff val="35000"/>
                </a:schemeClr>
              </a:solidFill>
              <a:latin typeface="+mn-lt"/>
            </a:endParaRPr>
          </a:p>
          <a:p>
            <a:pPr marL="285750" indent="-285750" algn="l">
              <a:lnSpc>
                <a:spcPct val="100000"/>
              </a:lnSpc>
              <a:buFont typeface="Arial" panose="020B0604020202020204" pitchFamily="34" charset="0"/>
              <a:buChar char="•"/>
            </a:pPr>
            <a:endParaRPr lang="en-US" sz="1600" dirty="0">
              <a:latin typeface="+mn-lt"/>
              <a:ea typeface="Open Sans" panose="020B0606030504020204" pitchFamily="34" charset="0"/>
              <a:cs typeface="Open Sans" panose="020B0606030504020204" pitchFamily="34" charset="0"/>
            </a:endParaRPr>
          </a:p>
        </p:txBody>
      </p:sp>
      <p:pic>
        <p:nvPicPr>
          <p:cNvPr id="10" name="Picture Placeholder 8" title="image of African American young man"/>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9997" t="-1202" r="37906" b="1202"/>
          <a:stretch/>
        </p:blipFill>
        <p:spPr>
          <a:xfrm>
            <a:off x="480466" y="1714607"/>
            <a:ext cx="3602038" cy="4619625"/>
          </a:xfrm>
          <a:prstGeom prst="rect">
            <a:avLst/>
          </a:prstGeom>
        </p:spPr>
      </p:pic>
      <p:sp>
        <p:nvSpPr>
          <p:cNvPr id="13" name="Rectangle 12"/>
          <p:cNvSpPr/>
          <p:nvPr/>
        </p:nvSpPr>
        <p:spPr>
          <a:xfrm>
            <a:off x="4393793" y="1301928"/>
            <a:ext cx="6534676" cy="1631216"/>
          </a:xfrm>
          <a:prstGeom prst="rect">
            <a:avLst/>
          </a:prstGeom>
        </p:spPr>
        <p:txBody>
          <a:bodyPr wrap="square" lIns="91440" tIns="45720" rIns="91440" bIns="45720" anchor="t">
            <a:spAutoFit/>
          </a:bodyPr>
          <a:lstStyle/>
          <a:p>
            <a:r>
              <a:rPr lang="en-US" sz="2000" dirty="0">
                <a:solidFill>
                  <a:schemeClr val="tx2">
                    <a:lumMod val="65000"/>
                    <a:lumOff val="35000"/>
                  </a:schemeClr>
                </a:solidFill>
                <a:cs typeface="Arial"/>
              </a:rPr>
              <a:t>Research has also shown that a significant number of African American students who pursue a STEM degree either </a:t>
            </a:r>
            <a:r>
              <a:rPr lang="en-US" sz="2000" dirty="0">
                <a:solidFill>
                  <a:srgbClr val="C00000"/>
                </a:solidFill>
                <a:cs typeface="Arial"/>
              </a:rPr>
              <a:t>change majors </a:t>
            </a:r>
            <a:r>
              <a:rPr lang="en-US" sz="2000" dirty="0">
                <a:solidFill>
                  <a:schemeClr val="tx2">
                    <a:lumMod val="65000"/>
                    <a:lumOff val="35000"/>
                  </a:schemeClr>
                </a:solidFill>
                <a:cs typeface="Arial"/>
              </a:rPr>
              <a:t>or </a:t>
            </a:r>
            <a:r>
              <a:rPr lang="en-US" sz="2000" dirty="0">
                <a:solidFill>
                  <a:srgbClr val="C00000"/>
                </a:solidFill>
                <a:cs typeface="Arial"/>
              </a:rPr>
              <a:t>drop out. </a:t>
            </a:r>
            <a:r>
              <a:rPr lang="en-US" sz="2000" dirty="0">
                <a:solidFill>
                  <a:schemeClr val="tx2">
                    <a:lumMod val="65000"/>
                    <a:lumOff val="35000"/>
                  </a:schemeClr>
                </a:solidFill>
                <a:cs typeface="Arial"/>
              </a:rPr>
              <a:t>Data supports evidence of what some call the invisible wall that generally occurs during the 3</a:t>
            </a:r>
            <a:r>
              <a:rPr lang="en-US" sz="2000" baseline="30000" dirty="0">
                <a:solidFill>
                  <a:schemeClr val="tx2">
                    <a:lumMod val="65000"/>
                    <a:lumOff val="35000"/>
                  </a:schemeClr>
                </a:solidFill>
                <a:cs typeface="Arial"/>
              </a:rPr>
              <a:t>rd</a:t>
            </a:r>
            <a:r>
              <a:rPr lang="en-US" sz="2000" dirty="0">
                <a:solidFill>
                  <a:schemeClr val="tx2">
                    <a:lumMod val="65000"/>
                    <a:lumOff val="35000"/>
                  </a:schemeClr>
                </a:solidFill>
                <a:cs typeface="Arial"/>
              </a:rPr>
              <a:t> – 5</a:t>
            </a:r>
            <a:r>
              <a:rPr lang="en-US" sz="2000" baseline="30000" dirty="0">
                <a:solidFill>
                  <a:schemeClr val="tx2">
                    <a:lumMod val="65000"/>
                    <a:lumOff val="35000"/>
                  </a:schemeClr>
                </a:solidFill>
                <a:cs typeface="Arial"/>
              </a:rPr>
              <a:t>th</a:t>
            </a:r>
            <a:r>
              <a:rPr lang="en-US" sz="2000" dirty="0">
                <a:solidFill>
                  <a:schemeClr val="tx2">
                    <a:lumMod val="65000"/>
                    <a:lumOff val="35000"/>
                  </a:schemeClr>
                </a:solidFill>
                <a:cs typeface="Arial"/>
              </a:rPr>
              <a:t> of year of study.</a:t>
            </a:r>
            <a:endParaRPr lang="en-US" sz="2400" dirty="0">
              <a:solidFill>
                <a:schemeClr val="tx2">
                  <a:lumMod val="65000"/>
                  <a:lumOff val="35000"/>
                </a:schemeClr>
              </a:solidFill>
              <a:cs typeface="Arial"/>
            </a:endParaRPr>
          </a:p>
        </p:txBody>
      </p:sp>
      <p:graphicFrame>
        <p:nvGraphicFramePr>
          <p:cNvPr id="15" name="Table 14" title="Table showing percentage of students who drop out of STEM degrees by race."/>
          <p:cNvGraphicFramePr>
            <a:graphicFrameLocks noGrp="1"/>
          </p:cNvGraphicFramePr>
          <p:nvPr>
            <p:extLst>
              <p:ext uri="{D42A27DB-BD31-4B8C-83A1-F6EECF244321}">
                <p14:modId xmlns:p14="http://schemas.microsoft.com/office/powerpoint/2010/main" val="1395334316"/>
              </p:ext>
            </p:extLst>
          </p:nvPr>
        </p:nvGraphicFramePr>
        <p:xfrm>
          <a:off x="4393793" y="3090652"/>
          <a:ext cx="6329798" cy="3243580"/>
        </p:xfrm>
        <a:graphic>
          <a:graphicData uri="http://schemas.openxmlformats.org/drawingml/2006/table">
            <a:tbl>
              <a:tblPr firstRow="1">
                <a:tableStyleId>{616DA210-FB5B-4158-B5E0-FEB733F419BA}</a:tableStyleId>
              </a:tblPr>
              <a:tblGrid>
                <a:gridCol w="2390057">
                  <a:extLst>
                    <a:ext uri="{9D8B030D-6E8A-4147-A177-3AD203B41FA5}">
                      <a16:colId xmlns:a16="http://schemas.microsoft.com/office/drawing/2014/main" val="491707923"/>
                    </a:ext>
                  </a:extLst>
                </a:gridCol>
                <a:gridCol w="1048541">
                  <a:extLst>
                    <a:ext uri="{9D8B030D-6E8A-4147-A177-3AD203B41FA5}">
                      <a16:colId xmlns:a16="http://schemas.microsoft.com/office/drawing/2014/main" val="1504476088"/>
                    </a:ext>
                  </a:extLst>
                </a:gridCol>
                <a:gridCol w="855795">
                  <a:extLst>
                    <a:ext uri="{9D8B030D-6E8A-4147-A177-3AD203B41FA5}">
                      <a16:colId xmlns:a16="http://schemas.microsoft.com/office/drawing/2014/main" val="11705657"/>
                    </a:ext>
                  </a:extLst>
                </a:gridCol>
                <a:gridCol w="855795">
                  <a:extLst>
                    <a:ext uri="{9D8B030D-6E8A-4147-A177-3AD203B41FA5}">
                      <a16:colId xmlns:a16="http://schemas.microsoft.com/office/drawing/2014/main" val="2874588041"/>
                    </a:ext>
                  </a:extLst>
                </a:gridCol>
                <a:gridCol w="1179610">
                  <a:extLst>
                    <a:ext uri="{9D8B030D-6E8A-4147-A177-3AD203B41FA5}">
                      <a16:colId xmlns:a16="http://schemas.microsoft.com/office/drawing/2014/main" val="1562879105"/>
                    </a:ext>
                  </a:extLst>
                </a:gridCol>
              </a:tblGrid>
              <a:tr h="381000">
                <a:tc rowSpan="2">
                  <a:txBody>
                    <a:bodyPr/>
                    <a:lstStyle/>
                    <a:p>
                      <a:pPr algn="ctr" fontAlgn="ctr"/>
                      <a:r>
                        <a:rPr lang="en-US" sz="1200" u="none" strike="noStrike" dirty="0">
                          <a:effectLst/>
                        </a:rPr>
                        <a:t> </a:t>
                      </a:r>
                      <a:endParaRPr lang="en-US" sz="12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fontAlgn="ctr"/>
                      <a:r>
                        <a:rPr lang="en-US" sz="1200" b="1" u="none" strike="noStrike" dirty="0">
                          <a:effectLst/>
                        </a:rPr>
                        <a:t>Left PSE with no degree</a:t>
                      </a:r>
                      <a:endParaRPr lang="en-US" sz="12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fontAlgn="ctr"/>
                      <a:r>
                        <a:rPr lang="en-US" sz="1200" b="1" u="none" strike="noStrike" dirty="0">
                          <a:effectLst/>
                        </a:rPr>
                        <a:t>Total switched</a:t>
                      </a:r>
                      <a:endParaRPr lang="en-US" sz="12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fontAlgn="ctr"/>
                      <a:r>
                        <a:rPr lang="en-US" sz="1200" b="1" u="none" strike="noStrike" dirty="0">
                          <a:effectLst/>
                        </a:rPr>
                        <a:t>Total persisted</a:t>
                      </a:r>
                      <a:endParaRPr lang="en-US" sz="1200" b="1" i="0" u="none" strike="noStrike" dirty="0">
                        <a:solidFill>
                          <a:srgbClr val="FFFFFF"/>
                        </a:solidFill>
                        <a:effectLst/>
                        <a:latin typeface="Arial" panose="020B0604020202020204" pitchFamily="34" charset="0"/>
                      </a:endParaRPr>
                    </a:p>
                  </a:txBody>
                  <a:tcPr marL="4763" marR="4763" marT="4763" marB="0" anchor="ctr"/>
                </a:tc>
                <a:tc rowSpan="2">
                  <a:txBody>
                    <a:bodyPr/>
                    <a:lstStyle/>
                    <a:p>
                      <a:pPr algn="ctr" fontAlgn="ctr"/>
                      <a:r>
                        <a:rPr lang="en-US" sz="1200" u="none" strike="noStrike" dirty="0">
                          <a:effectLst/>
                        </a:rPr>
                        <a:t>Total</a:t>
                      </a:r>
                      <a:endParaRPr lang="en-US" sz="1200" b="1" i="0" u="none" strike="noStrike" dirty="0">
                        <a:solidFill>
                          <a:srgbClr val="FFFFFF"/>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458664640"/>
                  </a:ext>
                </a:extLst>
              </a:tr>
              <a:tr h="195580">
                <a:tc vMerge="1">
                  <a:txBody>
                    <a:bodyPr/>
                    <a:lstStyle/>
                    <a:p>
                      <a:endParaRPr lang="en-US"/>
                    </a:p>
                  </a:txBody>
                  <a:tcPr/>
                </a:tc>
                <a:tc>
                  <a:txBody>
                    <a:bodyPr/>
                    <a:lstStyle/>
                    <a:p>
                      <a:pPr algn="ctr" fontAlgn="ctr"/>
                      <a:r>
                        <a:rPr lang="en-US" sz="1200" u="none" strike="noStrike" dirty="0">
                          <a:effectLst/>
                        </a:rPr>
                        <a:t>(%)</a:t>
                      </a:r>
                      <a:endParaRPr lang="en-US" sz="12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fontAlgn="ctr"/>
                      <a:r>
                        <a:rPr lang="en-US" sz="1200" u="none" strike="noStrike" dirty="0">
                          <a:effectLst/>
                        </a:rPr>
                        <a:t>(%)</a:t>
                      </a:r>
                      <a:endParaRPr lang="en-US" sz="12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fontAlgn="ctr"/>
                      <a:r>
                        <a:rPr lang="en-US" sz="1200" u="none" strike="noStrike" dirty="0">
                          <a:effectLst/>
                        </a:rPr>
                        <a:t>(%)</a:t>
                      </a:r>
                      <a:endParaRPr lang="en-US" sz="1200" b="1" i="0" u="none" strike="noStrike" dirty="0">
                        <a:solidFill>
                          <a:srgbClr val="FFFFFF"/>
                        </a:solidFill>
                        <a:effectLst/>
                        <a:latin typeface="Arial" panose="020B0604020202020204" pitchFamily="34" charset="0"/>
                      </a:endParaRPr>
                    </a:p>
                  </a:txBody>
                  <a:tcPr marL="4763" marR="4763" marT="4763" marB="0" anchor="ctr"/>
                </a:tc>
                <a:tc vMerge="1">
                  <a:txBody>
                    <a:bodyPr/>
                    <a:lstStyle/>
                    <a:p>
                      <a:endParaRPr lang="en-US"/>
                    </a:p>
                  </a:txBody>
                  <a:tcPr/>
                </a:tc>
                <a:extLst>
                  <a:ext uri="{0D108BD9-81ED-4DB2-BD59-A6C34878D82A}">
                    <a16:rowId xmlns:a16="http://schemas.microsoft.com/office/drawing/2014/main" val="3487833870"/>
                  </a:ext>
                </a:extLst>
              </a:tr>
              <a:tr h="190500">
                <a:tc gridSpan="5">
                  <a:txBody>
                    <a:bodyPr/>
                    <a:lstStyle/>
                    <a:p>
                      <a:pPr algn="l" fontAlgn="t"/>
                      <a:r>
                        <a:rPr lang="en-US" sz="1200" b="1" u="none" strike="noStrike" dirty="0">
                          <a:solidFill>
                            <a:schemeClr val="bg1"/>
                          </a:solidFill>
                          <a:effectLst/>
                        </a:rPr>
                        <a:t>Race/ethnicity = Black or African American</a:t>
                      </a:r>
                      <a:endParaRPr lang="en-US" sz="1200" b="1" i="0" u="none" strike="noStrike" dirty="0">
                        <a:solidFill>
                          <a:schemeClr val="bg1"/>
                        </a:solidFill>
                        <a:effectLst/>
                        <a:latin typeface="Arial" panose="020B0604020202020204" pitchFamily="34" charset="0"/>
                      </a:endParaRPr>
                    </a:p>
                  </a:txBody>
                  <a:tcPr marL="4763" marR="4763" marT="4763" marB="0">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1279455"/>
                  </a:ext>
                </a:extLst>
              </a:tr>
              <a:tr h="190500">
                <a:tc gridSpan="5">
                  <a:txBody>
                    <a:bodyPr/>
                    <a:lstStyle/>
                    <a:p>
                      <a:pPr algn="l" fontAlgn="t"/>
                      <a:r>
                        <a:rPr lang="en-US" sz="1200" u="none" strike="noStrike" dirty="0">
                          <a:effectLst/>
                        </a:rPr>
                        <a:t>Estimates</a:t>
                      </a:r>
                      <a:endParaRPr lang="en-US" sz="1200" b="0" i="0" u="none" strike="noStrike" dirty="0">
                        <a:solidFill>
                          <a:srgbClr val="666666"/>
                        </a:solidFill>
                        <a:effectLst/>
                        <a:latin typeface="Arial" panose="020B0604020202020204" pitchFamily="34" charset="0"/>
                      </a:endParaRPr>
                    </a:p>
                  </a:txBody>
                  <a:tcPr marL="4763" marR="4763" marT="476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6897437"/>
                  </a:ext>
                </a:extLst>
              </a:tr>
              <a:tr h="190500">
                <a:tc gridSpan="5">
                  <a:txBody>
                    <a:bodyPr/>
                    <a:lstStyle/>
                    <a:p>
                      <a:pPr algn="l" fontAlgn="t"/>
                      <a:r>
                        <a:rPr lang="en-US" sz="1200" u="none" strike="noStrike" dirty="0">
                          <a:effectLst/>
                        </a:rPr>
                        <a:t>Time of entrance into STEM field</a:t>
                      </a:r>
                      <a:endParaRPr lang="en-US" sz="1200" b="0" i="0" u="none" strike="noStrike" dirty="0">
                        <a:solidFill>
                          <a:srgbClr val="666666"/>
                        </a:solidFill>
                        <a:effectLst/>
                        <a:latin typeface="Arial" panose="020B0604020202020204" pitchFamily="34" charset="0"/>
                      </a:endParaRPr>
                    </a:p>
                  </a:txBody>
                  <a:tcPr marL="4763" marR="4763" marT="476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4143270"/>
                  </a:ext>
                </a:extLst>
              </a:tr>
              <a:tr h="190500">
                <a:tc>
                  <a:txBody>
                    <a:bodyPr/>
                    <a:lstStyle/>
                    <a:p>
                      <a:pPr algn="l" fontAlgn="t"/>
                      <a:r>
                        <a:rPr lang="en-US" sz="1200" u="none" strike="noStrike" dirty="0">
                          <a:effectLst/>
                        </a:rPr>
                        <a:t>  Entered STEM</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35.1</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37.4</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27.5</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100%</a:t>
                      </a:r>
                      <a:endParaRPr lang="en-US" sz="1200" b="0" i="0" u="none" strike="noStrike" dirty="0">
                        <a:solidFill>
                          <a:srgbClr val="666666"/>
                        </a:solidFill>
                        <a:effectLst/>
                        <a:latin typeface="Arial" panose="020B0604020202020204" pitchFamily="34" charset="0"/>
                      </a:endParaRPr>
                    </a:p>
                  </a:txBody>
                  <a:tcPr marL="4763" marR="4763" marT="4763" marB="0"/>
                </a:tc>
                <a:extLst>
                  <a:ext uri="{0D108BD9-81ED-4DB2-BD59-A6C34878D82A}">
                    <a16:rowId xmlns:a16="http://schemas.microsoft.com/office/drawing/2014/main" val="272809332"/>
                  </a:ext>
                </a:extLst>
              </a:tr>
              <a:tr h="190500">
                <a:tc gridSpan="5">
                  <a:txBody>
                    <a:bodyPr/>
                    <a:lstStyle/>
                    <a:p>
                      <a:pPr algn="l" fontAlgn="t"/>
                      <a:r>
                        <a:rPr lang="en-US" sz="1200" u="none" strike="noStrike" dirty="0">
                          <a:effectLst/>
                        </a:rPr>
                        <a:t>Time of entrance into mathematics field</a:t>
                      </a:r>
                      <a:endParaRPr lang="en-US" sz="1200" b="0" i="0" u="none" strike="noStrike" dirty="0">
                        <a:solidFill>
                          <a:srgbClr val="666666"/>
                        </a:solidFill>
                        <a:effectLst/>
                        <a:latin typeface="Arial" panose="020B0604020202020204" pitchFamily="34" charset="0"/>
                      </a:endParaRPr>
                    </a:p>
                  </a:txBody>
                  <a:tcPr marL="4763" marR="4763" marT="476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7761485"/>
                  </a:ext>
                </a:extLst>
              </a:tr>
              <a:tr h="190500">
                <a:tc>
                  <a:txBody>
                    <a:bodyPr/>
                    <a:lstStyle/>
                    <a:p>
                      <a:pPr algn="l" fontAlgn="t"/>
                      <a:r>
                        <a:rPr lang="en-US" sz="1200" u="none" strike="noStrike" dirty="0">
                          <a:effectLst/>
                        </a:rPr>
                        <a:t>  Entered MATH</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100%</a:t>
                      </a:r>
                      <a:endParaRPr lang="en-US" sz="1200" b="0" i="0" u="none" strike="noStrike" dirty="0">
                        <a:solidFill>
                          <a:srgbClr val="666666"/>
                        </a:solidFill>
                        <a:effectLst/>
                        <a:latin typeface="Arial" panose="020B0604020202020204" pitchFamily="34" charset="0"/>
                      </a:endParaRPr>
                    </a:p>
                  </a:txBody>
                  <a:tcPr marL="4763" marR="4763" marT="4763" marB="0"/>
                </a:tc>
                <a:extLst>
                  <a:ext uri="{0D108BD9-81ED-4DB2-BD59-A6C34878D82A}">
                    <a16:rowId xmlns:a16="http://schemas.microsoft.com/office/drawing/2014/main" val="3454153873"/>
                  </a:ext>
                </a:extLst>
              </a:tr>
              <a:tr h="190500">
                <a:tc gridSpan="5">
                  <a:txBody>
                    <a:bodyPr/>
                    <a:lstStyle/>
                    <a:p>
                      <a:pPr algn="l" fontAlgn="t"/>
                      <a:r>
                        <a:rPr lang="en-US" sz="1200" u="none" strike="noStrike" dirty="0">
                          <a:effectLst/>
                        </a:rPr>
                        <a:t>Time of entrance into physical science field</a:t>
                      </a:r>
                      <a:endParaRPr lang="en-US" sz="1200" b="0" i="0" u="none" strike="noStrike" dirty="0">
                        <a:solidFill>
                          <a:srgbClr val="666666"/>
                        </a:solidFill>
                        <a:effectLst/>
                        <a:latin typeface="Arial" panose="020B0604020202020204" pitchFamily="34" charset="0"/>
                      </a:endParaRPr>
                    </a:p>
                  </a:txBody>
                  <a:tcPr marL="4763" marR="4763" marT="476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8339099"/>
                  </a:ext>
                </a:extLst>
              </a:tr>
              <a:tr h="190500">
                <a:tc>
                  <a:txBody>
                    <a:bodyPr/>
                    <a:lstStyle/>
                    <a:p>
                      <a:pPr algn="l" fontAlgn="t"/>
                      <a:r>
                        <a:rPr lang="en-US" sz="1200" u="none" strike="noStrike" dirty="0">
                          <a:effectLst/>
                        </a:rPr>
                        <a:t>  Entered PHY</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48.5</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33.8</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17.8 !</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100%</a:t>
                      </a:r>
                      <a:endParaRPr lang="en-US" sz="1200" b="0" i="0" u="none" strike="noStrike" dirty="0">
                        <a:solidFill>
                          <a:srgbClr val="666666"/>
                        </a:solidFill>
                        <a:effectLst/>
                        <a:latin typeface="Arial" panose="020B0604020202020204" pitchFamily="34" charset="0"/>
                      </a:endParaRPr>
                    </a:p>
                  </a:txBody>
                  <a:tcPr marL="4763" marR="4763" marT="4763" marB="0"/>
                </a:tc>
                <a:extLst>
                  <a:ext uri="{0D108BD9-81ED-4DB2-BD59-A6C34878D82A}">
                    <a16:rowId xmlns:a16="http://schemas.microsoft.com/office/drawing/2014/main" val="4002782556"/>
                  </a:ext>
                </a:extLst>
              </a:tr>
              <a:tr h="190500">
                <a:tc gridSpan="5">
                  <a:txBody>
                    <a:bodyPr/>
                    <a:lstStyle/>
                    <a:p>
                      <a:pPr algn="l" fontAlgn="t"/>
                      <a:r>
                        <a:rPr lang="en-US" sz="1200" u="none" strike="noStrike" dirty="0">
                          <a:effectLst/>
                        </a:rPr>
                        <a:t>Time of entrance into biological/life science field</a:t>
                      </a:r>
                      <a:endParaRPr lang="en-US" sz="1200" b="0" i="0" u="none" strike="noStrike" dirty="0">
                        <a:solidFill>
                          <a:srgbClr val="666666"/>
                        </a:solidFill>
                        <a:effectLst/>
                        <a:latin typeface="Arial" panose="020B0604020202020204" pitchFamily="34" charset="0"/>
                      </a:endParaRPr>
                    </a:p>
                  </a:txBody>
                  <a:tcPr marL="4763" marR="4763" marT="476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0357246"/>
                  </a:ext>
                </a:extLst>
              </a:tr>
              <a:tr h="190500">
                <a:tc>
                  <a:txBody>
                    <a:bodyPr/>
                    <a:lstStyle/>
                    <a:p>
                      <a:pPr algn="l" fontAlgn="t"/>
                      <a:r>
                        <a:rPr lang="en-US" sz="1200" u="none" strike="noStrike" dirty="0">
                          <a:effectLst/>
                        </a:rPr>
                        <a:t>  Entered BIO</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21.7</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44.2</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34.1</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100%</a:t>
                      </a:r>
                      <a:endParaRPr lang="en-US" sz="1200" b="0" i="0" u="none" strike="noStrike" dirty="0">
                        <a:solidFill>
                          <a:srgbClr val="666666"/>
                        </a:solidFill>
                        <a:effectLst/>
                        <a:latin typeface="Arial" panose="020B0604020202020204" pitchFamily="34" charset="0"/>
                      </a:endParaRPr>
                    </a:p>
                  </a:txBody>
                  <a:tcPr marL="4763" marR="4763" marT="4763" marB="0"/>
                </a:tc>
                <a:extLst>
                  <a:ext uri="{0D108BD9-81ED-4DB2-BD59-A6C34878D82A}">
                    <a16:rowId xmlns:a16="http://schemas.microsoft.com/office/drawing/2014/main" val="3387372196"/>
                  </a:ext>
                </a:extLst>
              </a:tr>
              <a:tr h="190500">
                <a:tc gridSpan="5">
                  <a:txBody>
                    <a:bodyPr/>
                    <a:lstStyle/>
                    <a:p>
                      <a:pPr algn="l" fontAlgn="t"/>
                      <a:r>
                        <a:rPr lang="en-US" sz="1200" u="none" strike="noStrike" dirty="0">
                          <a:effectLst/>
                        </a:rPr>
                        <a:t>Time of entrance into engineering/technology science field</a:t>
                      </a:r>
                      <a:endParaRPr lang="en-US" sz="1200" b="0" i="0" u="none" strike="noStrike" dirty="0">
                        <a:solidFill>
                          <a:srgbClr val="666666"/>
                        </a:solidFill>
                        <a:effectLst/>
                        <a:latin typeface="Arial" panose="020B0604020202020204" pitchFamily="34" charset="0"/>
                      </a:endParaRPr>
                    </a:p>
                  </a:txBody>
                  <a:tcPr marL="4763" marR="4763" marT="476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5192742"/>
                  </a:ext>
                </a:extLst>
              </a:tr>
              <a:tr h="190500">
                <a:tc>
                  <a:txBody>
                    <a:bodyPr/>
                    <a:lstStyle/>
                    <a:p>
                      <a:pPr algn="l" fontAlgn="t"/>
                      <a:r>
                        <a:rPr lang="en-US" sz="1200" u="none" strike="noStrike" dirty="0">
                          <a:effectLst/>
                        </a:rPr>
                        <a:t>  Entered ENG</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44.3</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25.3</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b="1" u="none" strike="noStrike" dirty="0">
                          <a:solidFill>
                            <a:schemeClr val="bg1"/>
                          </a:solidFill>
                          <a:effectLst/>
                        </a:rPr>
                        <a:t>30.4</a:t>
                      </a:r>
                      <a:endParaRPr lang="en-US" sz="1200" b="1" i="0" u="none" strike="noStrike" dirty="0">
                        <a:solidFill>
                          <a:schemeClr val="bg1"/>
                        </a:solidFill>
                        <a:effectLst/>
                        <a:latin typeface="Arial" panose="020B0604020202020204" pitchFamily="34" charset="0"/>
                      </a:endParaRPr>
                    </a:p>
                  </a:txBody>
                  <a:tcPr marL="4763" marR="4763" marT="4763" marB="0">
                    <a:solidFill>
                      <a:srgbClr val="C00000"/>
                    </a:solidFill>
                  </a:tcPr>
                </a:tc>
                <a:tc>
                  <a:txBody>
                    <a:bodyPr/>
                    <a:lstStyle/>
                    <a:p>
                      <a:pPr algn="ctr" fontAlgn="t"/>
                      <a:r>
                        <a:rPr lang="en-US" sz="1200" u="none" strike="noStrike" dirty="0">
                          <a:effectLst/>
                        </a:rPr>
                        <a:t>100%</a:t>
                      </a:r>
                      <a:endParaRPr lang="en-US" sz="1200" b="0" i="0" u="none" strike="noStrike" dirty="0">
                        <a:solidFill>
                          <a:srgbClr val="666666"/>
                        </a:solidFill>
                        <a:effectLst/>
                        <a:latin typeface="Arial" panose="020B0604020202020204" pitchFamily="34" charset="0"/>
                      </a:endParaRPr>
                    </a:p>
                  </a:txBody>
                  <a:tcPr marL="4763" marR="4763" marT="4763" marB="0"/>
                </a:tc>
                <a:extLst>
                  <a:ext uri="{0D108BD9-81ED-4DB2-BD59-A6C34878D82A}">
                    <a16:rowId xmlns:a16="http://schemas.microsoft.com/office/drawing/2014/main" val="4106525750"/>
                  </a:ext>
                </a:extLst>
              </a:tr>
              <a:tr h="190500">
                <a:tc gridSpan="5">
                  <a:txBody>
                    <a:bodyPr/>
                    <a:lstStyle/>
                    <a:p>
                      <a:pPr algn="l" fontAlgn="t"/>
                      <a:r>
                        <a:rPr lang="en-US" sz="1200" u="none" strike="noStrike" dirty="0">
                          <a:effectLst/>
                        </a:rPr>
                        <a:t>Time of entrance into computer/information science field</a:t>
                      </a:r>
                      <a:endParaRPr lang="en-US" sz="1200" b="0" i="0" u="none" strike="noStrike" dirty="0">
                        <a:solidFill>
                          <a:srgbClr val="666666"/>
                        </a:solidFill>
                        <a:effectLst/>
                        <a:latin typeface="Arial" panose="020B0604020202020204" pitchFamily="34" charset="0"/>
                      </a:endParaRPr>
                    </a:p>
                  </a:txBody>
                  <a:tcPr marL="4763" marR="4763" marT="476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6930117"/>
                  </a:ext>
                </a:extLst>
              </a:tr>
              <a:tr h="190500">
                <a:tc>
                  <a:txBody>
                    <a:bodyPr/>
                    <a:lstStyle/>
                    <a:p>
                      <a:pPr algn="l" fontAlgn="t"/>
                      <a:r>
                        <a:rPr lang="en-US" sz="1200" u="none" strike="noStrike" dirty="0">
                          <a:effectLst/>
                        </a:rPr>
                        <a:t>  Entered COMP</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35.3</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u="none" strike="noStrike" dirty="0">
                          <a:effectLst/>
                        </a:rPr>
                        <a:t>36.7</a:t>
                      </a:r>
                      <a:endParaRPr lang="en-US" sz="1200" b="0" i="0" u="none" strike="noStrike" dirty="0">
                        <a:solidFill>
                          <a:srgbClr val="666666"/>
                        </a:solidFill>
                        <a:effectLst/>
                        <a:latin typeface="Arial" panose="020B0604020202020204" pitchFamily="34" charset="0"/>
                      </a:endParaRPr>
                    </a:p>
                  </a:txBody>
                  <a:tcPr marL="4763" marR="4763" marT="4763" marB="0"/>
                </a:tc>
                <a:tc>
                  <a:txBody>
                    <a:bodyPr/>
                    <a:lstStyle/>
                    <a:p>
                      <a:pPr algn="ctr" fontAlgn="t"/>
                      <a:r>
                        <a:rPr lang="en-US" sz="1200" b="1" u="none" strike="noStrike" dirty="0">
                          <a:solidFill>
                            <a:schemeClr val="bg1"/>
                          </a:solidFill>
                          <a:effectLst/>
                        </a:rPr>
                        <a:t>28</a:t>
                      </a:r>
                      <a:endParaRPr lang="en-US" sz="1200" b="1" i="0" u="none" strike="noStrike" dirty="0">
                        <a:solidFill>
                          <a:schemeClr val="bg1"/>
                        </a:solidFill>
                        <a:effectLst/>
                        <a:latin typeface="Arial" panose="020B0604020202020204" pitchFamily="34" charset="0"/>
                      </a:endParaRPr>
                    </a:p>
                  </a:txBody>
                  <a:tcPr marL="4763" marR="4763" marT="4763" marB="0">
                    <a:solidFill>
                      <a:srgbClr val="C00000"/>
                    </a:solidFill>
                  </a:tcPr>
                </a:tc>
                <a:tc>
                  <a:txBody>
                    <a:bodyPr/>
                    <a:lstStyle/>
                    <a:p>
                      <a:pPr algn="ctr" fontAlgn="t"/>
                      <a:r>
                        <a:rPr lang="en-US" sz="1200" u="none" strike="noStrike" dirty="0">
                          <a:effectLst/>
                        </a:rPr>
                        <a:t>100%</a:t>
                      </a:r>
                      <a:endParaRPr lang="en-US" sz="1200" b="0" i="0" u="none" strike="noStrike" dirty="0">
                        <a:solidFill>
                          <a:srgbClr val="666666"/>
                        </a:solidFill>
                        <a:effectLst/>
                        <a:latin typeface="Arial" panose="020B0604020202020204" pitchFamily="34" charset="0"/>
                      </a:endParaRPr>
                    </a:p>
                  </a:txBody>
                  <a:tcPr marL="4763" marR="4763" marT="4763" marB="0"/>
                </a:tc>
                <a:extLst>
                  <a:ext uri="{0D108BD9-81ED-4DB2-BD59-A6C34878D82A}">
                    <a16:rowId xmlns:a16="http://schemas.microsoft.com/office/drawing/2014/main" val="900634730"/>
                  </a:ext>
                </a:extLst>
              </a:tr>
            </a:tbl>
          </a:graphicData>
        </a:graphic>
      </p:graphicFrame>
      <p:sp>
        <p:nvSpPr>
          <p:cNvPr id="16" name="TextBox 15"/>
          <p:cNvSpPr txBox="1"/>
          <p:nvPr/>
        </p:nvSpPr>
        <p:spPr>
          <a:xfrm>
            <a:off x="6636493" y="6436772"/>
            <a:ext cx="6699652" cy="253916"/>
          </a:xfrm>
          <a:prstGeom prst="rect">
            <a:avLst/>
          </a:prstGeom>
          <a:noFill/>
        </p:spPr>
        <p:txBody>
          <a:bodyPr wrap="square" rtlCol="0">
            <a:spAutoFit/>
          </a:bodyPr>
          <a:lstStyle/>
          <a:p>
            <a:r>
              <a:rPr lang="en-US" sz="1050" dirty="0"/>
              <a:t>SOURCE: NATIONAL CENTER FOR EDUCATIONAL STATISTICS</a:t>
            </a:r>
          </a:p>
        </p:txBody>
      </p:sp>
    </p:spTree>
    <p:extLst>
      <p:ext uri="{BB962C8B-B14F-4D97-AF65-F5344CB8AC3E}">
        <p14:creationId xmlns:p14="http://schemas.microsoft.com/office/powerpoint/2010/main" val="1518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7647D53-90E4-4F33-9BE0-AA9EFC90A4C8}"/>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38" name="TextBox 37">
            <a:extLst>
              <a:ext uri="{FF2B5EF4-FFF2-40B4-BE49-F238E27FC236}">
                <a16:creationId xmlns:a16="http://schemas.microsoft.com/office/drawing/2014/main" id="{6E9D88B4-70CA-4523-A019-AC59375E6175}"/>
              </a:ext>
            </a:extLst>
          </p:cNvPr>
          <p:cNvSpPr txBox="1"/>
          <p:nvPr/>
        </p:nvSpPr>
        <p:spPr>
          <a:xfrm>
            <a:off x="3931137" y="405041"/>
            <a:ext cx="4180953" cy="646331"/>
          </a:xfrm>
          <a:prstGeom prst="rect">
            <a:avLst/>
          </a:prstGeom>
          <a:noFill/>
          <a:effectLst/>
        </p:spPr>
        <p:txBody>
          <a:bodyPr wrap="none" rtlCol="0">
            <a:spAutoFit/>
          </a:bodyPr>
          <a:lstStyle/>
          <a:p>
            <a:pPr algn="ctr"/>
            <a:r>
              <a:rPr lang="en-ID" sz="3600" b="1" spc="-150" dirty="0">
                <a:gradFill>
                  <a:gsLst>
                    <a:gs pos="0">
                      <a:schemeClr val="accent1"/>
                    </a:gs>
                    <a:gs pos="100000">
                      <a:schemeClr val="accent1">
                        <a:lumMod val="75000"/>
                      </a:schemeClr>
                    </a:gs>
                  </a:gsLst>
                  <a:lin ang="0" scaled="1"/>
                </a:gradFill>
                <a:latin typeface="+mj-lt"/>
              </a:rPr>
              <a:t>RELATED </a:t>
            </a:r>
            <a:r>
              <a:rPr lang="en-ID" sz="3600" b="1" spc="-150" dirty="0">
                <a:solidFill>
                  <a:schemeClr val="tx1">
                    <a:lumMod val="75000"/>
                    <a:lumOff val="25000"/>
                  </a:schemeClr>
                </a:solidFill>
                <a:latin typeface="+mj-lt"/>
              </a:rPr>
              <a:t>WORKS</a:t>
            </a:r>
            <a:endParaRPr lang="en-ID" sz="1600" b="1" spc="-150" dirty="0">
              <a:solidFill>
                <a:schemeClr val="tx1">
                  <a:lumMod val="75000"/>
                  <a:lumOff val="25000"/>
                </a:schemeClr>
              </a:solidFill>
              <a:latin typeface="+mj-lt"/>
            </a:endParaRPr>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4002" b="14002"/>
          <a:stretch>
            <a:fillRect/>
          </a:stretch>
        </p:blipFill>
        <p:spPr>
          <a:xfrm>
            <a:off x="7613495" y="1693370"/>
            <a:ext cx="2378075" cy="2282825"/>
          </a:xfrm>
        </p:spPr>
      </p:pic>
      <p:sp>
        <p:nvSpPr>
          <p:cNvPr id="21" name="Shapes">
            <a:extLst>
              <a:ext uri="{FF2B5EF4-FFF2-40B4-BE49-F238E27FC236}">
                <a16:creationId xmlns:a16="http://schemas.microsoft.com/office/drawing/2014/main" id="{7AE13A6E-1717-451E-AF59-6E88B16D00EC}"/>
              </a:ext>
            </a:extLst>
          </p:cNvPr>
          <p:cNvSpPr/>
          <p:nvPr/>
        </p:nvSpPr>
        <p:spPr>
          <a:xfrm flipH="1">
            <a:off x="7613175" y="1693348"/>
            <a:ext cx="561964" cy="228299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22" name="LeftSub">
            <a:extLst>
              <a:ext uri="{FF2B5EF4-FFF2-40B4-BE49-F238E27FC236}">
                <a16:creationId xmlns:a16="http://schemas.microsoft.com/office/drawing/2014/main" id="{3F914075-953B-4E0E-A14D-F194EAEA29B8}"/>
              </a:ext>
            </a:extLst>
          </p:cNvPr>
          <p:cNvSpPr txBox="1"/>
          <p:nvPr/>
        </p:nvSpPr>
        <p:spPr>
          <a:xfrm rot="16200000">
            <a:off x="6939569" y="2742510"/>
            <a:ext cx="1909177" cy="184666"/>
          </a:xfrm>
          <a:prstGeom prst="rect">
            <a:avLst/>
          </a:prstGeom>
          <a:noFill/>
        </p:spPr>
        <p:txBody>
          <a:bodyPr wrap="none" lIns="0" tIns="0" rIns="0" bIns="0" rtlCol="0" anchor="t">
            <a:spAutoFit/>
          </a:bodyPr>
          <a:lstStyle/>
          <a:p>
            <a:r>
              <a:rPr lang="en-US" sz="1200" b="1" dirty="0">
                <a:solidFill>
                  <a:schemeClr val="bg1"/>
                </a:solidFill>
                <a:latin typeface="+mj-lt"/>
              </a:rPr>
              <a:t>INTERNSHIPS / CO-OPS </a:t>
            </a:r>
            <a:endParaRPr lang="en-ID" sz="1200" b="1" dirty="0">
              <a:solidFill>
                <a:schemeClr val="bg1"/>
              </a:solidFill>
              <a:latin typeface="+mj-lt"/>
            </a:endParaRPr>
          </a:p>
        </p:txBody>
      </p:sp>
      <p:pic>
        <p:nvPicPr>
          <p:cNvPr id="6" name="Picture Placeholder 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3001" r="23001"/>
          <a:stretch>
            <a:fillRect/>
          </a:stretch>
        </p:blipFill>
        <p:spPr>
          <a:xfrm rot="5400000">
            <a:off x="5062383" y="1645745"/>
            <a:ext cx="2282825" cy="2378075"/>
          </a:xfrm>
        </p:spPr>
      </p:pic>
      <p:sp>
        <p:nvSpPr>
          <p:cNvPr id="25" name="Shapes">
            <a:extLst>
              <a:ext uri="{FF2B5EF4-FFF2-40B4-BE49-F238E27FC236}">
                <a16:creationId xmlns:a16="http://schemas.microsoft.com/office/drawing/2014/main" id="{0FEE8642-2502-4764-8696-5453D0D60F5C}"/>
              </a:ext>
            </a:extLst>
          </p:cNvPr>
          <p:cNvSpPr/>
          <p:nvPr/>
        </p:nvSpPr>
        <p:spPr>
          <a:xfrm flipH="1">
            <a:off x="5015117" y="1693348"/>
            <a:ext cx="561964" cy="228299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26" name="LeftSub">
            <a:extLst>
              <a:ext uri="{FF2B5EF4-FFF2-40B4-BE49-F238E27FC236}">
                <a16:creationId xmlns:a16="http://schemas.microsoft.com/office/drawing/2014/main" id="{5317AB10-B174-4D1E-81B7-FE582B8E46AA}"/>
              </a:ext>
            </a:extLst>
          </p:cNvPr>
          <p:cNvSpPr txBox="1"/>
          <p:nvPr/>
        </p:nvSpPr>
        <p:spPr>
          <a:xfrm rot="16200000">
            <a:off x="4649288" y="2742510"/>
            <a:ext cx="1293624" cy="184666"/>
          </a:xfrm>
          <a:prstGeom prst="rect">
            <a:avLst/>
          </a:prstGeom>
          <a:noFill/>
        </p:spPr>
        <p:txBody>
          <a:bodyPr wrap="none" lIns="0" tIns="0" rIns="0" bIns="0" rtlCol="0">
            <a:spAutoFit/>
          </a:bodyPr>
          <a:lstStyle/>
          <a:p>
            <a:r>
              <a:rPr lang="en-US" sz="1200" b="1" dirty="0">
                <a:solidFill>
                  <a:schemeClr val="bg1"/>
                </a:solidFill>
                <a:latin typeface="+mj-lt"/>
              </a:rPr>
              <a:t> PARTNERSHIPS</a:t>
            </a:r>
            <a:endParaRPr lang="en-ID" sz="1200" b="1" dirty="0">
              <a:solidFill>
                <a:schemeClr val="bg1"/>
              </a:solidFill>
              <a:latin typeface="+mj-lt"/>
            </a:endParaRPr>
          </a:p>
        </p:txBody>
      </p:sp>
      <p:pic>
        <p:nvPicPr>
          <p:cNvPr id="2" name="Picture Placeholder 1"/>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0935" r="10935"/>
          <a:stretch>
            <a:fillRect/>
          </a:stretch>
        </p:blipFill>
        <p:spPr>
          <a:xfrm>
            <a:off x="2417608" y="1693370"/>
            <a:ext cx="2378075" cy="2282825"/>
          </a:xfrm>
        </p:spPr>
      </p:pic>
      <p:sp>
        <p:nvSpPr>
          <p:cNvPr id="29" name="Shapes">
            <a:extLst>
              <a:ext uri="{FF2B5EF4-FFF2-40B4-BE49-F238E27FC236}">
                <a16:creationId xmlns:a16="http://schemas.microsoft.com/office/drawing/2014/main" id="{EF8F0549-48A8-476D-9024-FD39909BE0A3}"/>
              </a:ext>
            </a:extLst>
          </p:cNvPr>
          <p:cNvSpPr/>
          <p:nvPr/>
        </p:nvSpPr>
        <p:spPr>
          <a:xfrm flipH="1">
            <a:off x="2417059" y="1693348"/>
            <a:ext cx="561964" cy="228299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30" name="LeftSub">
            <a:extLst>
              <a:ext uri="{FF2B5EF4-FFF2-40B4-BE49-F238E27FC236}">
                <a16:creationId xmlns:a16="http://schemas.microsoft.com/office/drawing/2014/main" id="{84E549E9-533A-4767-8C6C-927847AA0B41}"/>
              </a:ext>
            </a:extLst>
          </p:cNvPr>
          <p:cNvSpPr txBox="1"/>
          <p:nvPr/>
        </p:nvSpPr>
        <p:spPr>
          <a:xfrm rot="16200000">
            <a:off x="2196301" y="2742510"/>
            <a:ext cx="1003480" cy="184666"/>
          </a:xfrm>
          <a:prstGeom prst="rect">
            <a:avLst/>
          </a:prstGeom>
          <a:noFill/>
        </p:spPr>
        <p:txBody>
          <a:bodyPr wrap="none" lIns="0" tIns="0" rIns="0" bIns="0" rtlCol="0">
            <a:spAutoFit/>
          </a:bodyPr>
          <a:lstStyle/>
          <a:p>
            <a:r>
              <a:rPr lang="en-US" sz="1200" b="1" dirty="0">
                <a:solidFill>
                  <a:schemeClr val="bg1"/>
                </a:solidFill>
                <a:latin typeface="+mj-lt"/>
              </a:rPr>
              <a:t>MENTORING</a:t>
            </a:r>
            <a:endParaRPr lang="en-ID" sz="1200" b="1" dirty="0">
              <a:solidFill>
                <a:schemeClr val="bg1"/>
              </a:solidFill>
              <a:latin typeface="+mj-lt"/>
            </a:endParaRPr>
          </a:p>
        </p:txBody>
      </p:sp>
      <p:sp>
        <p:nvSpPr>
          <p:cNvPr id="10" name="Rectangle 9"/>
          <p:cNvSpPr/>
          <p:nvPr/>
        </p:nvSpPr>
        <p:spPr>
          <a:xfrm>
            <a:off x="1188334" y="981511"/>
            <a:ext cx="10020925" cy="369332"/>
          </a:xfrm>
          <a:prstGeom prst="rect">
            <a:avLst/>
          </a:prstGeom>
        </p:spPr>
        <p:txBody>
          <a:bodyPr wrap="square">
            <a:spAutoFit/>
          </a:bodyPr>
          <a:lstStyle/>
          <a:p>
            <a:r>
              <a:rPr lang="en-US" dirty="0">
                <a:solidFill>
                  <a:schemeClr val="tx1">
                    <a:lumMod val="65000"/>
                    <a:lumOff val="35000"/>
                  </a:schemeClr>
                </a:solidFill>
                <a:cs typeface="Arial"/>
              </a:rPr>
              <a:t>Some studies have shown glimpses of success through a variety of initiatives including:</a:t>
            </a:r>
            <a:endParaRPr lang="en-US" dirty="0">
              <a:solidFill>
                <a:schemeClr val="tx1">
                  <a:lumMod val="65000"/>
                  <a:lumOff val="35000"/>
                </a:schemeClr>
              </a:solidFill>
            </a:endParaRPr>
          </a:p>
        </p:txBody>
      </p:sp>
      <p:sp>
        <p:nvSpPr>
          <p:cNvPr id="12" name="Rectangle 11"/>
          <p:cNvSpPr/>
          <p:nvPr/>
        </p:nvSpPr>
        <p:spPr>
          <a:xfrm>
            <a:off x="3048794" y="4192735"/>
            <a:ext cx="6096000" cy="923330"/>
          </a:xfrm>
          <a:prstGeom prst="rect">
            <a:avLst/>
          </a:prstGeom>
        </p:spPr>
        <p:txBody>
          <a:bodyPr lIns="91440" tIns="45720" rIns="91440" bIns="45720" anchor="t">
            <a:spAutoFit/>
          </a:bodyPr>
          <a:lstStyle/>
          <a:p>
            <a:pPr algn="ctr"/>
            <a:r>
              <a:rPr lang="en-US" i="1" dirty="0">
                <a:solidFill>
                  <a:schemeClr val="tx1">
                    <a:lumMod val="65000"/>
                    <a:lumOff val="35000"/>
                  </a:schemeClr>
                </a:solidFill>
                <a:cs typeface="Arial"/>
              </a:rPr>
              <a:t>Successful STEM Mentoring Initiatives for Underrepresented Students </a:t>
            </a:r>
            <a:r>
              <a:rPr lang="en-US" dirty="0">
                <a:solidFill>
                  <a:schemeClr val="tx1">
                    <a:lumMod val="65000"/>
                    <a:lumOff val="35000"/>
                  </a:schemeClr>
                </a:solidFill>
                <a:cs typeface="Arial"/>
              </a:rPr>
              <a:t>provides a series of case studies on the advantages of mentoring programs</a:t>
            </a:r>
            <a:endParaRPr lang="id-ID" dirty="0">
              <a:solidFill>
                <a:schemeClr val="tx1">
                  <a:lumMod val="65000"/>
                  <a:lumOff val="35000"/>
                </a:schemeClr>
              </a:solidFill>
            </a:endParaRPr>
          </a:p>
        </p:txBody>
      </p:sp>
      <p:sp>
        <p:nvSpPr>
          <p:cNvPr id="13" name="Rectangle 12"/>
          <p:cNvSpPr/>
          <p:nvPr/>
        </p:nvSpPr>
        <p:spPr>
          <a:xfrm>
            <a:off x="2166078" y="5400217"/>
            <a:ext cx="8222105" cy="646331"/>
          </a:xfrm>
          <a:prstGeom prst="rect">
            <a:avLst/>
          </a:prstGeom>
        </p:spPr>
        <p:txBody>
          <a:bodyPr wrap="square">
            <a:spAutoFit/>
          </a:bodyPr>
          <a:lstStyle/>
          <a:p>
            <a:r>
              <a:rPr lang="en-US" dirty="0"/>
              <a:t>Methods including AI-driven adaptive learning may provide pathways to successfully increase the number of African American STEM graduates. </a:t>
            </a:r>
          </a:p>
        </p:txBody>
      </p:sp>
    </p:spTree>
    <p:extLst>
      <p:ext uri="{BB962C8B-B14F-4D97-AF65-F5344CB8AC3E}">
        <p14:creationId xmlns:p14="http://schemas.microsoft.com/office/powerpoint/2010/main" val="22589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7647D53-90E4-4F33-9BE0-AA9EFC90A4C8}"/>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38" name="TextBox 37">
            <a:extLst>
              <a:ext uri="{FF2B5EF4-FFF2-40B4-BE49-F238E27FC236}">
                <a16:creationId xmlns:a16="http://schemas.microsoft.com/office/drawing/2014/main" id="{6E9D88B4-70CA-4523-A019-AC59375E6175}"/>
              </a:ext>
            </a:extLst>
          </p:cNvPr>
          <p:cNvSpPr txBox="1"/>
          <p:nvPr/>
        </p:nvSpPr>
        <p:spPr>
          <a:xfrm>
            <a:off x="3931137" y="405041"/>
            <a:ext cx="4180953" cy="646331"/>
          </a:xfrm>
          <a:prstGeom prst="rect">
            <a:avLst/>
          </a:prstGeom>
          <a:noFill/>
          <a:effectLst/>
        </p:spPr>
        <p:txBody>
          <a:bodyPr wrap="none" rtlCol="0">
            <a:spAutoFit/>
          </a:bodyPr>
          <a:lstStyle/>
          <a:p>
            <a:pPr algn="ctr"/>
            <a:r>
              <a:rPr lang="en-ID" sz="3600" b="1" spc="-150" dirty="0">
                <a:gradFill>
                  <a:gsLst>
                    <a:gs pos="0">
                      <a:schemeClr val="accent1"/>
                    </a:gs>
                    <a:gs pos="100000">
                      <a:schemeClr val="accent1">
                        <a:lumMod val="75000"/>
                      </a:schemeClr>
                    </a:gs>
                  </a:gsLst>
                  <a:lin ang="0" scaled="1"/>
                </a:gradFill>
                <a:latin typeface="+mj-lt"/>
              </a:rPr>
              <a:t>RELATED </a:t>
            </a:r>
            <a:r>
              <a:rPr lang="en-ID" sz="3600" b="1" spc="-150" dirty="0">
                <a:solidFill>
                  <a:schemeClr val="tx1">
                    <a:lumMod val="75000"/>
                    <a:lumOff val="25000"/>
                  </a:schemeClr>
                </a:solidFill>
                <a:latin typeface="+mj-lt"/>
              </a:rPr>
              <a:t>WORKS</a:t>
            </a:r>
            <a:endParaRPr lang="en-ID" sz="1600" b="1" spc="-150" dirty="0">
              <a:solidFill>
                <a:schemeClr val="tx1">
                  <a:lumMod val="75000"/>
                  <a:lumOff val="25000"/>
                </a:schemeClr>
              </a:solidFill>
              <a:latin typeface="+mj-lt"/>
            </a:endParaRPr>
          </a:p>
        </p:txBody>
      </p:sp>
      <p:sp>
        <p:nvSpPr>
          <p:cNvPr id="10" name="Rectangle 9"/>
          <p:cNvSpPr/>
          <p:nvPr/>
        </p:nvSpPr>
        <p:spPr>
          <a:xfrm>
            <a:off x="1195829" y="1020728"/>
            <a:ext cx="10020925" cy="923330"/>
          </a:xfrm>
          <a:prstGeom prst="rect">
            <a:avLst/>
          </a:prstGeom>
        </p:spPr>
        <p:txBody>
          <a:bodyPr wrap="square">
            <a:spAutoFit/>
          </a:bodyPr>
          <a:lstStyle/>
          <a:p>
            <a:r>
              <a:rPr lang="en-US" dirty="0">
                <a:solidFill>
                  <a:schemeClr val="tx1">
                    <a:lumMod val="65000"/>
                    <a:lumOff val="35000"/>
                  </a:schemeClr>
                </a:solidFill>
              </a:rPr>
              <a:t>There have been many applications of AI within higher education. Researchers in 2019 highlighted hundreds of higher-education focused AI implementations that span several core areas including:</a:t>
            </a:r>
          </a:p>
        </p:txBody>
      </p:sp>
      <p:sp>
        <p:nvSpPr>
          <p:cNvPr id="13" name="Rectangle 12"/>
          <p:cNvSpPr/>
          <p:nvPr/>
        </p:nvSpPr>
        <p:spPr>
          <a:xfrm>
            <a:off x="1415782" y="4628223"/>
            <a:ext cx="8704250" cy="923330"/>
          </a:xfrm>
          <a:prstGeom prst="rect">
            <a:avLst/>
          </a:prstGeom>
        </p:spPr>
        <p:txBody>
          <a:bodyPr wrap="square">
            <a:spAutoFit/>
          </a:bodyPr>
          <a:lstStyle/>
          <a:p>
            <a:r>
              <a:rPr lang="en-US" i="1" dirty="0">
                <a:solidFill>
                  <a:schemeClr val="tx1">
                    <a:lumMod val="65000"/>
                    <a:lumOff val="35000"/>
                  </a:schemeClr>
                </a:solidFill>
              </a:rPr>
              <a:t>Example: Pounce at GSU addressed the Summer Melt for underrepresented students leveraging AI</a:t>
            </a:r>
          </a:p>
          <a:p>
            <a:r>
              <a:rPr lang="en-US" dirty="0">
                <a:solidFill>
                  <a:schemeClr val="tx1">
                    <a:lumMod val="65000"/>
                    <a:lumOff val="35000"/>
                  </a:schemeClr>
                </a:solidFill>
              </a:rPr>
              <a:t> </a:t>
            </a:r>
          </a:p>
        </p:txBody>
      </p:sp>
      <p:grpSp>
        <p:nvGrpSpPr>
          <p:cNvPr id="17" name="Group 16"/>
          <p:cNvGrpSpPr/>
          <p:nvPr/>
        </p:nvGrpSpPr>
        <p:grpSpPr>
          <a:xfrm>
            <a:off x="1415782" y="2475874"/>
            <a:ext cx="2275263" cy="1365158"/>
            <a:chOff x="0" y="216593"/>
            <a:chExt cx="2275263" cy="1365158"/>
          </a:xfrm>
        </p:grpSpPr>
        <p:sp>
          <p:nvSpPr>
            <p:cNvPr id="18" name="Rectangle 17"/>
            <p:cNvSpPr/>
            <p:nvPr/>
          </p:nvSpPr>
          <p:spPr>
            <a:xfrm>
              <a:off x="0" y="216593"/>
              <a:ext cx="2275263" cy="1365158"/>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TextBox 18"/>
            <p:cNvSpPr txBox="1"/>
            <p:nvPr/>
          </p:nvSpPr>
          <p:spPr>
            <a:xfrm>
              <a:off x="0" y="216593"/>
              <a:ext cx="2275263" cy="1365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Intelligent tutoring systems (ITS)</a:t>
              </a:r>
            </a:p>
          </p:txBody>
        </p:sp>
      </p:grpSp>
      <p:grpSp>
        <p:nvGrpSpPr>
          <p:cNvPr id="23" name="Group 22"/>
          <p:cNvGrpSpPr/>
          <p:nvPr/>
        </p:nvGrpSpPr>
        <p:grpSpPr>
          <a:xfrm>
            <a:off x="4689339" y="2475874"/>
            <a:ext cx="2275263" cy="1365158"/>
            <a:chOff x="2502789" y="216593"/>
            <a:chExt cx="2275263" cy="1365158"/>
          </a:xfrm>
        </p:grpSpPr>
        <p:sp>
          <p:nvSpPr>
            <p:cNvPr id="24" name="Rectangle 23"/>
            <p:cNvSpPr/>
            <p:nvPr/>
          </p:nvSpPr>
          <p:spPr>
            <a:xfrm>
              <a:off x="2502789" y="216593"/>
              <a:ext cx="2275263" cy="1365158"/>
            </a:xfrm>
            <a:prstGeom prst="rect">
              <a:avLst/>
            </a:prstGeom>
          </p:spPr>
          <p:style>
            <a:lnRef idx="2">
              <a:schemeClr val="lt1">
                <a:hueOff val="0"/>
                <a:satOff val="0"/>
                <a:lumOff val="0"/>
                <a:alphaOff val="0"/>
              </a:schemeClr>
            </a:lnRef>
            <a:fillRef idx="1">
              <a:schemeClr val="accent4">
                <a:hueOff val="6"/>
                <a:satOff val="-345"/>
                <a:lumOff val="7941"/>
                <a:alphaOff val="0"/>
              </a:schemeClr>
            </a:fillRef>
            <a:effectRef idx="0">
              <a:schemeClr val="accent4">
                <a:hueOff val="6"/>
                <a:satOff val="-345"/>
                <a:lumOff val="7941"/>
                <a:alphaOff val="0"/>
              </a:schemeClr>
            </a:effectRef>
            <a:fontRef idx="minor">
              <a:schemeClr val="lt1"/>
            </a:fontRef>
          </p:style>
        </p:sp>
        <p:sp>
          <p:nvSpPr>
            <p:cNvPr id="27" name="TextBox 26"/>
            <p:cNvSpPr txBox="1"/>
            <p:nvPr/>
          </p:nvSpPr>
          <p:spPr>
            <a:xfrm>
              <a:off x="2502789" y="216593"/>
              <a:ext cx="2275263" cy="1365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Adaptive group formations for collaboration</a:t>
              </a:r>
            </a:p>
          </p:txBody>
        </p:sp>
      </p:grpSp>
      <p:grpSp>
        <p:nvGrpSpPr>
          <p:cNvPr id="28" name="Group 27"/>
          <p:cNvGrpSpPr/>
          <p:nvPr/>
        </p:nvGrpSpPr>
        <p:grpSpPr>
          <a:xfrm>
            <a:off x="7844769" y="2475874"/>
            <a:ext cx="2275263" cy="1365158"/>
            <a:chOff x="5005579" y="220389"/>
            <a:chExt cx="2275263" cy="1365158"/>
          </a:xfrm>
        </p:grpSpPr>
        <p:sp>
          <p:nvSpPr>
            <p:cNvPr id="31" name="Rectangle 30"/>
            <p:cNvSpPr/>
            <p:nvPr/>
          </p:nvSpPr>
          <p:spPr>
            <a:xfrm>
              <a:off x="5005579" y="220389"/>
              <a:ext cx="2275263" cy="1365158"/>
            </a:xfrm>
            <a:prstGeom prst="rect">
              <a:avLst/>
            </a:prstGeom>
          </p:spPr>
          <p:style>
            <a:lnRef idx="2">
              <a:schemeClr val="lt1">
                <a:hueOff val="0"/>
                <a:satOff val="0"/>
                <a:lumOff val="0"/>
                <a:alphaOff val="0"/>
              </a:schemeClr>
            </a:lnRef>
            <a:fillRef idx="1">
              <a:schemeClr val="accent4">
                <a:hueOff val="13"/>
                <a:satOff val="-690"/>
                <a:lumOff val="15882"/>
                <a:alphaOff val="0"/>
              </a:schemeClr>
            </a:fillRef>
            <a:effectRef idx="0">
              <a:schemeClr val="accent4">
                <a:hueOff val="13"/>
                <a:satOff val="-690"/>
                <a:lumOff val="15882"/>
                <a:alphaOff val="0"/>
              </a:schemeClr>
            </a:effectRef>
            <a:fontRef idx="minor">
              <a:schemeClr val="lt1"/>
            </a:fontRef>
          </p:style>
        </p:sp>
        <p:sp>
          <p:nvSpPr>
            <p:cNvPr id="32" name="TextBox 31"/>
            <p:cNvSpPr txBox="1"/>
            <p:nvPr/>
          </p:nvSpPr>
          <p:spPr>
            <a:xfrm>
              <a:off x="5005579" y="220389"/>
              <a:ext cx="2275263" cy="1365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Intelligent </a:t>
              </a:r>
              <a:r>
                <a:rPr lang="en-US" sz="2400" dirty="0"/>
                <a:t>virtual</a:t>
              </a:r>
              <a:r>
                <a:rPr lang="en-US" sz="2400" kern="1200" dirty="0"/>
                <a:t> </a:t>
              </a:r>
              <a:r>
                <a:rPr lang="en-US" sz="2400" dirty="0"/>
                <a:t>reality</a:t>
              </a:r>
              <a:endParaRPr lang="en-US" sz="2400" kern="1200" dirty="0"/>
            </a:p>
          </p:txBody>
        </p:sp>
      </p:grpSp>
    </p:spTree>
    <p:extLst>
      <p:ext uri="{BB962C8B-B14F-4D97-AF65-F5344CB8AC3E}">
        <p14:creationId xmlns:p14="http://schemas.microsoft.com/office/powerpoint/2010/main" val="22369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850355" y="2168499"/>
            <a:ext cx="8738158" cy="3197262"/>
            <a:chOff x="8192530" y="2722724"/>
            <a:chExt cx="4072167" cy="3197262"/>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8257854" y="3430610"/>
              <a:ext cx="4006843" cy="323678"/>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r>
                <a:rPr lang="en-US" sz="1600" dirty="0">
                  <a:solidFill>
                    <a:schemeClr val="tx1">
                      <a:lumMod val="65000"/>
                      <a:lumOff val="35000"/>
                    </a:schemeClr>
                  </a:solidFill>
                  <a:latin typeface="+mn-lt"/>
                </a:rPr>
                <a:t>Research methodology &amp; longitudinal study data</a:t>
              </a:r>
              <a:endParaRPr lang="en-ID" sz="1600" dirty="0">
                <a:solidFill>
                  <a:schemeClr val="tx1">
                    <a:lumMod val="65000"/>
                    <a:lumOff val="35000"/>
                  </a:schemeClr>
                </a:solidFill>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735652" y="5719931"/>
              <a:ext cx="311662"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pPr algn="l"/>
              <a:r>
                <a:rPr lang="en-US" dirty="0">
                  <a:solidFill>
                    <a:schemeClr val="bg1"/>
                  </a:solidFill>
                  <a:latin typeface="+mn-lt"/>
                </a:rPr>
                <a:t>START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8192530" y="2722724"/>
              <a:ext cx="3422287" cy="707886"/>
            </a:xfrm>
            <a:prstGeom prst="rect">
              <a:avLst/>
            </a:prstGeom>
            <a:noFill/>
            <a:effectLst/>
          </p:spPr>
          <p:txBody>
            <a:bodyPr wrap="square" rtlCol="0">
              <a:spAutoFit/>
            </a:bodyPr>
            <a:lstStyle/>
            <a:p>
              <a:r>
                <a:rPr lang="en-US" sz="4000" b="1" spc="-150" dirty="0">
                  <a:solidFill>
                    <a:schemeClr val="tx1">
                      <a:lumMod val="85000"/>
                      <a:lumOff val="15000"/>
                    </a:schemeClr>
                  </a:solidFill>
                  <a:latin typeface="+mj-lt"/>
                </a:rPr>
                <a:t>METHODS &amp;</a:t>
              </a:r>
              <a:r>
                <a:rPr lang="id-ID" sz="4000" b="1" spc="-150" dirty="0">
                  <a:solidFill>
                    <a:schemeClr val="tx1">
                      <a:lumMod val="85000"/>
                      <a:lumOff val="15000"/>
                    </a:schemeClr>
                  </a:solidFill>
                  <a:latin typeface="+mj-lt"/>
                </a:rPr>
                <a:t> </a:t>
              </a:r>
              <a:r>
                <a:rPr lang="en-US" sz="4000" b="1" spc="-150" dirty="0">
                  <a:solidFill>
                    <a:schemeClr val="accent1"/>
                  </a:solidFill>
                  <a:latin typeface="+mj-lt"/>
                </a:rPr>
                <a:t>DATA</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1572995" y="2845684"/>
            <a:ext cx="4976042" cy="1200329"/>
          </a:xfrm>
          <a:prstGeom prst="rect">
            <a:avLst/>
          </a:prstGeom>
          <a:noFill/>
          <a:effectLst/>
        </p:spPr>
        <p:txBody>
          <a:bodyPr wrap="none" rtlCol="0">
            <a:spAutoFit/>
          </a:bodyPr>
          <a:lstStyle/>
          <a:p>
            <a:pPr algn="ctr"/>
            <a:r>
              <a:rPr lang="en-US" sz="7200" b="1" spc="-150" dirty="0">
                <a:solidFill>
                  <a:schemeClr val="bg1">
                    <a:alpha val="54000"/>
                  </a:schemeClr>
                </a:solidFill>
                <a:effectLst>
                  <a:outerShdw blurRad="63500" sx="101000" sy="101000" algn="ctr" rotWithShape="0">
                    <a:prstClr val="black">
                      <a:alpha val="20000"/>
                    </a:prstClr>
                  </a:outerShdw>
                </a:effectLst>
                <a:latin typeface="+mj-lt"/>
              </a:rPr>
              <a:t>METHODS</a:t>
            </a:r>
            <a:endParaRPr lang="en-ID" sz="40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grpSp>
        <p:nvGrpSpPr>
          <p:cNvPr id="20" name="Group 19" title="background image"/>
          <p:cNvGrpSpPr/>
          <p:nvPr/>
        </p:nvGrpSpPr>
        <p:grpSpPr>
          <a:xfrm>
            <a:off x="8815650" y="2156867"/>
            <a:ext cx="1376135" cy="976160"/>
            <a:chOff x="2390775" y="4265613"/>
            <a:chExt cx="781050" cy="554037"/>
          </a:xfrm>
          <a:solidFill>
            <a:schemeClr val="tx2">
              <a:lumMod val="65000"/>
              <a:lumOff val="35000"/>
            </a:schemeClr>
          </a:solidFill>
        </p:grpSpPr>
        <p:sp>
          <p:nvSpPr>
            <p:cNvPr id="21" name="Freeform 6"/>
            <p:cNvSpPr>
              <a:spLocks/>
            </p:cNvSpPr>
            <p:nvPr/>
          </p:nvSpPr>
          <p:spPr bwMode="auto">
            <a:xfrm>
              <a:off x="2586038" y="4797425"/>
              <a:ext cx="282575" cy="22225"/>
            </a:xfrm>
            <a:custGeom>
              <a:avLst/>
              <a:gdLst>
                <a:gd name="T0" fmla="*/ 13 w 356"/>
                <a:gd name="T1" fmla="*/ 27 h 27"/>
                <a:gd name="T2" fmla="*/ 13 w 356"/>
                <a:gd name="T3" fmla="*/ 27 h 27"/>
                <a:gd name="T4" fmla="*/ 8 w 356"/>
                <a:gd name="T5" fmla="*/ 25 h 27"/>
                <a:gd name="T6" fmla="*/ 5 w 356"/>
                <a:gd name="T7" fmla="*/ 22 h 27"/>
                <a:gd name="T8" fmla="*/ 2 w 356"/>
                <a:gd name="T9" fmla="*/ 19 h 27"/>
                <a:gd name="T10" fmla="*/ 0 w 356"/>
                <a:gd name="T11" fmla="*/ 13 h 27"/>
                <a:gd name="T12" fmla="*/ 0 w 356"/>
                <a:gd name="T13" fmla="*/ 13 h 27"/>
                <a:gd name="T14" fmla="*/ 2 w 356"/>
                <a:gd name="T15" fmla="*/ 8 h 27"/>
                <a:gd name="T16" fmla="*/ 5 w 356"/>
                <a:gd name="T17" fmla="*/ 3 h 27"/>
                <a:gd name="T18" fmla="*/ 8 w 356"/>
                <a:gd name="T19" fmla="*/ 0 h 27"/>
                <a:gd name="T20" fmla="*/ 13 w 356"/>
                <a:gd name="T21" fmla="*/ 0 h 27"/>
                <a:gd name="T22" fmla="*/ 343 w 356"/>
                <a:gd name="T23" fmla="*/ 0 h 27"/>
                <a:gd name="T24" fmla="*/ 343 w 356"/>
                <a:gd name="T25" fmla="*/ 0 h 27"/>
                <a:gd name="T26" fmla="*/ 348 w 356"/>
                <a:gd name="T27" fmla="*/ 0 h 27"/>
                <a:gd name="T28" fmla="*/ 353 w 356"/>
                <a:gd name="T29" fmla="*/ 3 h 27"/>
                <a:gd name="T30" fmla="*/ 355 w 356"/>
                <a:gd name="T31" fmla="*/ 8 h 27"/>
                <a:gd name="T32" fmla="*/ 356 w 356"/>
                <a:gd name="T33" fmla="*/ 13 h 27"/>
                <a:gd name="T34" fmla="*/ 356 w 356"/>
                <a:gd name="T35" fmla="*/ 13 h 27"/>
                <a:gd name="T36" fmla="*/ 355 w 356"/>
                <a:gd name="T37" fmla="*/ 19 h 27"/>
                <a:gd name="T38" fmla="*/ 353 w 356"/>
                <a:gd name="T39" fmla="*/ 22 h 27"/>
                <a:gd name="T40" fmla="*/ 348 w 356"/>
                <a:gd name="T41" fmla="*/ 25 h 27"/>
                <a:gd name="T42" fmla="*/ 343 w 356"/>
                <a:gd name="T43" fmla="*/ 27 h 27"/>
                <a:gd name="T44" fmla="*/ 13 w 356"/>
                <a:gd name="T4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27">
                  <a:moveTo>
                    <a:pt x="13" y="27"/>
                  </a:moveTo>
                  <a:lnTo>
                    <a:pt x="13" y="27"/>
                  </a:lnTo>
                  <a:lnTo>
                    <a:pt x="8" y="25"/>
                  </a:lnTo>
                  <a:lnTo>
                    <a:pt x="5" y="22"/>
                  </a:lnTo>
                  <a:lnTo>
                    <a:pt x="2" y="19"/>
                  </a:lnTo>
                  <a:lnTo>
                    <a:pt x="0" y="13"/>
                  </a:lnTo>
                  <a:lnTo>
                    <a:pt x="0" y="13"/>
                  </a:lnTo>
                  <a:lnTo>
                    <a:pt x="2" y="8"/>
                  </a:lnTo>
                  <a:lnTo>
                    <a:pt x="5" y="3"/>
                  </a:lnTo>
                  <a:lnTo>
                    <a:pt x="8" y="0"/>
                  </a:lnTo>
                  <a:lnTo>
                    <a:pt x="13" y="0"/>
                  </a:lnTo>
                  <a:lnTo>
                    <a:pt x="343" y="0"/>
                  </a:lnTo>
                  <a:lnTo>
                    <a:pt x="343" y="0"/>
                  </a:lnTo>
                  <a:lnTo>
                    <a:pt x="348" y="0"/>
                  </a:lnTo>
                  <a:lnTo>
                    <a:pt x="353" y="3"/>
                  </a:lnTo>
                  <a:lnTo>
                    <a:pt x="355" y="8"/>
                  </a:lnTo>
                  <a:lnTo>
                    <a:pt x="356" y="13"/>
                  </a:lnTo>
                  <a:lnTo>
                    <a:pt x="356" y="13"/>
                  </a:lnTo>
                  <a:lnTo>
                    <a:pt x="355" y="19"/>
                  </a:lnTo>
                  <a:lnTo>
                    <a:pt x="353" y="22"/>
                  </a:lnTo>
                  <a:lnTo>
                    <a:pt x="348" y="25"/>
                  </a:lnTo>
                  <a:lnTo>
                    <a:pt x="34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
            <p:cNvSpPr>
              <a:spLocks/>
            </p:cNvSpPr>
            <p:nvPr/>
          </p:nvSpPr>
          <p:spPr bwMode="auto">
            <a:xfrm>
              <a:off x="2513013" y="4364038"/>
              <a:ext cx="414338" cy="277812"/>
            </a:xfrm>
            <a:custGeom>
              <a:avLst/>
              <a:gdLst>
                <a:gd name="T0" fmla="*/ 14 w 522"/>
                <a:gd name="T1" fmla="*/ 350 h 350"/>
                <a:gd name="T2" fmla="*/ 14 w 522"/>
                <a:gd name="T3" fmla="*/ 350 h 350"/>
                <a:gd name="T4" fmla="*/ 5 w 522"/>
                <a:gd name="T5" fmla="*/ 349 h 350"/>
                <a:gd name="T6" fmla="*/ 5 w 522"/>
                <a:gd name="T7" fmla="*/ 349 h 350"/>
                <a:gd name="T8" fmla="*/ 2 w 522"/>
                <a:gd name="T9" fmla="*/ 345 h 350"/>
                <a:gd name="T10" fmla="*/ 0 w 522"/>
                <a:gd name="T11" fmla="*/ 340 h 350"/>
                <a:gd name="T12" fmla="*/ 0 w 522"/>
                <a:gd name="T13" fmla="*/ 335 h 350"/>
                <a:gd name="T14" fmla="*/ 2 w 522"/>
                <a:gd name="T15" fmla="*/ 330 h 350"/>
                <a:gd name="T16" fmla="*/ 103 w 522"/>
                <a:gd name="T17" fmla="*/ 163 h 350"/>
                <a:gd name="T18" fmla="*/ 103 w 522"/>
                <a:gd name="T19" fmla="*/ 163 h 350"/>
                <a:gd name="T20" fmla="*/ 108 w 522"/>
                <a:gd name="T21" fmla="*/ 158 h 350"/>
                <a:gd name="T22" fmla="*/ 115 w 522"/>
                <a:gd name="T23" fmla="*/ 156 h 350"/>
                <a:gd name="T24" fmla="*/ 115 w 522"/>
                <a:gd name="T25" fmla="*/ 156 h 350"/>
                <a:gd name="T26" fmla="*/ 115 w 522"/>
                <a:gd name="T27" fmla="*/ 156 h 350"/>
                <a:gd name="T28" fmla="*/ 115 w 522"/>
                <a:gd name="T29" fmla="*/ 156 h 350"/>
                <a:gd name="T30" fmla="*/ 120 w 522"/>
                <a:gd name="T31" fmla="*/ 158 h 350"/>
                <a:gd name="T32" fmla="*/ 125 w 522"/>
                <a:gd name="T33" fmla="*/ 163 h 350"/>
                <a:gd name="T34" fmla="*/ 193 w 522"/>
                <a:gd name="T35" fmla="*/ 257 h 350"/>
                <a:gd name="T36" fmla="*/ 274 w 522"/>
                <a:gd name="T37" fmla="*/ 174 h 350"/>
                <a:gd name="T38" fmla="*/ 274 w 522"/>
                <a:gd name="T39" fmla="*/ 174 h 350"/>
                <a:gd name="T40" fmla="*/ 279 w 522"/>
                <a:gd name="T41" fmla="*/ 171 h 350"/>
                <a:gd name="T42" fmla="*/ 284 w 522"/>
                <a:gd name="T43" fmla="*/ 169 h 350"/>
                <a:gd name="T44" fmla="*/ 284 w 522"/>
                <a:gd name="T45" fmla="*/ 169 h 350"/>
                <a:gd name="T46" fmla="*/ 287 w 522"/>
                <a:gd name="T47" fmla="*/ 171 h 350"/>
                <a:gd name="T48" fmla="*/ 292 w 522"/>
                <a:gd name="T49" fmla="*/ 173 h 350"/>
                <a:gd name="T50" fmla="*/ 365 w 522"/>
                <a:gd name="T51" fmla="*/ 235 h 350"/>
                <a:gd name="T52" fmla="*/ 497 w 522"/>
                <a:gd name="T53" fmla="*/ 7 h 350"/>
                <a:gd name="T54" fmla="*/ 497 w 522"/>
                <a:gd name="T55" fmla="*/ 7 h 350"/>
                <a:gd name="T56" fmla="*/ 502 w 522"/>
                <a:gd name="T57" fmla="*/ 2 h 350"/>
                <a:gd name="T58" fmla="*/ 509 w 522"/>
                <a:gd name="T59" fmla="*/ 0 h 350"/>
                <a:gd name="T60" fmla="*/ 509 w 522"/>
                <a:gd name="T61" fmla="*/ 0 h 350"/>
                <a:gd name="T62" fmla="*/ 515 w 522"/>
                <a:gd name="T63" fmla="*/ 2 h 350"/>
                <a:gd name="T64" fmla="*/ 515 w 522"/>
                <a:gd name="T65" fmla="*/ 2 h 350"/>
                <a:gd name="T66" fmla="*/ 520 w 522"/>
                <a:gd name="T67" fmla="*/ 5 h 350"/>
                <a:gd name="T68" fmla="*/ 522 w 522"/>
                <a:gd name="T69" fmla="*/ 11 h 350"/>
                <a:gd name="T70" fmla="*/ 522 w 522"/>
                <a:gd name="T71" fmla="*/ 11 h 350"/>
                <a:gd name="T72" fmla="*/ 522 w 522"/>
                <a:gd name="T73" fmla="*/ 16 h 350"/>
                <a:gd name="T74" fmla="*/ 520 w 522"/>
                <a:gd name="T75" fmla="*/ 21 h 350"/>
                <a:gd name="T76" fmla="*/ 379 w 522"/>
                <a:gd name="T77" fmla="*/ 262 h 350"/>
                <a:gd name="T78" fmla="*/ 379 w 522"/>
                <a:gd name="T79" fmla="*/ 262 h 350"/>
                <a:gd name="T80" fmla="*/ 375 w 522"/>
                <a:gd name="T81" fmla="*/ 267 h 350"/>
                <a:gd name="T82" fmla="*/ 370 w 522"/>
                <a:gd name="T83" fmla="*/ 269 h 350"/>
                <a:gd name="T84" fmla="*/ 370 w 522"/>
                <a:gd name="T85" fmla="*/ 269 h 350"/>
                <a:gd name="T86" fmla="*/ 368 w 522"/>
                <a:gd name="T87" fmla="*/ 269 h 350"/>
                <a:gd name="T88" fmla="*/ 368 w 522"/>
                <a:gd name="T89" fmla="*/ 269 h 350"/>
                <a:gd name="T90" fmla="*/ 363 w 522"/>
                <a:gd name="T91" fmla="*/ 267 h 350"/>
                <a:gd name="T92" fmla="*/ 358 w 522"/>
                <a:gd name="T93" fmla="*/ 266 h 350"/>
                <a:gd name="T94" fmla="*/ 284 w 522"/>
                <a:gd name="T95" fmla="*/ 202 h 350"/>
                <a:gd name="T96" fmla="*/ 201 w 522"/>
                <a:gd name="T97" fmla="*/ 288 h 350"/>
                <a:gd name="T98" fmla="*/ 201 w 522"/>
                <a:gd name="T99" fmla="*/ 288 h 350"/>
                <a:gd name="T100" fmla="*/ 196 w 522"/>
                <a:gd name="T101" fmla="*/ 291 h 350"/>
                <a:gd name="T102" fmla="*/ 191 w 522"/>
                <a:gd name="T103" fmla="*/ 293 h 350"/>
                <a:gd name="T104" fmla="*/ 191 w 522"/>
                <a:gd name="T105" fmla="*/ 293 h 350"/>
                <a:gd name="T106" fmla="*/ 184 w 522"/>
                <a:gd name="T107" fmla="*/ 291 h 350"/>
                <a:gd name="T108" fmla="*/ 181 w 522"/>
                <a:gd name="T109" fmla="*/ 288 h 350"/>
                <a:gd name="T110" fmla="*/ 115 w 522"/>
                <a:gd name="T111" fmla="*/ 195 h 350"/>
                <a:gd name="T112" fmla="*/ 24 w 522"/>
                <a:gd name="T113" fmla="*/ 345 h 350"/>
                <a:gd name="T114" fmla="*/ 24 w 522"/>
                <a:gd name="T115" fmla="*/ 345 h 350"/>
                <a:gd name="T116" fmla="*/ 19 w 522"/>
                <a:gd name="T117" fmla="*/ 349 h 350"/>
                <a:gd name="T118" fmla="*/ 14 w 522"/>
                <a:gd name="T119" fmla="*/ 350 h 350"/>
                <a:gd name="T120" fmla="*/ 14 w 522"/>
                <a:gd name="T12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2" h="350">
                  <a:moveTo>
                    <a:pt x="14" y="350"/>
                  </a:moveTo>
                  <a:lnTo>
                    <a:pt x="14" y="350"/>
                  </a:lnTo>
                  <a:lnTo>
                    <a:pt x="5" y="349"/>
                  </a:lnTo>
                  <a:lnTo>
                    <a:pt x="5" y="349"/>
                  </a:lnTo>
                  <a:lnTo>
                    <a:pt x="2" y="345"/>
                  </a:lnTo>
                  <a:lnTo>
                    <a:pt x="0" y="340"/>
                  </a:lnTo>
                  <a:lnTo>
                    <a:pt x="0" y="335"/>
                  </a:lnTo>
                  <a:lnTo>
                    <a:pt x="2" y="330"/>
                  </a:lnTo>
                  <a:lnTo>
                    <a:pt x="103" y="163"/>
                  </a:lnTo>
                  <a:lnTo>
                    <a:pt x="103" y="163"/>
                  </a:lnTo>
                  <a:lnTo>
                    <a:pt x="108" y="158"/>
                  </a:lnTo>
                  <a:lnTo>
                    <a:pt x="115" y="156"/>
                  </a:lnTo>
                  <a:lnTo>
                    <a:pt x="115" y="156"/>
                  </a:lnTo>
                  <a:lnTo>
                    <a:pt x="115" y="156"/>
                  </a:lnTo>
                  <a:lnTo>
                    <a:pt x="115" y="156"/>
                  </a:lnTo>
                  <a:lnTo>
                    <a:pt x="120" y="158"/>
                  </a:lnTo>
                  <a:lnTo>
                    <a:pt x="125" y="163"/>
                  </a:lnTo>
                  <a:lnTo>
                    <a:pt x="193" y="257"/>
                  </a:lnTo>
                  <a:lnTo>
                    <a:pt x="274" y="174"/>
                  </a:lnTo>
                  <a:lnTo>
                    <a:pt x="274" y="174"/>
                  </a:lnTo>
                  <a:lnTo>
                    <a:pt x="279" y="171"/>
                  </a:lnTo>
                  <a:lnTo>
                    <a:pt x="284" y="169"/>
                  </a:lnTo>
                  <a:lnTo>
                    <a:pt x="284" y="169"/>
                  </a:lnTo>
                  <a:lnTo>
                    <a:pt x="287" y="171"/>
                  </a:lnTo>
                  <a:lnTo>
                    <a:pt x="292" y="173"/>
                  </a:lnTo>
                  <a:lnTo>
                    <a:pt x="365" y="235"/>
                  </a:lnTo>
                  <a:lnTo>
                    <a:pt x="497" y="7"/>
                  </a:lnTo>
                  <a:lnTo>
                    <a:pt x="497" y="7"/>
                  </a:lnTo>
                  <a:lnTo>
                    <a:pt x="502" y="2"/>
                  </a:lnTo>
                  <a:lnTo>
                    <a:pt x="509" y="0"/>
                  </a:lnTo>
                  <a:lnTo>
                    <a:pt x="509" y="0"/>
                  </a:lnTo>
                  <a:lnTo>
                    <a:pt x="515" y="2"/>
                  </a:lnTo>
                  <a:lnTo>
                    <a:pt x="515" y="2"/>
                  </a:lnTo>
                  <a:lnTo>
                    <a:pt x="520" y="5"/>
                  </a:lnTo>
                  <a:lnTo>
                    <a:pt x="522" y="11"/>
                  </a:lnTo>
                  <a:lnTo>
                    <a:pt x="522" y="11"/>
                  </a:lnTo>
                  <a:lnTo>
                    <a:pt x="522" y="16"/>
                  </a:lnTo>
                  <a:lnTo>
                    <a:pt x="520" y="21"/>
                  </a:lnTo>
                  <a:lnTo>
                    <a:pt x="379" y="262"/>
                  </a:lnTo>
                  <a:lnTo>
                    <a:pt x="379" y="262"/>
                  </a:lnTo>
                  <a:lnTo>
                    <a:pt x="375" y="267"/>
                  </a:lnTo>
                  <a:lnTo>
                    <a:pt x="370" y="269"/>
                  </a:lnTo>
                  <a:lnTo>
                    <a:pt x="370" y="269"/>
                  </a:lnTo>
                  <a:lnTo>
                    <a:pt x="368" y="269"/>
                  </a:lnTo>
                  <a:lnTo>
                    <a:pt x="368" y="269"/>
                  </a:lnTo>
                  <a:lnTo>
                    <a:pt x="363" y="267"/>
                  </a:lnTo>
                  <a:lnTo>
                    <a:pt x="358" y="266"/>
                  </a:lnTo>
                  <a:lnTo>
                    <a:pt x="284" y="202"/>
                  </a:lnTo>
                  <a:lnTo>
                    <a:pt x="201" y="288"/>
                  </a:lnTo>
                  <a:lnTo>
                    <a:pt x="201" y="288"/>
                  </a:lnTo>
                  <a:lnTo>
                    <a:pt x="196" y="291"/>
                  </a:lnTo>
                  <a:lnTo>
                    <a:pt x="191" y="293"/>
                  </a:lnTo>
                  <a:lnTo>
                    <a:pt x="191" y="293"/>
                  </a:lnTo>
                  <a:lnTo>
                    <a:pt x="184" y="291"/>
                  </a:lnTo>
                  <a:lnTo>
                    <a:pt x="181" y="288"/>
                  </a:lnTo>
                  <a:lnTo>
                    <a:pt x="115" y="195"/>
                  </a:lnTo>
                  <a:lnTo>
                    <a:pt x="24" y="345"/>
                  </a:lnTo>
                  <a:lnTo>
                    <a:pt x="24" y="345"/>
                  </a:lnTo>
                  <a:lnTo>
                    <a:pt x="19" y="349"/>
                  </a:lnTo>
                  <a:lnTo>
                    <a:pt x="14" y="350"/>
                  </a:lnTo>
                  <a:lnTo>
                    <a:pt x="1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
            <p:cNvSpPr>
              <a:spLocks/>
            </p:cNvSpPr>
            <p:nvPr/>
          </p:nvSpPr>
          <p:spPr bwMode="auto">
            <a:xfrm>
              <a:off x="2390775" y="4265613"/>
              <a:ext cx="673100" cy="469900"/>
            </a:xfrm>
            <a:custGeom>
              <a:avLst/>
              <a:gdLst>
                <a:gd name="T0" fmla="*/ 88 w 846"/>
                <a:gd name="T1" fmla="*/ 592 h 592"/>
                <a:gd name="T2" fmla="*/ 52 w 846"/>
                <a:gd name="T3" fmla="*/ 585 h 592"/>
                <a:gd name="T4" fmla="*/ 25 w 846"/>
                <a:gd name="T5" fmla="*/ 566 h 592"/>
                <a:gd name="T6" fmla="*/ 7 w 846"/>
                <a:gd name="T7" fmla="*/ 537 h 592"/>
                <a:gd name="T8" fmla="*/ 0 w 846"/>
                <a:gd name="T9" fmla="*/ 504 h 592"/>
                <a:gd name="T10" fmla="*/ 0 w 846"/>
                <a:gd name="T11" fmla="*/ 88 h 592"/>
                <a:gd name="T12" fmla="*/ 7 w 846"/>
                <a:gd name="T13" fmla="*/ 54 h 592"/>
                <a:gd name="T14" fmla="*/ 25 w 846"/>
                <a:gd name="T15" fmla="*/ 27 h 592"/>
                <a:gd name="T16" fmla="*/ 52 w 846"/>
                <a:gd name="T17" fmla="*/ 8 h 592"/>
                <a:gd name="T18" fmla="*/ 88 w 846"/>
                <a:gd name="T19" fmla="*/ 0 h 592"/>
                <a:gd name="T20" fmla="*/ 760 w 846"/>
                <a:gd name="T21" fmla="*/ 0 h 592"/>
                <a:gd name="T22" fmla="*/ 794 w 846"/>
                <a:gd name="T23" fmla="*/ 8 h 592"/>
                <a:gd name="T24" fmla="*/ 821 w 846"/>
                <a:gd name="T25" fmla="*/ 27 h 592"/>
                <a:gd name="T26" fmla="*/ 840 w 846"/>
                <a:gd name="T27" fmla="*/ 54 h 592"/>
                <a:gd name="T28" fmla="*/ 846 w 846"/>
                <a:gd name="T29" fmla="*/ 88 h 592"/>
                <a:gd name="T30" fmla="*/ 846 w 846"/>
                <a:gd name="T31" fmla="*/ 233 h 592"/>
                <a:gd name="T32" fmla="*/ 819 w 846"/>
                <a:gd name="T33" fmla="*/ 88 h 592"/>
                <a:gd name="T34" fmla="*/ 819 w 846"/>
                <a:gd name="T35" fmla="*/ 76 h 592"/>
                <a:gd name="T36" fmla="*/ 809 w 846"/>
                <a:gd name="T37" fmla="*/ 54 h 592"/>
                <a:gd name="T38" fmla="*/ 794 w 846"/>
                <a:gd name="T39" fmla="*/ 39 h 592"/>
                <a:gd name="T40" fmla="*/ 772 w 846"/>
                <a:gd name="T41" fmla="*/ 29 h 592"/>
                <a:gd name="T42" fmla="*/ 88 w 846"/>
                <a:gd name="T43" fmla="*/ 27 h 592"/>
                <a:gd name="T44" fmla="*/ 74 w 846"/>
                <a:gd name="T45" fmla="*/ 29 h 592"/>
                <a:gd name="T46" fmla="*/ 54 w 846"/>
                <a:gd name="T47" fmla="*/ 39 h 592"/>
                <a:gd name="T48" fmla="*/ 37 w 846"/>
                <a:gd name="T49" fmla="*/ 54 h 592"/>
                <a:gd name="T50" fmla="*/ 27 w 846"/>
                <a:gd name="T51" fmla="*/ 76 h 592"/>
                <a:gd name="T52" fmla="*/ 27 w 846"/>
                <a:gd name="T53" fmla="*/ 504 h 592"/>
                <a:gd name="T54" fmla="*/ 27 w 846"/>
                <a:gd name="T55" fmla="*/ 515 h 592"/>
                <a:gd name="T56" fmla="*/ 37 w 846"/>
                <a:gd name="T57" fmla="*/ 537 h 592"/>
                <a:gd name="T58" fmla="*/ 54 w 846"/>
                <a:gd name="T59" fmla="*/ 554 h 592"/>
                <a:gd name="T60" fmla="*/ 74 w 846"/>
                <a:gd name="T61" fmla="*/ 563 h 592"/>
                <a:gd name="T62" fmla="*/ 634 w 846"/>
                <a:gd name="T63" fmla="*/ 564 h 592"/>
                <a:gd name="T64" fmla="*/ 647 w 846"/>
                <a:gd name="T65" fmla="*/ 580 h 592"/>
                <a:gd name="T66" fmla="*/ 88 w 846"/>
                <a:gd name="T6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6" h="592">
                  <a:moveTo>
                    <a:pt x="88" y="592"/>
                  </a:moveTo>
                  <a:lnTo>
                    <a:pt x="88" y="592"/>
                  </a:lnTo>
                  <a:lnTo>
                    <a:pt x="69" y="590"/>
                  </a:lnTo>
                  <a:lnTo>
                    <a:pt x="52" y="585"/>
                  </a:lnTo>
                  <a:lnTo>
                    <a:pt x="39" y="576"/>
                  </a:lnTo>
                  <a:lnTo>
                    <a:pt x="25" y="566"/>
                  </a:lnTo>
                  <a:lnTo>
                    <a:pt x="15" y="553"/>
                  </a:lnTo>
                  <a:lnTo>
                    <a:pt x="7" y="537"/>
                  </a:lnTo>
                  <a:lnTo>
                    <a:pt x="2" y="522"/>
                  </a:lnTo>
                  <a:lnTo>
                    <a:pt x="0" y="504"/>
                  </a:lnTo>
                  <a:lnTo>
                    <a:pt x="0" y="88"/>
                  </a:lnTo>
                  <a:lnTo>
                    <a:pt x="0" y="88"/>
                  </a:lnTo>
                  <a:lnTo>
                    <a:pt x="2" y="71"/>
                  </a:lnTo>
                  <a:lnTo>
                    <a:pt x="7" y="54"/>
                  </a:lnTo>
                  <a:lnTo>
                    <a:pt x="15" y="39"/>
                  </a:lnTo>
                  <a:lnTo>
                    <a:pt x="25" y="27"/>
                  </a:lnTo>
                  <a:lnTo>
                    <a:pt x="39" y="15"/>
                  </a:lnTo>
                  <a:lnTo>
                    <a:pt x="52" y="8"/>
                  </a:lnTo>
                  <a:lnTo>
                    <a:pt x="69" y="3"/>
                  </a:lnTo>
                  <a:lnTo>
                    <a:pt x="88" y="0"/>
                  </a:lnTo>
                  <a:lnTo>
                    <a:pt x="760" y="0"/>
                  </a:lnTo>
                  <a:lnTo>
                    <a:pt x="760" y="0"/>
                  </a:lnTo>
                  <a:lnTo>
                    <a:pt x="777" y="3"/>
                  </a:lnTo>
                  <a:lnTo>
                    <a:pt x="794" y="8"/>
                  </a:lnTo>
                  <a:lnTo>
                    <a:pt x="809" y="15"/>
                  </a:lnTo>
                  <a:lnTo>
                    <a:pt x="821" y="27"/>
                  </a:lnTo>
                  <a:lnTo>
                    <a:pt x="833" y="39"/>
                  </a:lnTo>
                  <a:lnTo>
                    <a:pt x="840" y="54"/>
                  </a:lnTo>
                  <a:lnTo>
                    <a:pt x="845" y="71"/>
                  </a:lnTo>
                  <a:lnTo>
                    <a:pt x="846" y="88"/>
                  </a:lnTo>
                  <a:lnTo>
                    <a:pt x="846" y="233"/>
                  </a:lnTo>
                  <a:lnTo>
                    <a:pt x="846" y="233"/>
                  </a:lnTo>
                  <a:lnTo>
                    <a:pt x="819" y="228"/>
                  </a:lnTo>
                  <a:lnTo>
                    <a:pt x="819" y="88"/>
                  </a:lnTo>
                  <a:lnTo>
                    <a:pt x="819" y="88"/>
                  </a:lnTo>
                  <a:lnTo>
                    <a:pt x="819" y="76"/>
                  </a:lnTo>
                  <a:lnTo>
                    <a:pt x="816" y="64"/>
                  </a:lnTo>
                  <a:lnTo>
                    <a:pt x="809" y="54"/>
                  </a:lnTo>
                  <a:lnTo>
                    <a:pt x="803" y="46"/>
                  </a:lnTo>
                  <a:lnTo>
                    <a:pt x="794" y="39"/>
                  </a:lnTo>
                  <a:lnTo>
                    <a:pt x="784" y="32"/>
                  </a:lnTo>
                  <a:lnTo>
                    <a:pt x="772" y="29"/>
                  </a:lnTo>
                  <a:lnTo>
                    <a:pt x="760" y="27"/>
                  </a:lnTo>
                  <a:lnTo>
                    <a:pt x="88" y="27"/>
                  </a:lnTo>
                  <a:lnTo>
                    <a:pt x="88" y="27"/>
                  </a:lnTo>
                  <a:lnTo>
                    <a:pt x="74" y="29"/>
                  </a:lnTo>
                  <a:lnTo>
                    <a:pt x="64" y="32"/>
                  </a:lnTo>
                  <a:lnTo>
                    <a:pt x="54" y="39"/>
                  </a:lnTo>
                  <a:lnTo>
                    <a:pt x="44" y="46"/>
                  </a:lnTo>
                  <a:lnTo>
                    <a:pt x="37" y="54"/>
                  </a:lnTo>
                  <a:lnTo>
                    <a:pt x="30" y="64"/>
                  </a:lnTo>
                  <a:lnTo>
                    <a:pt x="27" y="76"/>
                  </a:lnTo>
                  <a:lnTo>
                    <a:pt x="27" y="88"/>
                  </a:lnTo>
                  <a:lnTo>
                    <a:pt x="27" y="504"/>
                  </a:lnTo>
                  <a:lnTo>
                    <a:pt x="27" y="504"/>
                  </a:lnTo>
                  <a:lnTo>
                    <a:pt x="27" y="515"/>
                  </a:lnTo>
                  <a:lnTo>
                    <a:pt x="30" y="527"/>
                  </a:lnTo>
                  <a:lnTo>
                    <a:pt x="37" y="537"/>
                  </a:lnTo>
                  <a:lnTo>
                    <a:pt x="44" y="548"/>
                  </a:lnTo>
                  <a:lnTo>
                    <a:pt x="54" y="554"/>
                  </a:lnTo>
                  <a:lnTo>
                    <a:pt x="64" y="559"/>
                  </a:lnTo>
                  <a:lnTo>
                    <a:pt x="74" y="563"/>
                  </a:lnTo>
                  <a:lnTo>
                    <a:pt x="88" y="564"/>
                  </a:lnTo>
                  <a:lnTo>
                    <a:pt x="634" y="564"/>
                  </a:lnTo>
                  <a:lnTo>
                    <a:pt x="634" y="564"/>
                  </a:lnTo>
                  <a:lnTo>
                    <a:pt x="647" y="580"/>
                  </a:lnTo>
                  <a:lnTo>
                    <a:pt x="661" y="592"/>
                  </a:lnTo>
                  <a:lnTo>
                    <a:pt x="88"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9"/>
            <p:cNvSpPr>
              <a:spLocks noEditPoints="1"/>
            </p:cNvSpPr>
            <p:nvPr/>
          </p:nvSpPr>
          <p:spPr bwMode="auto">
            <a:xfrm>
              <a:off x="2908300" y="4497388"/>
              <a:ext cx="263525" cy="261937"/>
            </a:xfrm>
            <a:custGeom>
              <a:avLst/>
              <a:gdLst>
                <a:gd name="T0" fmla="*/ 315 w 333"/>
                <a:gd name="T1" fmla="*/ 328 h 330"/>
                <a:gd name="T2" fmla="*/ 224 w 333"/>
                <a:gd name="T3" fmla="*/ 252 h 330"/>
                <a:gd name="T4" fmla="*/ 185 w 333"/>
                <a:gd name="T5" fmla="*/ 272 h 330"/>
                <a:gd name="T6" fmla="*/ 141 w 333"/>
                <a:gd name="T7" fmla="*/ 279 h 330"/>
                <a:gd name="T8" fmla="*/ 98 w 333"/>
                <a:gd name="T9" fmla="*/ 272 h 330"/>
                <a:gd name="T10" fmla="*/ 63 w 333"/>
                <a:gd name="T11" fmla="*/ 256 h 330"/>
                <a:gd name="T12" fmla="*/ 33 w 333"/>
                <a:gd name="T13" fmla="*/ 229 h 330"/>
                <a:gd name="T14" fmla="*/ 12 w 333"/>
                <a:gd name="T15" fmla="*/ 195 h 330"/>
                <a:gd name="T16" fmla="*/ 2 w 333"/>
                <a:gd name="T17" fmla="*/ 154 h 330"/>
                <a:gd name="T18" fmla="*/ 2 w 333"/>
                <a:gd name="T19" fmla="*/ 125 h 330"/>
                <a:gd name="T20" fmla="*/ 12 w 333"/>
                <a:gd name="T21" fmla="*/ 85 h 330"/>
                <a:gd name="T22" fmla="*/ 33 w 333"/>
                <a:gd name="T23" fmla="*/ 51 h 330"/>
                <a:gd name="T24" fmla="*/ 63 w 333"/>
                <a:gd name="T25" fmla="*/ 24 h 330"/>
                <a:gd name="T26" fmla="*/ 98 w 333"/>
                <a:gd name="T27" fmla="*/ 5 h 330"/>
                <a:gd name="T28" fmla="*/ 141 w 333"/>
                <a:gd name="T29" fmla="*/ 0 h 330"/>
                <a:gd name="T30" fmla="*/ 169 w 333"/>
                <a:gd name="T31" fmla="*/ 2 h 330"/>
                <a:gd name="T32" fmla="*/ 207 w 333"/>
                <a:gd name="T33" fmla="*/ 17 h 330"/>
                <a:gd name="T34" fmla="*/ 239 w 333"/>
                <a:gd name="T35" fmla="*/ 41 h 330"/>
                <a:gd name="T36" fmla="*/ 264 w 333"/>
                <a:gd name="T37" fmla="*/ 73 h 330"/>
                <a:gd name="T38" fmla="*/ 278 w 333"/>
                <a:gd name="T39" fmla="*/ 112 h 330"/>
                <a:gd name="T40" fmla="*/ 281 w 333"/>
                <a:gd name="T41" fmla="*/ 139 h 330"/>
                <a:gd name="T42" fmla="*/ 266 w 333"/>
                <a:gd name="T43" fmla="*/ 202 h 330"/>
                <a:gd name="T44" fmla="*/ 330 w 333"/>
                <a:gd name="T45" fmla="*/ 306 h 330"/>
                <a:gd name="T46" fmla="*/ 333 w 333"/>
                <a:gd name="T47" fmla="*/ 316 h 330"/>
                <a:gd name="T48" fmla="*/ 330 w 333"/>
                <a:gd name="T49" fmla="*/ 327 h 330"/>
                <a:gd name="T50" fmla="*/ 320 w 333"/>
                <a:gd name="T51" fmla="*/ 330 h 330"/>
                <a:gd name="T52" fmla="*/ 141 w 333"/>
                <a:gd name="T53" fmla="*/ 27 h 330"/>
                <a:gd name="T54" fmla="*/ 107 w 333"/>
                <a:gd name="T55" fmla="*/ 33 h 330"/>
                <a:gd name="T56" fmla="*/ 78 w 333"/>
                <a:gd name="T57" fmla="*/ 46 h 330"/>
                <a:gd name="T58" fmla="*/ 53 w 333"/>
                <a:gd name="T59" fmla="*/ 68 h 330"/>
                <a:gd name="T60" fmla="*/ 36 w 333"/>
                <a:gd name="T61" fmla="*/ 95 h 330"/>
                <a:gd name="T62" fmla="*/ 29 w 333"/>
                <a:gd name="T63" fmla="*/ 129 h 330"/>
                <a:gd name="T64" fmla="*/ 29 w 333"/>
                <a:gd name="T65" fmla="*/ 151 h 330"/>
                <a:gd name="T66" fmla="*/ 36 w 333"/>
                <a:gd name="T67" fmla="*/ 183 h 330"/>
                <a:gd name="T68" fmla="*/ 53 w 333"/>
                <a:gd name="T69" fmla="*/ 212 h 330"/>
                <a:gd name="T70" fmla="*/ 78 w 333"/>
                <a:gd name="T71" fmla="*/ 234 h 330"/>
                <a:gd name="T72" fmla="*/ 107 w 333"/>
                <a:gd name="T73" fmla="*/ 247 h 330"/>
                <a:gd name="T74" fmla="*/ 141 w 333"/>
                <a:gd name="T75" fmla="*/ 252 h 330"/>
                <a:gd name="T76" fmla="*/ 163 w 333"/>
                <a:gd name="T77" fmla="*/ 251 h 330"/>
                <a:gd name="T78" fmla="*/ 195 w 333"/>
                <a:gd name="T79" fmla="*/ 239 h 330"/>
                <a:gd name="T80" fmla="*/ 220 w 333"/>
                <a:gd name="T81" fmla="*/ 220 h 330"/>
                <a:gd name="T82" fmla="*/ 240 w 333"/>
                <a:gd name="T83" fmla="*/ 193 h 330"/>
                <a:gd name="T84" fmla="*/ 251 w 333"/>
                <a:gd name="T85" fmla="*/ 163 h 330"/>
                <a:gd name="T86" fmla="*/ 254 w 333"/>
                <a:gd name="T87" fmla="*/ 139 h 330"/>
                <a:gd name="T88" fmla="*/ 249 w 333"/>
                <a:gd name="T89" fmla="*/ 107 h 330"/>
                <a:gd name="T90" fmla="*/ 234 w 333"/>
                <a:gd name="T91" fmla="*/ 76 h 330"/>
                <a:gd name="T92" fmla="*/ 212 w 333"/>
                <a:gd name="T93" fmla="*/ 53 h 330"/>
                <a:gd name="T94" fmla="*/ 185 w 333"/>
                <a:gd name="T95" fmla="*/ 36 h 330"/>
                <a:gd name="T96" fmla="*/ 153 w 333"/>
                <a:gd name="T97" fmla="*/ 2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3" h="330">
                  <a:moveTo>
                    <a:pt x="320" y="330"/>
                  </a:moveTo>
                  <a:lnTo>
                    <a:pt x="320" y="330"/>
                  </a:lnTo>
                  <a:lnTo>
                    <a:pt x="315" y="328"/>
                  </a:lnTo>
                  <a:lnTo>
                    <a:pt x="310" y="327"/>
                  </a:lnTo>
                  <a:lnTo>
                    <a:pt x="230" y="245"/>
                  </a:lnTo>
                  <a:lnTo>
                    <a:pt x="224" y="252"/>
                  </a:lnTo>
                  <a:lnTo>
                    <a:pt x="224" y="252"/>
                  </a:lnTo>
                  <a:lnTo>
                    <a:pt x="205" y="264"/>
                  </a:lnTo>
                  <a:lnTo>
                    <a:pt x="185" y="272"/>
                  </a:lnTo>
                  <a:lnTo>
                    <a:pt x="163" y="278"/>
                  </a:lnTo>
                  <a:lnTo>
                    <a:pt x="141" y="279"/>
                  </a:lnTo>
                  <a:lnTo>
                    <a:pt x="141" y="279"/>
                  </a:lnTo>
                  <a:lnTo>
                    <a:pt x="126" y="279"/>
                  </a:lnTo>
                  <a:lnTo>
                    <a:pt x="112" y="276"/>
                  </a:lnTo>
                  <a:lnTo>
                    <a:pt x="98" y="272"/>
                  </a:lnTo>
                  <a:lnTo>
                    <a:pt x="87" y="269"/>
                  </a:lnTo>
                  <a:lnTo>
                    <a:pt x="75" y="262"/>
                  </a:lnTo>
                  <a:lnTo>
                    <a:pt x="63" y="256"/>
                  </a:lnTo>
                  <a:lnTo>
                    <a:pt x="51" y="247"/>
                  </a:lnTo>
                  <a:lnTo>
                    <a:pt x="43" y="239"/>
                  </a:lnTo>
                  <a:lnTo>
                    <a:pt x="33" y="229"/>
                  </a:lnTo>
                  <a:lnTo>
                    <a:pt x="24" y="218"/>
                  </a:lnTo>
                  <a:lnTo>
                    <a:pt x="17" y="207"/>
                  </a:lnTo>
                  <a:lnTo>
                    <a:pt x="12" y="195"/>
                  </a:lnTo>
                  <a:lnTo>
                    <a:pt x="7" y="181"/>
                  </a:lnTo>
                  <a:lnTo>
                    <a:pt x="4" y="168"/>
                  </a:lnTo>
                  <a:lnTo>
                    <a:pt x="2" y="154"/>
                  </a:lnTo>
                  <a:lnTo>
                    <a:pt x="0" y="139"/>
                  </a:lnTo>
                  <a:lnTo>
                    <a:pt x="0" y="139"/>
                  </a:lnTo>
                  <a:lnTo>
                    <a:pt x="2" y="125"/>
                  </a:lnTo>
                  <a:lnTo>
                    <a:pt x="4" y="112"/>
                  </a:lnTo>
                  <a:lnTo>
                    <a:pt x="7" y="98"/>
                  </a:lnTo>
                  <a:lnTo>
                    <a:pt x="12" y="85"/>
                  </a:lnTo>
                  <a:lnTo>
                    <a:pt x="17" y="73"/>
                  </a:lnTo>
                  <a:lnTo>
                    <a:pt x="24" y="61"/>
                  </a:lnTo>
                  <a:lnTo>
                    <a:pt x="33" y="51"/>
                  </a:lnTo>
                  <a:lnTo>
                    <a:pt x="43" y="41"/>
                  </a:lnTo>
                  <a:lnTo>
                    <a:pt x="51" y="33"/>
                  </a:lnTo>
                  <a:lnTo>
                    <a:pt x="63" y="24"/>
                  </a:lnTo>
                  <a:lnTo>
                    <a:pt x="75" y="17"/>
                  </a:lnTo>
                  <a:lnTo>
                    <a:pt x="87" y="11"/>
                  </a:lnTo>
                  <a:lnTo>
                    <a:pt x="98" y="5"/>
                  </a:lnTo>
                  <a:lnTo>
                    <a:pt x="112" y="2"/>
                  </a:lnTo>
                  <a:lnTo>
                    <a:pt x="126" y="0"/>
                  </a:lnTo>
                  <a:lnTo>
                    <a:pt x="141" y="0"/>
                  </a:lnTo>
                  <a:lnTo>
                    <a:pt x="141" y="0"/>
                  </a:lnTo>
                  <a:lnTo>
                    <a:pt x="154" y="0"/>
                  </a:lnTo>
                  <a:lnTo>
                    <a:pt x="169" y="2"/>
                  </a:lnTo>
                  <a:lnTo>
                    <a:pt x="181" y="5"/>
                  </a:lnTo>
                  <a:lnTo>
                    <a:pt x="195" y="11"/>
                  </a:lnTo>
                  <a:lnTo>
                    <a:pt x="207" y="17"/>
                  </a:lnTo>
                  <a:lnTo>
                    <a:pt x="218" y="24"/>
                  </a:lnTo>
                  <a:lnTo>
                    <a:pt x="229" y="33"/>
                  </a:lnTo>
                  <a:lnTo>
                    <a:pt x="239" y="41"/>
                  </a:lnTo>
                  <a:lnTo>
                    <a:pt x="249" y="51"/>
                  </a:lnTo>
                  <a:lnTo>
                    <a:pt x="256" y="61"/>
                  </a:lnTo>
                  <a:lnTo>
                    <a:pt x="264" y="73"/>
                  </a:lnTo>
                  <a:lnTo>
                    <a:pt x="269" y="85"/>
                  </a:lnTo>
                  <a:lnTo>
                    <a:pt x="274" y="98"/>
                  </a:lnTo>
                  <a:lnTo>
                    <a:pt x="278" y="112"/>
                  </a:lnTo>
                  <a:lnTo>
                    <a:pt x="279" y="125"/>
                  </a:lnTo>
                  <a:lnTo>
                    <a:pt x="281" y="139"/>
                  </a:lnTo>
                  <a:lnTo>
                    <a:pt x="281" y="139"/>
                  </a:lnTo>
                  <a:lnTo>
                    <a:pt x="279" y="161"/>
                  </a:lnTo>
                  <a:lnTo>
                    <a:pt x="274" y="181"/>
                  </a:lnTo>
                  <a:lnTo>
                    <a:pt x="266" y="202"/>
                  </a:lnTo>
                  <a:lnTo>
                    <a:pt x="256" y="218"/>
                  </a:lnTo>
                  <a:lnTo>
                    <a:pt x="251" y="227"/>
                  </a:lnTo>
                  <a:lnTo>
                    <a:pt x="330" y="306"/>
                  </a:lnTo>
                  <a:lnTo>
                    <a:pt x="330" y="306"/>
                  </a:lnTo>
                  <a:lnTo>
                    <a:pt x="332" y="311"/>
                  </a:lnTo>
                  <a:lnTo>
                    <a:pt x="333" y="316"/>
                  </a:lnTo>
                  <a:lnTo>
                    <a:pt x="333" y="316"/>
                  </a:lnTo>
                  <a:lnTo>
                    <a:pt x="332" y="322"/>
                  </a:lnTo>
                  <a:lnTo>
                    <a:pt x="330" y="327"/>
                  </a:lnTo>
                  <a:lnTo>
                    <a:pt x="330" y="327"/>
                  </a:lnTo>
                  <a:lnTo>
                    <a:pt x="325" y="328"/>
                  </a:lnTo>
                  <a:lnTo>
                    <a:pt x="320" y="330"/>
                  </a:lnTo>
                  <a:lnTo>
                    <a:pt x="320" y="330"/>
                  </a:lnTo>
                  <a:close/>
                  <a:moveTo>
                    <a:pt x="141" y="27"/>
                  </a:moveTo>
                  <a:lnTo>
                    <a:pt x="141" y="27"/>
                  </a:lnTo>
                  <a:lnTo>
                    <a:pt x="129" y="27"/>
                  </a:lnTo>
                  <a:lnTo>
                    <a:pt x="117" y="29"/>
                  </a:lnTo>
                  <a:lnTo>
                    <a:pt x="107" y="33"/>
                  </a:lnTo>
                  <a:lnTo>
                    <a:pt x="97" y="36"/>
                  </a:lnTo>
                  <a:lnTo>
                    <a:pt x="87" y="41"/>
                  </a:lnTo>
                  <a:lnTo>
                    <a:pt x="78" y="46"/>
                  </a:lnTo>
                  <a:lnTo>
                    <a:pt x="70" y="53"/>
                  </a:lnTo>
                  <a:lnTo>
                    <a:pt x="61" y="60"/>
                  </a:lnTo>
                  <a:lnTo>
                    <a:pt x="53" y="68"/>
                  </a:lnTo>
                  <a:lnTo>
                    <a:pt x="48" y="76"/>
                  </a:lnTo>
                  <a:lnTo>
                    <a:pt x="41" y="87"/>
                  </a:lnTo>
                  <a:lnTo>
                    <a:pt x="36" y="95"/>
                  </a:lnTo>
                  <a:lnTo>
                    <a:pt x="33" y="107"/>
                  </a:lnTo>
                  <a:lnTo>
                    <a:pt x="31" y="117"/>
                  </a:lnTo>
                  <a:lnTo>
                    <a:pt x="29" y="129"/>
                  </a:lnTo>
                  <a:lnTo>
                    <a:pt x="28" y="139"/>
                  </a:lnTo>
                  <a:lnTo>
                    <a:pt x="28" y="139"/>
                  </a:lnTo>
                  <a:lnTo>
                    <a:pt x="29" y="151"/>
                  </a:lnTo>
                  <a:lnTo>
                    <a:pt x="31" y="163"/>
                  </a:lnTo>
                  <a:lnTo>
                    <a:pt x="33" y="173"/>
                  </a:lnTo>
                  <a:lnTo>
                    <a:pt x="36" y="183"/>
                  </a:lnTo>
                  <a:lnTo>
                    <a:pt x="41" y="193"/>
                  </a:lnTo>
                  <a:lnTo>
                    <a:pt x="48" y="203"/>
                  </a:lnTo>
                  <a:lnTo>
                    <a:pt x="53" y="212"/>
                  </a:lnTo>
                  <a:lnTo>
                    <a:pt x="61" y="220"/>
                  </a:lnTo>
                  <a:lnTo>
                    <a:pt x="70" y="227"/>
                  </a:lnTo>
                  <a:lnTo>
                    <a:pt x="78" y="234"/>
                  </a:lnTo>
                  <a:lnTo>
                    <a:pt x="87" y="239"/>
                  </a:lnTo>
                  <a:lnTo>
                    <a:pt x="97" y="244"/>
                  </a:lnTo>
                  <a:lnTo>
                    <a:pt x="107" y="247"/>
                  </a:lnTo>
                  <a:lnTo>
                    <a:pt x="117" y="251"/>
                  </a:lnTo>
                  <a:lnTo>
                    <a:pt x="129" y="252"/>
                  </a:lnTo>
                  <a:lnTo>
                    <a:pt x="141" y="252"/>
                  </a:lnTo>
                  <a:lnTo>
                    <a:pt x="141" y="252"/>
                  </a:lnTo>
                  <a:lnTo>
                    <a:pt x="153" y="252"/>
                  </a:lnTo>
                  <a:lnTo>
                    <a:pt x="163" y="251"/>
                  </a:lnTo>
                  <a:lnTo>
                    <a:pt x="175" y="247"/>
                  </a:lnTo>
                  <a:lnTo>
                    <a:pt x="185" y="244"/>
                  </a:lnTo>
                  <a:lnTo>
                    <a:pt x="195" y="239"/>
                  </a:lnTo>
                  <a:lnTo>
                    <a:pt x="203" y="234"/>
                  </a:lnTo>
                  <a:lnTo>
                    <a:pt x="212" y="227"/>
                  </a:lnTo>
                  <a:lnTo>
                    <a:pt x="220" y="220"/>
                  </a:lnTo>
                  <a:lnTo>
                    <a:pt x="227" y="212"/>
                  </a:lnTo>
                  <a:lnTo>
                    <a:pt x="234" y="203"/>
                  </a:lnTo>
                  <a:lnTo>
                    <a:pt x="240" y="193"/>
                  </a:lnTo>
                  <a:lnTo>
                    <a:pt x="244" y="183"/>
                  </a:lnTo>
                  <a:lnTo>
                    <a:pt x="249" y="173"/>
                  </a:lnTo>
                  <a:lnTo>
                    <a:pt x="251" y="163"/>
                  </a:lnTo>
                  <a:lnTo>
                    <a:pt x="252" y="151"/>
                  </a:lnTo>
                  <a:lnTo>
                    <a:pt x="254" y="139"/>
                  </a:lnTo>
                  <a:lnTo>
                    <a:pt x="254" y="139"/>
                  </a:lnTo>
                  <a:lnTo>
                    <a:pt x="252" y="129"/>
                  </a:lnTo>
                  <a:lnTo>
                    <a:pt x="251" y="117"/>
                  </a:lnTo>
                  <a:lnTo>
                    <a:pt x="249" y="107"/>
                  </a:lnTo>
                  <a:lnTo>
                    <a:pt x="244" y="95"/>
                  </a:lnTo>
                  <a:lnTo>
                    <a:pt x="240" y="87"/>
                  </a:lnTo>
                  <a:lnTo>
                    <a:pt x="234" y="76"/>
                  </a:lnTo>
                  <a:lnTo>
                    <a:pt x="227" y="68"/>
                  </a:lnTo>
                  <a:lnTo>
                    <a:pt x="220" y="60"/>
                  </a:lnTo>
                  <a:lnTo>
                    <a:pt x="212" y="53"/>
                  </a:lnTo>
                  <a:lnTo>
                    <a:pt x="203" y="46"/>
                  </a:lnTo>
                  <a:lnTo>
                    <a:pt x="195" y="41"/>
                  </a:lnTo>
                  <a:lnTo>
                    <a:pt x="185" y="36"/>
                  </a:lnTo>
                  <a:lnTo>
                    <a:pt x="175" y="33"/>
                  </a:lnTo>
                  <a:lnTo>
                    <a:pt x="163" y="29"/>
                  </a:lnTo>
                  <a:lnTo>
                    <a:pt x="153" y="27"/>
                  </a:lnTo>
                  <a:lnTo>
                    <a:pt x="141" y="27"/>
                  </a:lnTo>
                  <a:lnTo>
                    <a:pt x="1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026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962D7B57-8B6B-4267-A69E-93EFE3596D5A}"/>
              </a:ext>
            </a:extLst>
          </p:cNvPr>
          <p:cNvGrpSpPr/>
          <p:nvPr/>
        </p:nvGrpSpPr>
        <p:grpSpPr>
          <a:xfrm rot="5400000">
            <a:off x="6402414" y="1066826"/>
            <a:ext cx="6941670" cy="4640678"/>
            <a:chOff x="7296340" y="0"/>
            <a:chExt cx="4897249" cy="3273932"/>
          </a:xfrm>
        </p:grpSpPr>
        <p:sp>
          <p:nvSpPr>
            <p:cNvPr id="53" name="Freeform 40">
              <a:extLst>
                <a:ext uri="{FF2B5EF4-FFF2-40B4-BE49-F238E27FC236}">
                  <a16:creationId xmlns:a16="http://schemas.microsoft.com/office/drawing/2014/main" id="{4EDD79D5-0FC0-4EB7-86DE-2702EF690A8B}"/>
                </a:ext>
              </a:extLst>
            </p:cNvPr>
            <p:cNvSpPr/>
            <p:nvPr/>
          </p:nvSpPr>
          <p:spPr>
            <a:xfrm>
              <a:off x="7296340" y="1"/>
              <a:ext cx="4897248" cy="3273931"/>
            </a:xfrm>
            <a:custGeom>
              <a:avLst/>
              <a:gdLst>
                <a:gd name="connsiteX0" fmla="*/ 0 w 4897248"/>
                <a:gd name="connsiteY0" fmla="*/ 0 h 3273931"/>
                <a:gd name="connsiteX1" fmla="*/ 2170780 w 4897248"/>
                <a:gd name="connsiteY1" fmla="*/ 0 h 3273931"/>
                <a:gd name="connsiteX2" fmla="*/ 2240723 w 4897248"/>
                <a:gd name="connsiteY2" fmla="*/ 40382 h 3273931"/>
                <a:gd name="connsiteX3" fmla="*/ 4131138 w 4897248"/>
                <a:gd name="connsiteY3" fmla="*/ 1131814 h 3273931"/>
                <a:gd name="connsiteX4" fmla="*/ 4817435 w 4897248"/>
                <a:gd name="connsiteY4" fmla="*/ 1713309 h 3273931"/>
                <a:gd name="connsiteX5" fmla="*/ 4897248 w 4897248"/>
                <a:gd name="connsiteY5" fmla="*/ 1786882 h 3273931"/>
                <a:gd name="connsiteX6" fmla="*/ 4897248 w 4897248"/>
                <a:gd name="connsiteY6" fmla="*/ 3273931 h 3273931"/>
                <a:gd name="connsiteX7" fmla="*/ 4607423 w 4897248"/>
                <a:gd name="connsiteY7" fmla="*/ 3011572 h 3273931"/>
                <a:gd name="connsiteX8" fmla="*/ 390434 w 4897248"/>
                <a:gd name="connsiteY8" fmla="*/ 186980 h 32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248" h="3273931">
                  <a:moveTo>
                    <a:pt x="0" y="0"/>
                  </a:moveTo>
                  <a:lnTo>
                    <a:pt x="2170780" y="0"/>
                  </a:lnTo>
                  <a:lnTo>
                    <a:pt x="2240723" y="40382"/>
                  </a:lnTo>
                  <a:cubicBezTo>
                    <a:pt x="2788832" y="356833"/>
                    <a:pt x="3415240" y="718490"/>
                    <a:pt x="4131138" y="1131814"/>
                  </a:cubicBezTo>
                  <a:cubicBezTo>
                    <a:pt x="4363858" y="1320688"/>
                    <a:pt x="4592688" y="1514618"/>
                    <a:pt x="4817435" y="1713309"/>
                  </a:cubicBezTo>
                  <a:lnTo>
                    <a:pt x="4897248" y="1786882"/>
                  </a:lnTo>
                  <a:lnTo>
                    <a:pt x="4897248" y="3273931"/>
                  </a:lnTo>
                  <a:lnTo>
                    <a:pt x="4607423" y="3011572"/>
                  </a:lnTo>
                  <a:cubicBezTo>
                    <a:pt x="3335979" y="1888836"/>
                    <a:pt x="1912730" y="938419"/>
                    <a:pt x="390434" y="186980"/>
                  </a:cubicBezTo>
                  <a:close/>
                </a:path>
              </a:pathLst>
            </a:custGeom>
            <a:solidFill>
              <a:schemeClr val="accent2"/>
            </a:solidFill>
            <a:ln>
              <a:noFill/>
            </a:ln>
            <a:effectLst>
              <a:outerShdw blurRad="508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id-ID"/>
            </a:p>
          </p:txBody>
        </p:sp>
        <p:sp>
          <p:nvSpPr>
            <p:cNvPr id="51" name="Freeform 38">
              <a:extLst>
                <a:ext uri="{FF2B5EF4-FFF2-40B4-BE49-F238E27FC236}">
                  <a16:creationId xmlns:a16="http://schemas.microsoft.com/office/drawing/2014/main" id="{FCA01291-FA5C-4CF6-A1C8-907C7D04958C}"/>
                </a:ext>
              </a:extLst>
            </p:cNvPr>
            <p:cNvSpPr/>
            <p:nvPr/>
          </p:nvSpPr>
          <p:spPr>
            <a:xfrm>
              <a:off x="9469310" y="0"/>
              <a:ext cx="2724278" cy="2154066"/>
            </a:xfrm>
            <a:custGeom>
              <a:avLst/>
              <a:gdLst>
                <a:gd name="connsiteX0" fmla="*/ 0 w 2724278"/>
                <a:gd name="connsiteY0" fmla="*/ 0 h 2154066"/>
                <a:gd name="connsiteX1" fmla="*/ 2724278 w 2724278"/>
                <a:gd name="connsiteY1" fmla="*/ 0 h 2154066"/>
                <a:gd name="connsiteX2" fmla="*/ 2724278 w 2724278"/>
                <a:gd name="connsiteY2" fmla="*/ 2154066 h 2154066"/>
                <a:gd name="connsiteX3" fmla="*/ 2586173 w 2724278"/>
                <a:gd name="connsiteY3" fmla="*/ 2017403 h 2154066"/>
                <a:gd name="connsiteX4" fmla="*/ 70844 w 2724278"/>
                <a:gd name="connsiteY4" fmla="*/ 43618 h 215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278" h="2154066">
                  <a:moveTo>
                    <a:pt x="0" y="0"/>
                  </a:moveTo>
                  <a:lnTo>
                    <a:pt x="2724278" y="0"/>
                  </a:lnTo>
                  <a:lnTo>
                    <a:pt x="2724278" y="2154066"/>
                  </a:lnTo>
                  <a:lnTo>
                    <a:pt x="2586173" y="2017403"/>
                  </a:lnTo>
                  <a:cubicBezTo>
                    <a:pt x="1815485" y="1279733"/>
                    <a:pt x="969970" y="617441"/>
                    <a:pt x="70844" y="43618"/>
                  </a:cubicBezTo>
                  <a:close/>
                </a:path>
              </a:pathLst>
            </a:custGeom>
            <a:solidFill>
              <a:schemeClr val="bg1"/>
            </a:solidFill>
            <a:ln>
              <a:noFill/>
            </a:ln>
            <a:effectLst>
              <a:outerShdw blurRad="50800" algn="ctr" rotWithShape="0">
                <a:srgbClr val="000000">
                  <a:alpha val="30000"/>
                </a:srgbClr>
              </a:outerShdw>
            </a:effectLst>
          </p:spPr>
          <p:txBody>
            <a:bodyPr vert="horz" wrap="square" lIns="91440" tIns="45720" rIns="91440" bIns="45720" numCol="1" anchor="t" anchorCtr="0" compatLnSpc="1">
              <a:prstTxWarp prst="textNoShape">
                <a:avLst/>
              </a:prstTxWarp>
              <a:noAutofit/>
            </a:bodyPr>
            <a:lstStyle/>
            <a:p>
              <a:endParaRPr lang="id-ID">
                <a:solidFill>
                  <a:schemeClr val="tx1"/>
                </a:solidFill>
              </a:endParaRPr>
            </a:p>
          </p:txBody>
        </p:sp>
        <p:sp>
          <p:nvSpPr>
            <p:cNvPr id="56" name="Freeform 45">
              <a:extLst>
                <a:ext uri="{FF2B5EF4-FFF2-40B4-BE49-F238E27FC236}">
                  <a16:creationId xmlns:a16="http://schemas.microsoft.com/office/drawing/2014/main" id="{B5EDA656-A60D-45FC-9EB8-B4A10CFAF6B1}"/>
                </a:ext>
              </a:extLst>
            </p:cNvPr>
            <p:cNvSpPr/>
            <p:nvPr/>
          </p:nvSpPr>
          <p:spPr>
            <a:xfrm>
              <a:off x="10498206" y="1"/>
              <a:ext cx="1695382" cy="838047"/>
            </a:xfrm>
            <a:custGeom>
              <a:avLst/>
              <a:gdLst>
                <a:gd name="connsiteX0" fmla="*/ 0 w 1695382"/>
                <a:gd name="connsiteY0" fmla="*/ 0 h 838047"/>
                <a:gd name="connsiteX1" fmla="*/ 1695382 w 1695382"/>
                <a:gd name="connsiteY1" fmla="*/ 0 h 838047"/>
                <a:gd name="connsiteX2" fmla="*/ 1695382 w 1695382"/>
                <a:gd name="connsiteY2" fmla="*/ 838047 h 838047"/>
                <a:gd name="connsiteX3" fmla="*/ 1532157 w 1695382"/>
                <a:gd name="connsiteY3" fmla="*/ 785935 h 838047"/>
                <a:gd name="connsiteX4" fmla="*/ 360393 w 1695382"/>
                <a:gd name="connsiteY4" fmla="*/ 214749 h 83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82" h="838047">
                  <a:moveTo>
                    <a:pt x="0" y="0"/>
                  </a:moveTo>
                  <a:lnTo>
                    <a:pt x="1695382" y="0"/>
                  </a:lnTo>
                  <a:lnTo>
                    <a:pt x="1695382" y="838047"/>
                  </a:lnTo>
                  <a:lnTo>
                    <a:pt x="1532157" y="785935"/>
                  </a:lnTo>
                  <a:cubicBezTo>
                    <a:pt x="1120250" y="648728"/>
                    <a:pt x="737622" y="437476"/>
                    <a:pt x="360393" y="214749"/>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id-ID"/>
            </a:p>
          </p:txBody>
        </p:sp>
        <p:sp>
          <p:nvSpPr>
            <p:cNvPr id="69" name="Freeform 20">
              <a:extLst>
                <a:ext uri="{FF2B5EF4-FFF2-40B4-BE49-F238E27FC236}">
                  <a16:creationId xmlns:a16="http://schemas.microsoft.com/office/drawing/2014/main" id="{2696EE8D-AD4C-470B-95DB-045F9B25ECC9}"/>
                </a:ext>
              </a:extLst>
            </p:cNvPr>
            <p:cNvSpPr/>
            <p:nvPr/>
          </p:nvSpPr>
          <p:spPr>
            <a:xfrm>
              <a:off x="10523184" y="234226"/>
              <a:ext cx="1670404" cy="1418981"/>
            </a:xfrm>
            <a:custGeom>
              <a:avLst/>
              <a:gdLst>
                <a:gd name="connsiteX0" fmla="*/ 0 w 1670404"/>
                <a:gd name="connsiteY0" fmla="*/ 0 h 1418981"/>
                <a:gd name="connsiteX1" fmla="*/ 1562360 w 1670404"/>
                <a:gd name="connsiteY1" fmla="*/ 821586 h 1418981"/>
                <a:gd name="connsiteX2" fmla="*/ 1670404 w 1670404"/>
                <a:gd name="connsiteY2" fmla="*/ 867088 h 1418981"/>
                <a:gd name="connsiteX3" fmla="*/ 1670404 w 1670404"/>
                <a:gd name="connsiteY3" fmla="*/ 1418981 h 1418981"/>
                <a:gd name="connsiteX4" fmla="*/ 1500868 w 1670404"/>
                <a:gd name="connsiteY4" fmla="*/ 1287048 h 1418981"/>
                <a:gd name="connsiteX5" fmla="*/ 0 w 1670404"/>
                <a:gd name="connsiteY5" fmla="*/ 0 h 141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04" h="1418981">
                  <a:moveTo>
                    <a:pt x="0" y="0"/>
                  </a:moveTo>
                  <a:cubicBezTo>
                    <a:pt x="0" y="0"/>
                    <a:pt x="712546" y="437941"/>
                    <a:pt x="1562360" y="821586"/>
                  </a:cubicBezTo>
                  <a:lnTo>
                    <a:pt x="1670404" y="867088"/>
                  </a:lnTo>
                  <a:lnTo>
                    <a:pt x="1670404" y="1418981"/>
                  </a:lnTo>
                  <a:lnTo>
                    <a:pt x="1500868" y="1287048"/>
                  </a:lnTo>
                  <a:cubicBezTo>
                    <a:pt x="1041595" y="925257"/>
                    <a:pt x="540837" y="499911"/>
                    <a:pt x="0" y="0"/>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61" name="Freeform 20">
              <a:extLst>
                <a:ext uri="{FF2B5EF4-FFF2-40B4-BE49-F238E27FC236}">
                  <a16:creationId xmlns:a16="http://schemas.microsoft.com/office/drawing/2014/main" id="{1E55A42E-E31D-4B79-87C5-E502D3796081}"/>
                </a:ext>
              </a:extLst>
            </p:cNvPr>
            <p:cNvSpPr/>
            <p:nvPr/>
          </p:nvSpPr>
          <p:spPr>
            <a:xfrm>
              <a:off x="9746222" y="1"/>
              <a:ext cx="854193" cy="598727"/>
            </a:xfrm>
            <a:custGeom>
              <a:avLst/>
              <a:gdLst>
                <a:gd name="connsiteX0" fmla="*/ 0 w 854193"/>
                <a:gd name="connsiteY0" fmla="*/ 0 h 598727"/>
                <a:gd name="connsiteX1" fmla="*/ 275171 w 854193"/>
                <a:gd name="connsiteY1" fmla="*/ 0 h 598727"/>
                <a:gd name="connsiteX2" fmla="*/ 548721 w 854193"/>
                <a:gd name="connsiteY2" fmla="*/ 276960 h 598727"/>
                <a:gd name="connsiteX3" fmla="*/ 854193 w 854193"/>
                <a:gd name="connsiteY3" fmla="*/ 598727 h 598727"/>
                <a:gd name="connsiteX4" fmla="*/ 159931 w 854193"/>
                <a:gd name="connsiteY4" fmla="*/ 105437 h 598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93" h="598727">
                  <a:moveTo>
                    <a:pt x="0" y="0"/>
                  </a:moveTo>
                  <a:lnTo>
                    <a:pt x="275171" y="0"/>
                  </a:lnTo>
                  <a:lnTo>
                    <a:pt x="548721" y="276960"/>
                  </a:lnTo>
                  <a:cubicBezTo>
                    <a:pt x="648747" y="380248"/>
                    <a:pt x="750592" y="487458"/>
                    <a:pt x="854193" y="598727"/>
                  </a:cubicBezTo>
                  <a:cubicBezTo>
                    <a:pt x="854193" y="598727"/>
                    <a:pt x="567740" y="379133"/>
                    <a:pt x="159931" y="105437"/>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64" name="Freeform 19">
              <a:extLst>
                <a:ext uri="{FF2B5EF4-FFF2-40B4-BE49-F238E27FC236}">
                  <a16:creationId xmlns:a16="http://schemas.microsoft.com/office/drawing/2014/main" id="{A0E35EC3-9A6E-4A12-8BE4-D3E94CF566EC}"/>
                </a:ext>
              </a:extLst>
            </p:cNvPr>
            <p:cNvSpPr/>
            <p:nvPr/>
          </p:nvSpPr>
          <p:spPr>
            <a:xfrm>
              <a:off x="7853196" y="1"/>
              <a:ext cx="3014531" cy="2050729"/>
            </a:xfrm>
            <a:custGeom>
              <a:avLst/>
              <a:gdLst>
                <a:gd name="connsiteX0" fmla="*/ 0 w 3014531"/>
                <a:gd name="connsiteY0" fmla="*/ 0 h 2050729"/>
                <a:gd name="connsiteX1" fmla="*/ 1308941 w 3014531"/>
                <a:gd name="connsiteY1" fmla="*/ 0 h 2050729"/>
                <a:gd name="connsiteX2" fmla="*/ 1375970 w 3014531"/>
                <a:gd name="connsiteY2" fmla="*/ 62567 h 2050729"/>
                <a:gd name="connsiteX3" fmla="*/ 3014531 w 3014531"/>
                <a:gd name="connsiteY3" fmla="*/ 2050729 h 2050729"/>
                <a:gd name="connsiteX4" fmla="*/ 145326 w 3014531"/>
                <a:gd name="connsiteY4" fmla="*/ 64079 h 205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531" h="2050729">
                  <a:moveTo>
                    <a:pt x="0" y="0"/>
                  </a:moveTo>
                  <a:lnTo>
                    <a:pt x="1308941" y="0"/>
                  </a:lnTo>
                  <a:lnTo>
                    <a:pt x="1375970" y="62567"/>
                  </a:lnTo>
                  <a:cubicBezTo>
                    <a:pt x="2380057" y="1034183"/>
                    <a:pt x="3014531" y="2050729"/>
                    <a:pt x="3014531" y="2050729"/>
                  </a:cubicBezTo>
                  <a:cubicBezTo>
                    <a:pt x="2180396" y="1121127"/>
                    <a:pt x="1047304" y="473432"/>
                    <a:pt x="145326" y="64079"/>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67" name="Freeform 22">
              <a:extLst>
                <a:ext uri="{FF2B5EF4-FFF2-40B4-BE49-F238E27FC236}">
                  <a16:creationId xmlns:a16="http://schemas.microsoft.com/office/drawing/2014/main" id="{962D0E8E-9117-4224-9791-07363F83ED7A}"/>
                </a:ext>
              </a:extLst>
            </p:cNvPr>
            <p:cNvSpPr/>
            <p:nvPr/>
          </p:nvSpPr>
          <p:spPr>
            <a:xfrm>
              <a:off x="10481660" y="950306"/>
              <a:ext cx="1711929" cy="2216473"/>
            </a:xfrm>
            <a:custGeom>
              <a:avLst/>
              <a:gdLst>
                <a:gd name="connsiteX0" fmla="*/ 0 w 1711929"/>
                <a:gd name="connsiteY0" fmla="*/ 0 h 2216473"/>
                <a:gd name="connsiteX1" fmla="*/ 1673186 w 1711929"/>
                <a:gd name="connsiteY1" fmla="*/ 1543707 h 2216473"/>
                <a:gd name="connsiteX2" fmla="*/ 1711929 w 1711929"/>
                <a:gd name="connsiteY2" fmla="*/ 1584120 h 2216473"/>
                <a:gd name="connsiteX3" fmla="*/ 1711929 w 1711929"/>
                <a:gd name="connsiteY3" fmla="*/ 2216473 h 2216473"/>
                <a:gd name="connsiteX4" fmla="*/ 1651512 w 1711929"/>
                <a:gd name="connsiteY4" fmla="*/ 2128128 h 2216473"/>
                <a:gd name="connsiteX5" fmla="*/ 0 w 1711929"/>
                <a:gd name="connsiteY5" fmla="*/ 0 h 221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929" h="2216473">
                  <a:moveTo>
                    <a:pt x="0" y="0"/>
                  </a:moveTo>
                  <a:cubicBezTo>
                    <a:pt x="0" y="0"/>
                    <a:pt x="735328" y="579474"/>
                    <a:pt x="1673186" y="1543707"/>
                  </a:cubicBezTo>
                  <a:lnTo>
                    <a:pt x="1711929" y="1584120"/>
                  </a:lnTo>
                  <a:lnTo>
                    <a:pt x="1711929" y="2216473"/>
                  </a:lnTo>
                  <a:lnTo>
                    <a:pt x="1651512" y="2128128"/>
                  </a:lnTo>
                  <a:cubicBezTo>
                    <a:pt x="1223377" y="1504674"/>
                    <a:pt x="495771" y="485478"/>
                    <a:pt x="0" y="0"/>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grpSp>
      <p:sp>
        <p:nvSpPr>
          <p:cNvPr id="75" name="Figures">
            <a:extLst>
              <a:ext uri="{FF2B5EF4-FFF2-40B4-BE49-F238E27FC236}">
                <a16:creationId xmlns:a16="http://schemas.microsoft.com/office/drawing/2014/main" id="{7FC84A56-AC53-47ED-BB57-2D5F30ADA88A}"/>
              </a:ext>
            </a:extLst>
          </p:cNvPr>
          <p:cNvSpPr>
            <a:spLocks noEditPoints="1"/>
          </p:cNvSpPr>
          <p:nvPr/>
        </p:nvSpPr>
        <p:spPr bwMode="auto">
          <a:xfrm>
            <a:off x="5837089" y="1337214"/>
            <a:ext cx="5921375" cy="5526088"/>
          </a:xfrm>
          <a:custGeom>
            <a:avLst/>
            <a:gdLst>
              <a:gd name="T0" fmla="*/ 518 w 1864"/>
              <a:gd name="T1" fmla="*/ 1655 h 1738"/>
              <a:gd name="T2" fmla="*/ 554 w 1864"/>
              <a:gd name="T3" fmla="*/ 1548 h 1738"/>
              <a:gd name="T4" fmla="*/ 582 w 1864"/>
              <a:gd name="T5" fmla="*/ 1470 h 1738"/>
              <a:gd name="T6" fmla="*/ 596 w 1864"/>
              <a:gd name="T7" fmla="*/ 1242 h 1738"/>
              <a:gd name="T8" fmla="*/ 604 w 1864"/>
              <a:gd name="T9" fmla="*/ 1036 h 1738"/>
              <a:gd name="T10" fmla="*/ 581 w 1864"/>
              <a:gd name="T11" fmla="*/ 908 h 1738"/>
              <a:gd name="T12" fmla="*/ 531 w 1864"/>
              <a:gd name="T13" fmla="*/ 899 h 1738"/>
              <a:gd name="T14" fmla="*/ 321 w 1864"/>
              <a:gd name="T15" fmla="*/ 915 h 1738"/>
              <a:gd name="T16" fmla="*/ 40 w 1864"/>
              <a:gd name="T17" fmla="*/ 848 h 1738"/>
              <a:gd name="T18" fmla="*/ 99 w 1864"/>
              <a:gd name="T19" fmla="*/ 592 h 1738"/>
              <a:gd name="T20" fmla="*/ 266 w 1864"/>
              <a:gd name="T21" fmla="*/ 388 h 1738"/>
              <a:gd name="T22" fmla="*/ 429 w 1864"/>
              <a:gd name="T23" fmla="*/ 217 h 1738"/>
              <a:gd name="T24" fmla="*/ 555 w 1864"/>
              <a:gd name="T25" fmla="*/ 133 h 1738"/>
              <a:gd name="T26" fmla="*/ 638 w 1864"/>
              <a:gd name="T27" fmla="*/ 249 h 1738"/>
              <a:gd name="T28" fmla="*/ 616 w 1864"/>
              <a:gd name="T29" fmla="*/ 306 h 1738"/>
              <a:gd name="T30" fmla="*/ 458 w 1864"/>
              <a:gd name="T31" fmla="*/ 347 h 1738"/>
              <a:gd name="T32" fmla="*/ 316 w 1864"/>
              <a:gd name="T33" fmla="*/ 635 h 1738"/>
              <a:gd name="T34" fmla="*/ 422 w 1864"/>
              <a:gd name="T35" fmla="*/ 606 h 1738"/>
              <a:gd name="T36" fmla="*/ 549 w 1864"/>
              <a:gd name="T37" fmla="*/ 567 h 1738"/>
              <a:gd name="T38" fmla="*/ 602 w 1864"/>
              <a:gd name="T39" fmla="*/ 549 h 1738"/>
              <a:gd name="T40" fmla="*/ 726 w 1864"/>
              <a:gd name="T41" fmla="*/ 539 h 1738"/>
              <a:gd name="T42" fmla="*/ 786 w 1864"/>
              <a:gd name="T43" fmla="*/ 552 h 1738"/>
              <a:gd name="T44" fmla="*/ 840 w 1864"/>
              <a:gd name="T45" fmla="*/ 589 h 1738"/>
              <a:gd name="T46" fmla="*/ 918 w 1864"/>
              <a:gd name="T47" fmla="*/ 593 h 1738"/>
              <a:gd name="T48" fmla="*/ 951 w 1864"/>
              <a:gd name="T49" fmla="*/ 577 h 1738"/>
              <a:gd name="T50" fmla="*/ 926 w 1864"/>
              <a:gd name="T51" fmla="*/ 329 h 1738"/>
              <a:gd name="T52" fmla="*/ 945 w 1864"/>
              <a:gd name="T53" fmla="*/ 247 h 1738"/>
              <a:gd name="T54" fmla="*/ 974 w 1864"/>
              <a:gd name="T55" fmla="*/ 126 h 1738"/>
              <a:gd name="T56" fmla="*/ 1059 w 1864"/>
              <a:gd name="T57" fmla="*/ 39 h 1738"/>
              <a:gd name="T58" fmla="*/ 1123 w 1864"/>
              <a:gd name="T59" fmla="*/ 5 h 1738"/>
              <a:gd name="T60" fmla="*/ 1238 w 1864"/>
              <a:gd name="T61" fmla="*/ 51 h 1738"/>
              <a:gd name="T62" fmla="*/ 1346 w 1864"/>
              <a:gd name="T63" fmla="*/ 86 h 1738"/>
              <a:gd name="T64" fmla="*/ 1405 w 1864"/>
              <a:gd name="T65" fmla="*/ 231 h 1738"/>
              <a:gd name="T66" fmla="*/ 1357 w 1864"/>
              <a:gd name="T67" fmla="*/ 400 h 1738"/>
              <a:gd name="T68" fmla="*/ 1261 w 1864"/>
              <a:gd name="T69" fmla="*/ 587 h 1738"/>
              <a:gd name="T70" fmla="*/ 1326 w 1864"/>
              <a:gd name="T71" fmla="*/ 757 h 1738"/>
              <a:gd name="T72" fmla="*/ 1469 w 1864"/>
              <a:gd name="T73" fmla="*/ 858 h 1738"/>
              <a:gd name="T74" fmla="*/ 1557 w 1864"/>
              <a:gd name="T75" fmla="*/ 937 h 1738"/>
              <a:gd name="T76" fmla="*/ 1582 w 1864"/>
              <a:gd name="T77" fmla="*/ 1200 h 1738"/>
              <a:gd name="T78" fmla="*/ 1582 w 1864"/>
              <a:gd name="T79" fmla="*/ 1295 h 1738"/>
              <a:gd name="T80" fmla="*/ 1618 w 1864"/>
              <a:gd name="T81" fmla="*/ 1444 h 1738"/>
              <a:gd name="T82" fmla="*/ 1629 w 1864"/>
              <a:gd name="T83" fmla="*/ 1324 h 1738"/>
              <a:gd name="T84" fmla="*/ 1614 w 1864"/>
              <a:gd name="T85" fmla="*/ 1233 h 1738"/>
              <a:gd name="T86" fmla="*/ 1648 w 1864"/>
              <a:gd name="T87" fmla="*/ 1149 h 1738"/>
              <a:gd name="T88" fmla="*/ 1713 w 1864"/>
              <a:gd name="T89" fmla="*/ 1129 h 1738"/>
              <a:gd name="T90" fmla="*/ 1804 w 1864"/>
              <a:gd name="T91" fmla="*/ 1126 h 1738"/>
              <a:gd name="T92" fmla="*/ 1831 w 1864"/>
              <a:gd name="T93" fmla="*/ 1280 h 1738"/>
              <a:gd name="T94" fmla="*/ 1738 w 1864"/>
              <a:gd name="T95" fmla="*/ 1512 h 1738"/>
              <a:gd name="T96" fmla="*/ 1710 w 1864"/>
              <a:gd name="T97" fmla="*/ 1595 h 1738"/>
              <a:gd name="T98" fmla="*/ 1477 w 1864"/>
              <a:gd name="T99" fmla="*/ 1738 h 1738"/>
              <a:gd name="T100" fmla="*/ 1383 w 1864"/>
              <a:gd name="T101" fmla="*/ 1471 h 1738"/>
              <a:gd name="T102" fmla="*/ 1356 w 1864"/>
              <a:gd name="T103" fmla="*/ 1360 h 1738"/>
              <a:gd name="T104" fmla="*/ 1339 w 1864"/>
              <a:gd name="T105" fmla="*/ 1487 h 1738"/>
              <a:gd name="T106" fmla="*/ 1348 w 1864"/>
              <a:gd name="T107" fmla="*/ 1623 h 1738"/>
              <a:gd name="T108" fmla="*/ 1352 w 1864"/>
              <a:gd name="T109" fmla="*/ 1738 h 1738"/>
              <a:gd name="T110" fmla="*/ 1081 w 1864"/>
              <a:gd name="T111" fmla="*/ 16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4" h="1738">
                <a:moveTo>
                  <a:pt x="482" y="1738"/>
                </a:moveTo>
                <a:cubicBezTo>
                  <a:pt x="486" y="1730"/>
                  <a:pt x="492" y="1724"/>
                  <a:pt x="498" y="1717"/>
                </a:cubicBezTo>
                <a:cubicBezTo>
                  <a:pt x="508" y="1706"/>
                  <a:pt x="512" y="1692"/>
                  <a:pt x="513" y="1677"/>
                </a:cubicBezTo>
                <a:cubicBezTo>
                  <a:pt x="514" y="1670"/>
                  <a:pt x="515" y="1662"/>
                  <a:pt x="518" y="1655"/>
                </a:cubicBezTo>
                <a:cubicBezTo>
                  <a:pt x="521" y="1647"/>
                  <a:pt x="521" y="1638"/>
                  <a:pt x="522" y="1629"/>
                </a:cubicBezTo>
                <a:cubicBezTo>
                  <a:pt x="523" y="1628"/>
                  <a:pt x="522" y="1626"/>
                  <a:pt x="523" y="1625"/>
                </a:cubicBezTo>
                <a:cubicBezTo>
                  <a:pt x="532" y="1611"/>
                  <a:pt x="536" y="1596"/>
                  <a:pt x="545" y="1582"/>
                </a:cubicBezTo>
                <a:cubicBezTo>
                  <a:pt x="551" y="1572"/>
                  <a:pt x="554" y="1560"/>
                  <a:pt x="554" y="1548"/>
                </a:cubicBezTo>
                <a:cubicBezTo>
                  <a:pt x="555" y="1542"/>
                  <a:pt x="557" y="1536"/>
                  <a:pt x="562" y="1532"/>
                </a:cubicBezTo>
                <a:cubicBezTo>
                  <a:pt x="569" y="1525"/>
                  <a:pt x="572" y="1517"/>
                  <a:pt x="572" y="1507"/>
                </a:cubicBezTo>
                <a:cubicBezTo>
                  <a:pt x="572" y="1504"/>
                  <a:pt x="573" y="1501"/>
                  <a:pt x="575" y="1498"/>
                </a:cubicBezTo>
                <a:cubicBezTo>
                  <a:pt x="581" y="1490"/>
                  <a:pt x="583" y="1480"/>
                  <a:pt x="582" y="1470"/>
                </a:cubicBezTo>
                <a:cubicBezTo>
                  <a:pt x="582" y="1444"/>
                  <a:pt x="587" y="1418"/>
                  <a:pt x="588" y="1392"/>
                </a:cubicBezTo>
                <a:cubicBezTo>
                  <a:pt x="588" y="1377"/>
                  <a:pt x="589" y="1361"/>
                  <a:pt x="590" y="1345"/>
                </a:cubicBezTo>
                <a:cubicBezTo>
                  <a:pt x="591" y="1331"/>
                  <a:pt x="593" y="1317"/>
                  <a:pt x="596" y="1303"/>
                </a:cubicBezTo>
                <a:cubicBezTo>
                  <a:pt x="599" y="1283"/>
                  <a:pt x="598" y="1262"/>
                  <a:pt x="596" y="1242"/>
                </a:cubicBezTo>
                <a:cubicBezTo>
                  <a:pt x="595" y="1234"/>
                  <a:pt x="595" y="1227"/>
                  <a:pt x="595" y="1220"/>
                </a:cubicBezTo>
                <a:cubicBezTo>
                  <a:pt x="594" y="1200"/>
                  <a:pt x="593" y="1180"/>
                  <a:pt x="594" y="1160"/>
                </a:cubicBezTo>
                <a:cubicBezTo>
                  <a:pt x="594" y="1139"/>
                  <a:pt x="597" y="1118"/>
                  <a:pt x="598" y="1097"/>
                </a:cubicBezTo>
                <a:cubicBezTo>
                  <a:pt x="599" y="1077"/>
                  <a:pt x="601" y="1056"/>
                  <a:pt x="604" y="1036"/>
                </a:cubicBezTo>
                <a:cubicBezTo>
                  <a:pt x="605" y="1025"/>
                  <a:pt x="602" y="1016"/>
                  <a:pt x="600" y="1006"/>
                </a:cubicBezTo>
                <a:cubicBezTo>
                  <a:pt x="597" y="987"/>
                  <a:pt x="595" y="968"/>
                  <a:pt x="593" y="949"/>
                </a:cubicBezTo>
                <a:cubicBezTo>
                  <a:pt x="591" y="936"/>
                  <a:pt x="589" y="923"/>
                  <a:pt x="582" y="911"/>
                </a:cubicBezTo>
                <a:cubicBezTo>
                  <a:pt x="582" y="910"/>
                  <a:pt x="581" y="909"/>
                  <a:pt x="581" y="908"/>
                </a:cubicBezTo>
                <a:cubicBezTo>
                  <a:pt x="582" y="901"/>
                  <a:pt x="579" y="895"/>
                  <a:pt x="574" y="890"/>
                </a:cubicBezTo>
                <a:cubicBezTo>
                  <a:pt x="572" y="888"/>
                  <a:pt x="571" y="885"/>
                  <a:pt x="571" y="881"/>
                </a:cubicBezTo>
                <a:cubicBezTo>
                  <a:pt x="566" y="884"/>
                  <a:pt x="561" y="885"/>
                  <a:pt x="556" y="887"/>
                </a:cubicBezTo>
                <a:cubicBezTo>
                  <a:pt x="547" y="889"/>
                  <a:pt x="539" y="893"/>
                  <a:pt x="531" y="899"/>
                </a:cubicBezTo>
                <a:cubicBezTo>
                  <a:pt x="520" y="907"/>
                  <a:pt x="508" y="913"/>
                  <a:pt x="494" y="908"/>
                </a:cubicBezTo>
                <a:cubicBezTo>
                  <a:pt x="480" y="903"/>
                  <a:pt x="467" y="908"/>
                  <a:pt x="453" y="911"/>
                </a:cubicBezTo>
                <a:cubicBezTo>
                  <a:pt x="431" y="917"/>
                  <a:pt x="408" y="919"/>
                  <a:pt x="386" y="919"/>
                </a:cubicBezTo>
                <a:cubicBezTo>
                  <a:pt x="364" y="920"/>
                  <a:pt x="343" y="918"/>
                  <a:pt x="321" y="915"/>
                </a:cubicBezTo>
                <a:cubicBezTo>
                  <a:pt x="298" y="912"/>
                  <a:pt x="274" y="909"/>
                  <a:pt x="251" y="907"/>
                </a:cubicBezTo>
                <a:cubicBezTo>
                  <a:pt x="203" y="902"/>
                  <a:pt x="155" y="896"/>
                  <a:pt x="109" y="878"/>
                </a:cubicBezTo>
                <a:cubicBezTo>
                  <a:pt x="101" y="875"/>
                  <a:pt x="92" y="873"/>
                  <a:pt x="84" y="871"/>
                </a:cubicBezTo>
                <a:cubicBezTo>
                  <a:pt x="68" y="867"/>
                  <a:pt x="53" y="860"/>
                  <a:pt x="40" y="848"/>
                </a:cubicBezTo>
                <a:cubicBezTo>
                  <a:pt x="31" y="840"/>
                  <a:pt x="22" y="831"/>
                  <a:pt x="14" y="821"/>
                </a:cubicBezTo>
                <a:cubicBezTo>
                  <a:pt x="2" y="806"/>
                  <a:pt x="0" y="788"/>
                  <a:pt x="6" y="770"/>
                </a:cubicBezTo>
                <a:cubicBezTo>
                  <a:pt x="11" y="755"/>
                  <a:pt x="18" y="740"/>
                  <a:pt x="25" y="726"/>
                </a:cubicBezTo>
                <a:cubicBezTo>
                  <a:pt x="46" y="679"/>
                  <a:pt x="71" y="635"/>
                  <a:pt x="99" y="592"/>
                </a:cubicBezTo>
                <a:cubicBezTo>
                  <a:pt x="109" y="577"/>
                  <a:pt x="116" y="561"/>
                  <a:pt x="125" y="546"/>
                </a:cubicBezTo>
                <a:cubicBezTo>
                  <a:pt x="141" y="521"/>
                  <a:pt x="157" y="498"/>
                  <a:pt x="177" y="477"/>
                </a:cubicBezTo>
                <a:cubicBezTo>
                  <a:pt x="186" y="468"/>
                  <a:pt x="194" y="458"/>
                  <a:pt x="202" y="448"/>
                </a:cubicBezTo>
                <a:cubicBezTo>
                  <a:pt x="222" y="426"/>
                  <a:pt x="246" y="409"/>
                  <a:pt x="266" y="388"/>
                </a:cubicBezTo>
                <a:cubicBezTo>
                  <a:pt x="278" y="374"/>
                  <a:pt x="291" y="361"/>
                  <a:pt x="303" y="347"/>
                </a:cubicBezTo>
                <a:cubicBezTo>
                  <a:pt x="304" y="347"/>
                  <a:pt x="304" y="346"/>
                  <a:pt x="305" y="345"/>
                </a:cubicBezTo>
                <a:cubicBezTo>
                  <a:pt x="316" y="322"/>
                  <a:pt x="336" y="306"/>
                  <a:pt x="352" y="287"/>
                </a:cubicBezTo>
                <a:cubicBezTo>
                  <a:pt x="375" y="261"/>
                  <a:pt x="400" y="237"/>
                  <a:pt x="429" y="217"/>
                </a:cubicBezTo>
                <a:cubicBezTo>
                  <a:pt x="441" y="208"/>
                  <a:pt x="451" y="198"/>
                  <a:pt x="463" y="189"/>
                </a:cubicBezTo>
                <a:cubicBezTo>
                  <a:pt x="476" y="178"/>
                  <a:pt x="489" y="168"/>
                  <a:pt x="505" y="162"/>
                </a:cubicBezTo>
                <a:cubicBezTo>
                  <a:pt x="518" y="157"/>
                  <a:pt x="529" y="148"/>
                  <a:pt x="541" y="141"/>
                </a:cubicBezTo>
                <a:cubicBezTo>
                  <a:pt x="545" y="138"/>
                  <a:pt x="550" y="135"/>
                  <a:pt x="555" y="133"/>
                </a:cubicBezTo>
                <a:cubicBezTo>
                  <a:pt x="564" y="129"/>
                  <a:pt x="571" y="130"/>
                  <a:pt x="578" y="136"/>
                </a:cubicBezTo>
                <a:cubicBezTo>
                  <a:pt x="583" y="139"/>
                  <a:pt x="586" y="142"/>
                  <a:pt x="589" y="146"/>
                </a:cubicBezTo>
                <a:cubicBezTo>
                  <a:pt x="604" y="168"/>
                  <a:pt x="620" y="189"/>
                  <a:pt x="632" y="213"/>
                </a:cubicBezTo>
                <a:cubicBezTo>
                  <a:pt x="637" y="225"/>
                  <a:pt x="637" y="237"/>
                  <a:pt x="638" y="249"/>
                </a:cubicBezTo>
                <a:cubicBezTo>
                  <a:pt x="638" y="251"/>
                  <a:pt x="638" y="252"/>
                  <a:pt x="638" y="253"/>
                </a:cubicBezTo>
                <a:cubicBezTo>
                  <a:pt x="639" y="270"/>
                  <a:pt x="636" y="276"/>
                  <a:pt x="620" y="282"/>
                </a:cubicBezTo>
                <a:cubicBezTo>
                  <a:pt x="615" y="284"/>
                  <a:pt x="612" y="286"/>
                  <a:pt x="616" y="292"/>
                </a:cubicBezTo>
                <a:cubicBezTo>
                  <a:pt x="619" y="296"/>
                  <a:pt x="618" y="301"/>
                  <a:pt x="616" y="306"/>
                </a:cubicBezTo>
                <a:cubicBezTo>
                  <a:pt x="612" y="314"/>
                  <a:pt x="608" y="322"/>
                  <a:pt x="606" y="331"/>
                </a:cubicBezTo>
                <a:cubicBezTo>
                  <a:pt x="603" y="341"/>
                  <a:pt x="593" y="342"/>
                  <a:pt x="585" y="343"/>
                </a:cubicBezTo>
                <a:cubicBezTo>
                  <a:pt x="567" y="345"/>
                  <a:pt x="550" y="349"/>
                  <a:pt x="532" y="353"/>
                </a:cubicBezTo>
                <a:cubicBezTo>
                  <a:pt x="507" y="358"/>
                  <a:pt x="482" y="359"/>
                  <a:pt x="458" y="347"/>
                </a:cubicBezTo>
                <a:cubicBezTo>
                  <a:pt x="454" y="344"/>
                  <a:pt x="451" y="345"/>
                  <a:pt x="448" y="349"/>
                </a:cubicBezTo>
                <a:cubicBezTo>
                  <a:pt x="412" y="397"/>
                  <a:pt x="383" y="448"/>
                  <a:pt x="355" y="501"/>
                </a:cubicBezTo>
                <a:cubicBezTo>
                  <a:pt x="339" y="531"/>
                  <a:pt x="331" y="564"/>
                  <a:pt x="319" y="596"/>
                </a:cubicBezTo>
                <a:cubicBezTo>
                  <a:pt x="314" y="608"/>
                  <a:pt x="315" y="622"/>
                  <a:pt x="316" y="635"/>
                </a:cubicBezTo>
                <a:cubicBezTo>
                  <a:pt x="316" y="637"/>
                  <a:pt x="317" y="639"/>
                  <a:pt x="317" y="641"/>
                </a:cubicBezTo>
                <a:cubicBezTo>
                  <a:pt x="317" y="652"/>
                  <a:pt x="318" y="652"/>
                  <a:pt x="328" y="651"/>
                </a:cubicBezTo>
                <a:cubicBezTo>
                  <a:pt x="337" y="650"/>
                  <a:pt x="344" y="647"/>
                  <a:pt x="351" y="642"/>
                </a:cubicBezTo>
                <a:cubicBezTo>
                  <a:pt x="374" y="628"/>
                  <a:pt x="397" y="615"/>
                  <a:pt x="422" y="606"/>
                </a:cubicBezTo>
                <a:cubicBezTo>
                  <a:pt x="433" y="602"/>
                  <a:pt x="444" y="599"/>
                  <a:pt x="455" y="595"/>
                </a:cubicBezTo>
                <a:cubicBezTo>
                  <a:pt x="474" y="589"/>
                  <a:pt x="493" y="588"/>
                  <a:pt x="512" y="586"/>
                </a:cubicBezTo>
                <a:cubicBezTo>
                  <a:pt x="521" y="584"/>
                  <a:pt x="528" y="582"/>
                  <a:pt x="531" y="572"/>
                </a:cubicBezTo>
                <a:cubicBezTo>
                  <a:pt x="534" y="561"/>
                  <a:pt x="540" y="560"/>
                  <a:pt x="549" y="567"/>
                </a:cubicBezTo>
                <a:cubicBezTo>
                  <a:pt x="551" y="568"/>
                  <a:pt x="552" y="568"/>
                  <a:pt x="554" y="567"/>
                </a:cubicBezTo>
                <a:cubicBezTo>
                  <a:pt x="560" y="561"/>
                  <a:pt x="568" y="558"/>
                  <a:pt x="577" y="557"/>
                </a:cubicBezTo>
                <a:cubicBezTo>
                  <a:pt x="581" y="556"/>
                  <a:pt x="585" y="555"/>
                  <a:pt x="589" y="551"/>
                </a:cubicBezTo>
                <a:cubicBezTo>
                  <a:pt x="592" y="548"/>
                  <a:pt x="597" y="547"/>
                  <a:pt x="602" y="549"/>
                </a:cubicBezTo>
                <a:cubicBezTo>
                  <a:pt x="606" y="551"/>
                  <a:pt x="609" y="550"/>
                  <a:pt x="614" y="549"/>
                </a:cubicBezTo>
                <a:cubicBezTo>
                  <a:pt x="628" y="545"/>
                  <a:pt x="643" y="541"/>
                  <a:pt x="658" y="540"/>
                </a:cubicBezTo>
                <a:cubicBezTo>
                  <a:pt x="677" y="539"/>
                  <a:pt x="696" y="539"/>
                  <a:pt x="715" y="541"/>
                </a:cubicBezTo>
                <a:cubicBezTo>
                  <a:pt x="719" y="541"/>
                  <a:pt x="723" y="542"/>
                  <a:pt x="726" y="539"/>
                </a:cubicBezTo>
                <a:cubicBezTo>
                  <a:pt x="732" y="535"/>
                  <a:pt x="738" y="536"/>
                  <a:pt x="742" y="541"/>
                </a:cubicBezTo>
                <a:cubicBezTo>
                  <a:pt x="746" y="545"/>
                  <a:pt x="750" y="547"/>
                  <a:pt x="756" y="546"/>
                </a:cubicBezTo>
                <a:cubicBezTo>
                  <a:pt x="762" y="546"/>
                  <a:pt x="768" y="547"/>
                  <a:pt x="775" y="545"/>
                </a:cubicBezTo>
                <a:cubicBezTo>
                  <a:pt x="781" y="544"/>
                  <a:pt x="784" y="546"/>
                  <a:pt x="786" y="552"/>
                </a:cubicBezTo>
                <a:cubicBezTo>
                  <a:pt x="787" y="557"/>
                  <a:pt x="790" y="559"/>
                  <a:pt x="794" y="561"/>
                </a:cubicBezTo>
                <a:cubicBezTo>
                  <a:pt x="803" y="565"/>
                  <a:pt x="810" y="572"/>
                  <a:pt x="819" y="575"/>
                </a:cubicBezTo>
                <a:cubicBezTo>
                  <a:pt x="820" y="576"/>
                  <a:pt x="822" y="577"/>
                  <a:pt x="823" y="579"/>
                </a:cubicBezTo>
                <a:cubicBezTo>
                  <a:pt x="826" y="587"/>
                  <a:pt x="833" y="589"/>
                  <a:pt x="840" y="589"/>
                </a:cubicBezTo>
                <a:cubicBezTo>
                  <a:pt x="847" y="590"/>
                  <a:pt x="854" y="592"/>
                  <a:pt x="860" y="595"/>
                </a:cubicBezTo>
                <a:cubicBezTo>
                  <a:pt x="869" y="600"/>
                  <a:pt x="879" y="600"/>
                  <a:pt x="888" y="596"/>
                </a:cubicBezTo>
                <a:cubicBezTo>
                  <a:pt x="896" y="593"/>
                  <a:pt x="904" y="590"/>
                  <a:pt x="913" y="595"/>
                </a:cubicBezTo>
                <a:cubicBezTo>
                  <a:pt x="915" y="596"/>
                  <a:pt x="917" y="595"/>
                  <a:pt x="918" y="593"/>
                </a:cubicBezTo>
                <a:cubicBezTo>
                  <a:pt x="921" y="588"/>
                  <a:pt x="926" y="587"/>
                  <a:pt x="930" y="590"/>
                </a:cubicBezTo>
                <a:cubicBezTo>
                  <a:pt x="932" y="592"/>
                  <a:pt x="935" y="593"/>
                  <a:pt x="937" y="592"/>
                </a:cubicBezTo>
                <a:cubicBezTo>
                  <a:pt x="945" y="590"/>
                  <a:pt x="953" y="588"/>
                  <a:pt x="961" y="585"/>
                </a:cubicBezTo>
                <a:cubicBezTo>
                  <a:pt x="958" y="581"/>
                  <a:pt x="954" y="580"/>
                  <a:pt x="951" y="577"/>
                </a:cubicBezTo>
                <a:cubicBezTo>
                  <a:pt x="944" y="568"/>
                  <a:pt x="941" y="558"/>
                  <a:pt x="941" y="548"/>
                </a:cubicBezTo>
                <a:cubicBezTo>
                  <a:pt x="944" y="515"/>
                  <a:pt x="940" y="482"/>
                  <a:pt x="940" y="449"/>
                </a:cubicBezTo>
                <a:cubicBezTo>
                  <a:pt x="940" y="419"/>
                  <a:pt x="933" y="390"/>
                  <a:pt x="928" y="361"/>
                </a:cubicBezTo>
                <a:cubicBezTo>
                  <a:pt x="926" y="350"/>
                  <a:pt x="925" y="340"/>
                  <a:pt x="926" y="329"/>
                </a:cubicBezTo>
                <a:cubicBezTo>
                  <a:pt x="926" y="317"/>
                  <a:pt x="932" y="307"/>
                  <a:pt x="938" y="297"/>
                </a:cubicBezTo>
                <a:cubicBezTo>
                  <a:pt x="941" y="293"/>
                  <a:pt x="942" y="289"/>
                  <a:pt x="940" y="285"/>
                </a:cubicBezTo>
                <a:cubicBezTo>
                  <a:pt x="934" y="274"/>
                  <a:pt x="935" y="265"/>
                  <a:pt x="943" y="256"/>
                </a:cubicBezTo>
                <a:cubicBezTo>
                  <a:pt x="945" y="253"/>
                  <a:pt x="946" y="250"/>
                  <a:pt x="945" y="247"/>
                </a:cubicBezTo>
                <a:cubicBezTo>
                  <a:pt x="944" y="234"/>
                  <a:pt x="949" y="223"/>
                  <a:pt x="960" y="216"/>
                </a:cubicBezTo>
                <a:cubicBezTo>
                  <a:pt x="965" y="212"/>
                  <a:pt x="966" y="206"/>
                  <a:pt x="968" y="200"/>
                </a:cubicBezTo>
                <a:cubicBezTo>
                  <a:pt x="975" y="180"/>
                  <a:pt x="972" y="159"/>
                  <a:pt x="972" y="138"/>
                </a:cubicBezTo>
                <a:cubicBezTo>
                  <a:pt x="972" y="134"/>
                  <a:pt x="972" y="130"/>
                  <a:pt x="974" y="126"/>
                </a:cubicBezTo>
                <a:cubicBezTo>
                  <a:pt x="982" y="111"/>
                  <a:pt x="991" y="95"/>
                  <a:pt x="1000" y="80"/>
                </a:cubicBezTo>
                <a:cubicBezTo>
                  <a:pt x="1002" y="77"/>
                  <a:pt x="1005" y="74"/>
                  <a:pt x="1009" y="73"/>
                </a:cubicBezTo>
                <a:cubicBezTo>
                  <a:pt x="1014" y="72"/>
                  <a:pt x="1017" y="68"/>
                  <a:pt x="1020" y="64"/>
                </a:cubicBezTo>
                <a:cubicBezTo>
                  <a:pt x="1030" y="51"/>
                  <a:pt x="1044" y="45"/>
                  <a:pt x="1059" y="39"/>
                </a:cubicBezTo>
                <a:cubicBezTo>
                  <a:pt x="1063" y="38"/>
                  <a:pt x="1065" y="36"/>
                  <a:pt x="1064" y="31"/>
                </a:cubicBezTo>
                <a:cubicBezTo>
                  <a:pt x="1063" y="27"/>
                  <a:pt x="1065" y="23"/>
                  <a:pt x="1068" y="20"/>
                </a:cubicBezTo>
                <a:cubicBezTo>
                  <a:pt x="1074" y="15"/>
                  <a:pt x="1079" y="8"/>
                  <a:pt x="1087" y="5"/>
                </a:cubicBezTo>
                <a:cubicBezTo>
                  <a:pt x="1099" y="0"/>
                  <a:pt x="1111" y="2"/>
                  <a:pt x="1123" y="5"/>
                </a:cubicBezTo>
                <a:cubicBezTo>
                  <a:pt x="1133" y="7"/>
                  <a:pt x="1143" y="6"/>
                  <a:pt x="1153" y="10"/>
                </a:cubicBezTo>
                <a:cubicBezTo>
                  <a:pt x="1156" y="11"/>
                  <a:pt x="1160" y="11"/>
                  <a:pt x="1162" y="10"/>
                </a:cubicBezTo>
                <a:cubicBezTo>
                  <a:pt x="1175" y="6"/>
                  <a:pt x="1185" y="12"/>
                  <a:pt x="1194" y="17"/>
                </a:cubicBezTo>
                <a:cubicBezTo>
                  <a:pt x="1210" y="26"/>
                  <a:pt x="1226" y="37"/>
                  <a:pt x="1238" y="51"/>
                </a:cubicBezTo>
                <a:cubicBezTo>
                  <a:pt x="1240" y="54"/>
                  <a:pt x="1242" y="55"/>
                  <a:pt x="1246" y="54"/>
                </a:cubicBezTo>
                <a:cubicBezTo>
                  <a:pt x="1250" y="52"/>
                  <a:pt x="1256" y="51"/>
                  <a:pt x="1260" y="49"/>
                </a:cubicBezTo>
                <a:cubicBezTo>
                  <a:pt x="1271" y="43"/>
                  <a:pt x="1282" y="44"/>
                  <a:pt x="1293" y="46"/>
                </a:cubicBezTo>
                <a:cubicBezTo>
                  <a:pt x="1318" y="49"/>
                  <a:pt x="1333" y="66"/>
                  <a:pt x="1346" y="86"/>
                </a:cubicBezTo>
                <a:cubicBezTo>
                  <a:pt x="1350" y="91"/>
                  <a:pt x="1354" y="96"/>
                  <a:pt x="1357" y="102"/>
                </a:cubicBezTo>
                <a:cubicBezTo>
                  <a:pt x="1368" y="124"/>
                  <a:pt x="1383" y="144"/>
                  <a:pt x="1392" y="167"/>
                </a:cubicBezTo>
                <a:cubicBezTo>
                  <a:pt x="1396" y="176"/>
                  <a:pt x="1396" y="186"/>
                  <a:pt x="1397" y="195"/>
                </a:cubicBezTo>
                <a:cubicBezTo>
                  <a:pt x="1399" y="207"/>
                  <a:pt x="1402" y="219"/>
                  <a:pt x="1405" y="231"/>
                </a:cubicBezTo>
                <a:cubicBezTo>
                  <a:pt x="1409" y="244"/>
                  <a:pt x="1407" y="256"/>
                  <a:pt x="1404" y="269"/>
                </a:cubicBezTo>
                <a:cubicBezTo>
                  <a:pt x="1400" y="283"/>
                  <a:pt x="1393" y="295"/>
                  <a:pt x="1390" y="309"/>
                </a:cubicBezTo>
                <a:cubicBezTo>
                  <a:pt x="1384" y="333"/>
                  <a:pt x="1379" y="357"/>
                  <a:pt x="1370" y="380"/>
                </a:cubicBezTo>
                <a:cubicBezTo>
                  <a:pt x="1367" y="388"/>
                  <a:pt x="1362" y="394"/>
                  <a:pt x="1357" y="400"/>
                </a:cubicBezTo>
                <a:cubicBezTo>
                  <a:pt x="1355" y="402"/>
                  <a:pt x="1354" y="404"/>
                  <a:pt x="1353" y="406"/>
                </a:cubicBezTo>
                <a:cubicBezTo>
                  <a:pt x="1350" y="421"/>
                  <a:pt x="1341" y="434"/>
                  <a:pt x="1332" y="446"/>
                </a:cubicBezTo>
                <a:cubicBezTo>
                  <a:pt x="1317" y="466"/>
                  <a:pt x="1302" y="485"/>
                  <a:pt x="1288" y="506"/>
                </a:cubicBezTo>
                <a:cubicBezTo>
                  <a:pt x="1272" y="531"/>
                  <a:pt x="1264" y="558"/>
                  <a:pt x="1261" y="587"/>
                </a:cubicBezTo>
                <a:cubicBezTo>
                  <a:pt x="1259" y="611"/>
                  <a:pt x="1259" y="635"/>
                  <a:pt x="1260" y="659"/>
                </a:cubicBezTo>
                <a:cubicBezTo>
                  <a:pt x="1261" y="681"/>
                  <a:pt x="1270" y="700"/>
                  <a:pt x="1283" y="717"/>
                </a:cubicBezTo>
                <a:cubicBezTo>
                  <a:pt x="1291" y="729"/>
                  <a:pt x="1301" y="738"/>
                  <a:pt x="1314" y="743"/>
                </a:cubicBezTo>
                <a:cubicBezTo>
                  <a:pt x="1320" y="746"/>
                  <a:pt x="1326" y="749"/>
                  <a:pt x="1326" y="757"/>
                </a:cubicBezTo>
                <a:cubicBezTo>
                  <a:pt x="1326" y="761"/>
                  <a:pt x="1330" y="765"/>
                  <a:pt x="1334" y="767"/>
                </a:cubicBezTo>
                <a:cubicBezTo>
                  <a:pt x="1356" y="779"/>
                  <a:pt x="1373" y="798"/>
                  <a:pt x="1392" y="814"/>
                </a:cubicBezTo>
                <a:cubicBezTo>
                  <a:pt x="1400" y="821"/>
                  <a:pt x="1411" y="825"/>
                  <a:pt x="1420" y="830"/>
                </a:cubicBezTo>
                <a:cubicBezTo>
                  <a:pt x="1436" y="839"/>
                  <a:pt x="1453" y="848"/>
                  <a:pt x="1469" y="858"/>
                </a:cubicBezTo>
                <a:cubicBezTo>
                  <a:pt x="1474" y="861"/>
                  <a:pt x="1480" y="863"/>
                  <a:pt x="1485" y="864"/>
                </a:cubicBezTo>
                <a:cubicBezTo>
                  <a:pt x="1493" y="866"/>
                  <a:pt x="1499" y="869"/>
                  <a:pt x="1504" y="875"/>
                </a:cubicBezTo>
                <a:cubicBezTo>
                  <a:pt x="1516" y="886"/>
                  <a:pt x="1527" y="898"/>
                  <a:pt x="1539" y="908"/>
                </a:cubicBezTo>
                <a:cubicBezTo>
                  <a:pt x="1549" y="916"/>
                  <a:pt x="1552" y="927"/>
                  <a:pt x="1557" y="937"/>
                </a:cubicBezTo>
                <a:cubicBezTo>
                  <a:pt x="1575" y="977"/>
                  <a:pt x="1585" y="1019"/>
                  <a:pt x="1588" y="1063"/>
                </a:cubicBezTo>
                <a:cubicBezTo>
                  <a:pt x="1589" y="1077"/>
                  <a:pt x="1590" y="1092"/>
                  <a:pt x="1591" y="1106"/>
                </a:cubicBezTo>
                <a:cubicBezTo>
                  <a:pt x="1592" y="1118"/>
                  <a:pt x="1590" y="1129"/>
                  <a:pt x="1588" y="1140"/>
                </a:cubicBezTo>
                <a:cubicBezTo>
                  <a:pt x="1586" y="1160"/>
                  <a:pt x="1584" y="1180"/>
                  <a:pt x="1582" y="1200"/>
                </a:cubicBezTo>
                <a:cubicBezTo>
                  <a:pt x="1580" y="1221"/>
                  <a:pt x="1584" y="1241"/>
                  <a:pt x="1588" y="1260"/>
                </a:cubicBezTo>
                <a:cubicBezTo>
                  <a:pt x="1590" y="1266"/>
                  <a:pt x="1591" y="1273"/>
                  <a:pt x="1592" y="1279"/>
                </a:cubicBezTo>
                <a:cubicBezTo>
                  <a:pt x="1592" y="1283"/>
                  <a:pt x="1591" y="1286"/>
                  <a:pt x="1586" y="1287"/>
                </a:cubicBezTo>
                <a:cubicBezTo>
                  <a:pt x="1581" y="1287"/>
                  <a:pt x="1580" y="1291"/>
                  <a:pt x="1582" y="1295"/>
                </a:cubicBezTo>
                <a:cubicBezTo>
                  <a:pt x="1588" y="1313"/>
                  <a:pt x="1594" y="1332"/>
                  <a:pt x="1599" y="1351"/>
                </a:cubicBezTo>
                <a:cubicBezTo>
                  <a:pt x="1603" y="1372"/>
                  <a:pt x="1607" y="1394"/>
                  <a:pt x="1609" y="1416"/>
                </a:cubicBezTo>
                <a:cubicBezTo>
                  <a:pt x="1609" y="1424"/>
                  <a:pt x="1611" y="1433"/>
                  <a:pt x="1612" y="1441"/>
                </a:cubicBezTo>
                <a:cubicBezTo>
                  <a:pt x="1612" y="1446"/>
                  <a:pt x="1614" y="1446"/>
                  <a:pt x="1618" y="1444"/>
                </a:cubicBezTo>
                <a:cubicBezTo>
                  <a:pt x="1622" y="1440"/>
                  <a:pt x="1626" y="1436"/>
                  <a:pt x="1628" y="1431"/>
                </a:cubicBezTo>
                <a:cubicBezTo>
                  <a:pt x="1634" y="1420"/>
                  <a:pt x="1639" y="1408"/>
                  <a:pt x="1645" y="1396"/>
                </a:cubicBezTo>
                <a:cubicBezTo>
                  <a:pt x="1648" y="1388"/>
                  <a:pt x="1648" y="1381"/>
                  <a:pt x="1645" y="1373"/>
                </a:cubicBezTo>
                <a:cubicBezTo>
                  <a:pt x="1639" y="1357"/>
                  <a:pt x="1634" y="1340"/>
                  <a:pt x="1629" y="1324"/>
                </a:cubicBezTo>
                <a:cubicBezTo>
                  <a:pt x="1625" y="1310"/>
                  <a:pt x="1627" y="1296"/>
                  <a:pt x="1630" y="1282"/>
                </a:cubicBezTo>
                <a:cubicBezTo>
                  <a:pt x="1631" y="1279"/>
                  <a:pt x="1632" y="1276"/>
                  <a:pt x="1633" y="1273"/>
                </a:cubicBezTo>
                <a:cubicBezTo>
                  <a:pt x="1635" y="1267"/>
                  <a:pt x="1634" y="1263"/>
                  <a:pt x="1630" y="1258"/>
                </a:cubicBezTo>
                <a:cubicBezTo>
                  <a:pt x="1624" y="1250"/>
                  <a:pt x="1618" y="1242"/>
                  <a:pt x="1614" y="1233"/>
                </a:cubicBezTo>
                <a:cubicBezTo>
                  <a:pt x="1610" y="1223"/>
                  <a:pt x="1609" y="1213"/>
                  <a:pt x="1610" y="1203"/>
                </a:cubicBezTo>
                <a:cubicBezTo>
                  <a:pt x="1611" y="1192"/>
                  <a:pt x="1619" y="1185"/>
                  <a:pt x="1630" y="1184"/>
                </a:cubicBezTo>
                <a:cubicBezTo>
                  <a:pt x="1636" y="1184"/>
                  <a:pt x="1636" y="1181"/>
                  <a:pt x="1635" y="1177"/>
                </a:cubicBezTo>
                <a:cubicBezTo>
                  <a:pt x="1634" y="1165"/>
                  <a:pt x="1637" y="1155"/>
                  <a:pt x="1648" y="1149"/>
                </a:cubicBezTo>
                <a:cubicBezTo>
                  <a:pt x="1653" y="1146"/>
                  <a:pt x="1657" y="1145"/>
                  <a:pt x="1662" y="1147"/>
                </a:cubicBezTo>
                <a:cubicBezTo>
                  <a:pt x="1667" y="1148"/>
                  <a:pt x="1670" y="1147"/>
                  <a:pt x="1672" y="1141"/>
                </a:cubicBezTo>
                <a:cubicBezTo>
                  <a:pt x="1678" y="1129"/>
                  <a:pt x="1689" y="1124"/>
                  <a:pt x="1702" y="1127"/>
                </a:cubicBezTo>
                <a:cubicBezTo>
                  <a:pt x="1705" y="1127"/>
                  <a:pt x="1709" y="1128"/>
                  <a:pt x="1713" y="1129"/>
                </a:cubicBezTo>
                <a:cubicBezTo>
                  <a:pt x="1718" y="1130"/>
                  <a:pt x="1721" y="1128"/>
                  <a:pt x="1722" y="1123"/>
                </a:cubicBezTo>
                <a:cubicBezTo>
                  <a:pt x="1724" y="1108"/>
                  <a:pt x="1729" y="1103"/>
                  <a:pt x="1743" y="1100"/>
                </a:cubicBezTo>
                <a:cubicBezTo>
                  <a:pt x="1747" y="1099"/>
                  <a:pt x="1751" y="1100"/>
                  <a:pt x="1755" y="1101"/>
                </a:cubicBezTo>
                <a:cubicBezTo>
                  <a:pt x="1773" y="1108"/>
                  <a:pt x="1789" y="1116"/>
                  <a:pt x="1804" y="1126"/>
                </a:cubicBezTo>
                <a:cubicBezTo>
                  <a:pt x="1814" y="1133"/>
                  <a:pt x="1824" y="1139"/>
                  <a:pt x="1834" y="1146"/>
                </a:cubicBezTo>
                <a:cubicBezTo>
                  <a:pt x="1846" y="1154"/>
                  <a:pt x="1857" y="1163"/>
                  <a:pt x="1861" y="1178"/>
                </a:cubicBezTo>
                <a:cubicBezTo>
                  <a:pt x="1864" y="1189"/>
                  <a:pt x="1864" y="1199"/>
                  <a:pt x="1858" y="1209"/>
                </a:cubicBezTo>
                <a:cubicBezTo>
                  <a:pt x="1846" y="1231"/>
                  <a:pt x="1840" y="1256"/>
                  <a:pt x="1831" y="1280"/>
                </a:cubicBezTo>
                <a:cubicBezTo>
                  <a:pt x="1820" y="1306"/>
                  <a:pt x="1809" y="1332"/>
                  <a:pt x="1801" y="1360"/>
                </a:cubicBezTo>
                <a:cubicBezTo>
                  <a:pt x="1799" y="1367"/>
                  <a:pt x="1798" y="1374"/>
                  <a:pt x="1796" y="1381"/>
                </a:cubicBezTo>
                <a:cubicBezTo>
                  <a:pt x="1792" y="1399"/>
                  <a:pt x="1784" y="1415"/>
                  <a:pt x="1773" y="1430"/>
                </a:cubicBezTo>
                <a:cubicBezTo>
                  <a:pt x="1753" y="1454"/>
                  <a:pt x="1743" y="1482"/>
                  <a:pt x="1738" y="1512"/>
                </a:cubicBezTo>
                <a:cubicBezTo>
                  <a:pt x="1736" y="1525"/>
                  <a:pt x="1733" y="1537"/>
                  <a:pt x="1729" y="1549"/>
                </a:cubicBezTo>
                <a:cubicBezTo>
                  <a:pt x="1728" y="1553"/>
                  <a:pt x="1727" y="1558"/>
                  <a:pt x="1726" y="1563"/>
                </a:cubicBezTo>
                <a:cubicBezTo>
                  <a:pt x="1725" y="1567"/>
                  <a:pt x="1724" y="1571"/>
                  <a:pt x="1721" y="1575"/>
                </a:cubicBezTo>
                <a:cubicBezTo>
                  <a:pt x="1716" y="1581"/>
                  <a:pt x="1713" y="1588"/>
                  <a:pt x="1710" y="1595"/>
                </a:cubicBezTo>
                <a:cubicBezTo>
                  <a:pt x="1696" y="1624"/>
                  <a:pt x="1679" y="1652"/>
                  <a:pt x="1653" y="1672"/>
                </a:cubicBezTo>
                <a:cubicBezTo>
                  <a:pt x="1646" y="1677"/>
                  <a:pt x="1640" y="1683"/>
                  <a:pt x="1636" y="1690"/>
                </a:cubicBezTo>
                <a:cubicBezTo>
                  <a:pt x="1624" y="1708"/>
                  <a:pt x="1612" y="1725"/>
                  <a:pt x="1595" y="1738"/>
                </a:cubicBezTo>
                <a:cubicBezTo>
                  <a:pt x="1556" y="1738"/>
                  <a:pt x="1517" y="1738"/>
                  <a:pt x="1477" y="1738"/>
                </a:cubicBezTo>
                <a:cubicBezTo>
                  <a:pt x="1471" y="1732"/>
                  <a:pt x="1465" y="1726"/>
                  <a:pt x="1460" y="1720"/>
                </a:cubicBezTo>
                <a:cubicBezTo>
                  <a:pt x="1451" y="1710"/>
                  <a:pt x="1441" y="1700"/>
                  <a:pt x="1436" y="1687"/>
                </a:cubicBezTo>
                <a:cubicBezTo>
                  <a:pt x="1425" y="1660"/>
                  <a:pt x="1416" y="1631"/>
                  <a:pt x="1410" y="1602"/>
                </a:cubicBezTo>
                <a:cubicBezTo>
                  <a:pt x="1403" y="1558"/>
                  <a:pt x="1395" y="1515"/>
                  <a:pt x="1383" y="1471"/>
                </a:cubicBezTo>
                <a:cubicBezTo>
                  <a:pt x="1378" y="1451"/>
                  <a:pt x="1373" y="1430"/>
                  <a:pt x="1372" y="1409"/>
                </a:cubicBezTo>
                <a:cubicBezTo>
                  <a:pt x="1370" y="1384"/>
                  <a:pt x="1369" y="1360"/>
                  <a:pt x="1369" y="1336"/>
                </a:cubicBezTo>
                <a:cubicBezTo>
                  <a:pt x="1369" y="1334"/>
                  <a:pt x="1370" y="1332"/>
                  <a:pt x="1368" y="1331"/>
                </a:cubicBezTo>
                <a:cubicBezTo>
                  <a:pt x="1362" y="1340"/>
                  <a:pt x="1356" y="1349"/>
                  <a:pt x="1356" y="1360"/>
                </a:cubicBezTo>
                <a:cubicBezTo>
                  <a:pt x="1356" y="1369"/>
                  <a:pt x="1354" y="1376"/>
                  <a:pt x="1349" y="1382"/>
                </a:cubicBezTo>
                <a:cubicBezTo>
                  <a:pt x="1339" y="1394"/>
                  <a:pt x="1338" y="1407"/>
                  <a:pt x="1343" y="1421"/>
                </a:cubicBezTo>
                <a:cubicBezTo>
                  <a:pt x="1348" y="1435"/>
                  <a:pt x="1351" y="1448"/>
                  <a:pt x="1348" y="1463"/>
                </a:cubicBezTo>
                <a:cubicBezTo>
                  <a:pt x="1347" y="1472"/>
                  <a:pt x="1343" y="1479"/>
                  <a:pt x="1339" y="1487"/>
                </a:cubicBezTo>
                <a:cubicBezTo>
                  <a:pt x="1336" y="1492"/>
                  <a:pt x="1333" y="1496"/>
                  <a:pt x="1335" y="1501"/>
                </a:cubicBezTo>
                <a:cubicBezTo>
                  <a:pt x="1339" y="1518"/>
                  <a:pt x="1337" y="1534"/>
                  <a:pt x="1332" y="1550"/>
                </a:cubicBezTo>
                <a:cubicBezTo>
                  <a:pt x="1329" y="1562"/>
                  <a:pt x="1331" y="1572"/>
                  <a:pt x="1339" y="1581"/>
                </a:cubicBezTo>
                <a:cubicBezTo>
                  <a:pt x="1349" y="1593"/>
                  <a:pt x="1351" y="1607"/>
                  <a:pt x="1348" y="1623"/>
                </a:cubicBezTo>
                <a:cubicBezTo>
                  <a:pt x="1347" y="1631"/>
                  <a:pt x="1343" y="1635"/>
                  <a:pt x="1334" y="1637"/>
                </a:cubicBezTo>
                <a:cubicBezTo>
                  <a:pt x="1320" y="1640"/>
                  <a:pt x="1318" y="1647"/>
                  <a:pt x="1325" y="1659"/>
                </a:cubicBezTo>
                <a:cubicBezTo>
                  <a:pt x="1330" y="1667"/>
                  <a:pt x="1336" y="1675"/>
                  <a:pt x="1338" y="1684"/>
                </a:cubicBezTo>
                <a:cubicBezTo>
                  <a:pt x="1342" y="1702"/>
                  <a:pt x="1344" y="1721"/>
                  <a:pt x="1352" y="1738"/>
                </a:cubicBezTo>
                <a:cubicBezTo>
                  <a:pt x="1062" y="1738"/>
                  <a:pt x="772" y="1738"/>
                  <a:pt x="482" y="1738"/>
                </a:cubicBezTo>
                <a:close/>
                <a:moveTo>
                  <a:pt x="1108" y="11"/>
                </a:moveTo>
                <a:cubicBezTo>
                  <a:pt x="1105" y="8"/>
                  <a:pt x="1104" y="13"/>
                  <a:pt x="1102" y="10"/>
                </a:cubicBezTo>
                <a:cubicBezTo>
                  <a:pt x="1097" y="6"/>
                  <a:pt x="1082" y="10"/>
                  <a:pt x="1081" y="16"/>
                </a:cubicBezTo>
                <a:cubicBezTo>
                  <a:pt x="1081" y="21"/>
                  <a:pt x="1078" y="20"/>
                  <a:pt x="1076" y="22"/>
                </a:cubicBezTo>
                <a:cubicBezTo>
                  <a:pt x="1080" y="23"/>
                  <a:pt x="1085" y="27"/>
                  <a:pt x="1089" y="24"/>
                </a:cubicBezTo>
                <a:cubicBezTo>
                  <a:pt x="1095" y="20"/>
                  <a:pt x="1100" y="14"/>
                  <a:pt x="1108" y="11"/>
                </a:cubicBezTo>
                <a:close/>
              </a:path>
            </a:pathLst>
          </a:custGeom>
          <a:solidFill>
            <a:schemeClr val="tx2">
              <a:alpha val="5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Shape 26">
            <a:extLst>
              <a:ext uri="{FF2B5EF4-FFF2-40B4-BE49-F238E27FC236}">
                <a16:creationId xmlns:a16="http://schemas.microsoft.com/office/drawing/2014/main" id="{104936B3-26A2-480C-A777-B61F0782BDA3}"/>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18" name="TextBox 17">
            <a:extLst>
              <a:ext uri="{FF2B5EF4-FFF2-40B4-BE49-F238E27FC236}">
                <a16:creationId xmlns:a16="http://schemas.microsoft.com/office/drawing/2014/main" id="{86DF1096-B1FE-47E0-937B-31463DE1BD4D}"/>
              </a:ext>
            </a:extLst>
          </p:cNvPr>
          <p:cNvSpPr txBox="1"/>
          <p:nvPr/>
        </p:nvSpPr>
        <p:spPr>
          <a:xfrm>
            <a:off x="653182" y="989586"/>
            <a:ext cx="5884777" cy="1569660"/>
          </a:xfrm>
          <a:prstGeom prst="rect">
            <a:avLst/>
          </a:prstGeom>
          <a:noFill/>
        </p:spPr>
        <p:txBody>
          <a:bodyPr wrap="square">
            <a:spAutoFit/>
          </a:bodyPr>
          <a:lstStyle/>
          <a:p>
            <a:pPr lvl="0" defTabSz="914400" eaLnBrk="0" fontAlgn="base" hangingPunct="0">
              <a:spcBef>
                <a:spcPct val="0"/>
              </a:spcBef>
              <a:spcAft>
                <a:spcPct val="0"/>
              </a:spcAft>
            </a:pPr>
            <a:r>
              <a:rPr lang="en-US" sz="2400" dirty="0">
                <a:latin typeface="+mj-lt"/>
                <a:cs typeface="Arial"/>
              </a:rPr>
              <a:t>This research is a quantitative study that utilizes educational data provided by </a:t>
            </a:r>
            <a:r>
              <a:rPr lang="en-US" sz="2400" dirty="0">
                <a:solidFill>
                  <a:srgbClr val="C00000"/>
                </a:solidFill>
                <a:latin typeface="+mj-lt"/>
                <a:cs typeface="Arial"/>
              </a:rPr>
              <a:t>NCES</a:t>
            </a:r>
            <a:r>
              <a:rPr lang="en-US" sz="2400" dirty="0">
                <a:latin typeface="+mj-lt"/>
                <a:cs typeface="Arial"/>
              </a:rPr>
              <a:t> (National Center for Educational Statistics)</a:t>
            </a:r>
            <a:endParaRPr kumimoji="0" lang="id-ID" altLang="id-ID" sz="2400" b="1" i="0" u="none" strike="noStrike" cap="none" spc="-150" normalizeH="0" baseline="0" dirty="0">
              <a:ln>
                <a:noFill/>
              </a:ln>
              <a:gradFill>
                <a:gsLst>
                  <a:gs pos="0">
                    <a:schemeClr val="accent1"/>
                  </a:gs>
                  <a:gs pos="100000">
                    <a:schemeClr val="accent1">
                      <a:lumMod val="75000"/>
                    </a:schemeClr>
                  </a:gs>
                </a:gsLst>
                <a:lin ang="0" scaled="1"/>
              </a:gradFill>
              <a:effectLst/>
              <a:latin typeface="+mj-lt"/>
            </a:endParaRPr>
          </a:p>
        </p:txBody>
      </p:sp>
      <p:sp>
        <p:nvSpPr>
          <p:cNvPr id="19" name="Justify Text Body">
            <a:extLst>
              <a:ext uri="{FF2B5EF4-FFF2-40B4-BE49-F238E27FC236}">
                <a16:creationId xmlns:a16="http://schemas.microsoft.com/office/drawing/2014/main" id="{CE85C787-2806-464D-B0EC-02A8E38B0414}"/>
              </a:ext>
            </a:extLst>
          </p:cNvPr>
          <p:cNvSpPr txBox="1"/>
          <p:nvPr/>
        </p:nvSpPr>
        <p:spPr>
          <a:xfrm>
            <a:off x="740136" y="3039440"/>
            <a:ext cx="5094623" cy="323165"/>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r>
              <a:rPr lang="en-US" sz="1400" b="1" dirty="0">
                <a:cs typeface="Arial"/>
              </a:rPr>
              <a:t>Data source: Beginning College Students</a:t>
            </a:r>
            <a:endParaRPr lang="en-ID" sz="1400" dirty="0">
              <a:solidFill>
                <a:schemeClr val="tx1">
                  <a:lumMod val="65000"/>
                  <a:lumOff val="35000"/>
                </a:schemeClr>
              </a:solidFill>
              <a:latin typeface="+mn-lt"/>
            </a:endParaRPr>
          </a:p>
        </p:txBody>
      </p:sp>
      <p:sp>
        <p:nvSpPr>
          <p:cNvPr id="30" name="object 2">
            <a:extLst>
              <a:ext uri="{FF2B5EF4-FFF2-40B4-BE49-F238E27FC236}">
                <a16:creationId xmlns:a16="http://schemas.microsoft.com/office/drawing/2014/main" id="{BA02D8AC-339C-43E3-8311-1A0D3192D4B0}"/>
              </a:ext>
            </a:extLst>
          </p:cNvPr>
          <p:cNvSpPr/>
          <p:nvPr/>
        </p:nvSpPr>
        <p:spPr>
          <a:xfrm>
            <a:off x="691266" y="3754583"/>
            <a:ext cx="237945" cy="237945"/>
          </a:xfrm>
          <a:custGeom>
            <a:avLst/>
            <a:gdLst/>
            <a:ahLst/>
            <a:cxnLst/>
            <a:rect l="l" t="t" r="r" b="b"/>
            <a:pathLst>
              <a:path w="485140" h="485140">
                <a:moveTo>
                  <a:pt x="109804" y="74929"/>
                </a:moveTo>
                <a:lnTo>
                  <a:pt x="53009" y="74929"/>
                </a:lnTo>
                <a:lnTo>
                  <a:pt x="45636" y="76200"/>
                </a:lnTo>
                <a:lnTo>
                  <a:pt x="39617" y="80010"/>
                </a:lnTo>
                <a:lnTo>
                  <a:pt x="35561" y="86360"/>
                </a:lnTo>
                <a:lnTo>
                  <a:pt x="34074" y="93979"/>
                </a:lnTo>
                <a:lnTo>
                  <a:pt x="34074" y="448310"/>
                </a:lnTo>
                <a:lnTo>
                  <a:pt x="18935" y="448310"/>
                </a:lnTo>
                <a:lnTo>
                  <a:pt x="11562" y="449579"/>
                </a:lnTo>
                <a:lnTo>
                  <a:pt x="5543" y="453389"/>
                </a:lnTo>
                <a:lnTo>
                  <a:pt x="1487" y="459739"/>
                </a:lnTo>
                <a:lnTo>
                  <a:pt x="0" y="466089"/>
                </a:lnTo>
                <a:lnTo>
                  <a:pt x="1487" y="473710"/>
                </a:lnTo>
                <a:lnTo>
                  <a:pt x="5543" y="480060"/>
                </a:lnTo>
                <a:lnTo>
                  <a:pt x="11562" y="483869"/>
                </a:lnTo>
                <a:lnTo>
                  <a:pt x="18935" y="485139"/>
                </a:lnTo>
                <a:lnTo>
                  <a:pt x="53009" y="485139"/>
                </a:lnTo>
                <a:lnTo>
                  <a:pt x="60375" y="483869"/>
                </a:lnTo>
                <a:lnTo>
                  <a:pt x="66390" y="480060"/>
                </a:lnTo>
                <a:lnTo>
                  <a:pt x="70445" y="473710"/>
                </a:lnTo>
                <a:lnTo>
                  <a:pt x="71932" y="466089"/>
                </a:lnTo>
                <a:lnTo>
                  <a:pt x="71932" y="113029"/>
                </a:lnTo>
                <a:lnTo>
                  <a:pt x="90868" y="113029"/>
                </a:lnTo>
                <a:lnTo>
                  <a:pt x="98236" y="111760"/>
                </a:lnTo>
                <a:lnTo>
                  <a:pt x="104255" y="106679"/>
                </a:lnTo>
                <a:lnTo>
                  <a:pt x="108315" y="101600"/>
                </a:lnTo>
                <a:lnTo>
                  <a:pt x="109804" y="93979"/>
                </a:lnTo>
                <a:lnTo>
                  <a:pt x="109804" y="74929"/>
                </a:lnTo>
                <a:close/>
              </a:path>
              <a:path w="485140" h="485140">
                <a:moveTo>
                  <a:pt x="287858" y="74929"/>
                </a:moveTo>
                <a:lnTo>
                  <a:pt x="223380" y="74929"/>
                </a:lnTo>
                <a:lnTo>
                  <a:pt x="223380" y="93979"/>
                </a:lnTo>
                <a:lnTo>
                  <a:pt x="224869" y="101600"/>
                </a:lnTo>
                <a:lnTo>
                  <a:pt x="228928" y="106679"/>
                </a:lnTo>
                <a:lnTo>
                  <a:pt x="234947" y="111760"/>
                </a:lnTo>
                <a:lnTo>
                  <a:pt x="242315" y="113029"/>
                </a:lnTo>
                <a:lnTo>
                  <a:pt x="261251" y="113029"/>
                </a:lnTo>
                <a:lnTo>
                  <a:pt x="261251" y="466089"/>
                </a:lnTo>
                <a:lnTo>
                  <a:pt x="262738" y="473710"/>
                </a:lnTo>
                <a:lnTo>
                  <a:pt x="266793" y="480060"/>
                </a:lnTo>
                <a:lnTo>
                  <a:pt x="272808" y="483869"/>
                </a:lnTo>
                <a:lnTo>
                  <a:pt x="280174" y="485139"/>
                </a:lnTo>
                <a:lnTo>
                  <a:pt x="465709" y="485139"/>
                </a:lnTo>
                <a:lnTo>
                  <a:pt x="473059" y="483869"/>
                </a:lnTo>
                <a:lnTo>
                  <a:pt x="479075" y="480060"/>
                </a:lnTo>
                <a:lnTo>
                  <a:pt x="483139" y="473710"/>
                </a:lnTo>
                <a:lnTo>
                  <a:pt x="484631" y="466089"/>
                </a:lnTo>
                <a:lnTo>
                  <a:pt x="483139" y="459739"/>
                </a:lnTo>
                <a:lnTo>
                  <a:pt x="479075" y="453389"/>
                </a:lnTo>
                <a:lnTo>
                  <a:pt x="473059" y="449579"/>
                </a:lnTo>
                <a:lnTo>
                  <a:pt x="465709" y="448310"/>
                </a:lnTo>
                <a:lnTo>
                  <a:pt x="299110" y="448310"/>
                </a:lnTo>
                <a:lnTo>
                  <a:pt x="299110" y="127000"/>
                </a:lnTo>
                <a:lnTo>
                  <a:pt x="369298" y="127000"/>
                </a:lnTo>
                <a:lnTo>
                  <a:pt x="291198" y="77469"/>
                </a:lnTo>
                <a:lnTo>
                  <a:pt x="287858" y="74929"/>
                </a:lnTo>
                <a:close/>
              </a:path>
              <a:path w="485140" h="485140">
                <a:moveTo>
                  <a:pt x="127787" y="398779"/>
                </a:moveTo>
                <a:lnTo>
                  <a:pt x="120413" y="400050"/>
                </a:lnTo>
                <a:lnTo>
                  <a:pt x="114395" y="403860"/>
                </a:lnTo>
                <a:lnTo>
                  <a:pt x="110338" y="410210"/>
                </a:lnTo>
                <a:lnTo>
                  <a:pt x="108851" y="417829"/>
                </a:lnTo>
                <a:lnTo>
                  <a:pt x="108851" y="436879"/>
                </a:lnTo>
                <a:lnTo>
                  <a:pt x="110338" y="443229"/>
                </a:lnTo>
                <a:lnTo>
                  <a:pt x="114395" y="449579"/>
                </a:lnTo>
                <a:lnTo>
                  <a:pt x="120413" y="453389"/>
                </a:lnTo>
                <a:lnTo>
                  <a:pt x="127787" y="455929"/>
                </a:lnTo>
                <a:lnTo>
                  <a:pt x="135153" y="453389"/>
                </a:lnTo>
                <a:lnTo>
                  <a:pt x="141168" y="449579"/>
                </a:lnTo>
                <a:lnTo>
                  <a:pt x="145223" y="443229"/>
                </a:lnTo>
                <a:lnTo>
                  <a:pt x="146710" y="436879"/>
                </a:lnTo>
                <a:lnTo>
                  <a:pt x="146710" y="417829"/>
                </a:lnTo>
                <a:lnTo>
                  <a:pt x="145223" y="410210"/>
                </a:lnTo>
                <a:lnTo>
                  <a:pt x="141168" y="403860"/>
                </a:lnTo>
                <a:lnTo>
                  <a:pt x="135153" y="400050"/>
                </a:lnTo>
                <a:lnTo>
                  <a:pt x="127787" y="398779"/>
                </a:lnTo>
                <a:close/>
              </a:path>
              <a:path w="485140" h="485140">
                <a:moveTo>
                  <a:pt x="203504" y="398779"/>
                </a:moveTo>
                <a:lnTo>
                  <a:pt x="196138" y="400050"/>
                </a:lnTo>
                <a:lnTo>
                  <a:pt x="190123" y="403860"/>
                </a:lnTo>
                <a:lnTo>
                  <a:pt x="186068" y="410210"/>
                </a:lnTo>
                <a:lnTo>
                  <a:pt x="184581" y="417829"/>
                </a:lnTo>
                <a:lnTo>
                  <a:pt x="184581" y="436879"/>
                </a:lnTo>
                <a:lnTo>
                  <a:pt x="186068" y="443229"/>
                </a:lnTo>
                <a:lnTo>
                  <a:pt x="190123" y="449579"/>
                </a:lnTo>
                <a:lnTo>
                  <a:pt x="196138" y="453389"/>
                </a:lnTo>
                <a:lnTo>
                  <a:pt x="203504" y="455929"/>
                </a:lnTo>
                <a:lnTo>
                  <a:pt x="210878" y="453389"/>
                </a:lnTo>
                <a:lnTo>
                  <a:pt x="216896" y="449579"/>
                </a:lnTo>
                <a:lnTo>
                  <a:pt x="220953" y="443229"/>
                </a:lnTo>
                <a:lnTo>
                  <a:pt x="222440" y="436879"/>
                </a:lnTo>
                <a:lnTo>
                  <a:pt x="222440" y="417829"/>
                </a:lnTo>
                <a:lnTo>
                  <a:pt x="220953" y="410210"/>
                </a:lnTo>
                <a:lnTo>
                  <a:pt x="216896" y="403860"/>
                </a:lnTo>
                <a:lnTo>
                  <a:pt x="210878" y="400050"/>
                </a:lnTo>
                <a:lnTo>
                  <a:pt x="203504" y="398779"/>
                </a:lnTo>
                <a:close/>
              </a:path>
              <a:path w="485140" h="485140">
                <a:moveTo>
                  <a:pt x="354952" y="398779"/>
                </a:moveTo>
                <a:lnTo>
                  <a:pt x="347586" y="400050"/>
                </a:lnTo>
                <a:lnTo>
                  <a:pt x="341571" y="403860"/>
                </a:lnTo>
                <a:lnTo>
                  <a:pt x="337516" y="410210"/>
                </a:lnTo>
                <a:lnTo>
                  <a:pt x="336029" y="417829"/>
                </a:lnTo>
                <a:lnTo>
                  <a:pt x="336029" y="448310"/>
                </a:lnTo>
                <a:lnTo>
                  <a:pt x="373888" y="448310"/>
                </a:lnTo>
                <a:lnTo>
                  <a:pt x="373888" y="417829"/>
                </a:lnTo>
                <a:lnTo>
                  <a:pt x="372400" y="410210"/>
                </a:lnTo>
                <a:lnTo>
                  <a:pt x="368344" y="403860"/>
                </a:lnTo>
                <a:lnTo>
                  <a:pt x="362325" y="400050"/>
                </a:lnTo>
                <a:lnTo>
                  <a:pt x="354952" y="398779"/>
                </a:lnTo>
                <a:close/>
              </a:path>
              <a:path w="485140" h="485140">
                <a:moveTo>
                  <a:pt x="431672" y="370839"/>
                </a:moveTo>
                <a:lnTo>
                  <a:pt x="424269" y="372110"/>
                </a:lnTo>
                <a:lnTo>
                  <a:pt x="418258" y="375919"/>
                </a:lnTo>
                <a:lnTo>
                  <a:pt x="414224" y="382269"/>
                </a:lnTo>
                <a:lnTo>
                  <a:pt x="412750" y="389889"/>
                </a:lnTo>
                <a:lnTo>
                  <a:pt x="412750" y="448310"/>
                </a:lnTo>
                <a:lnTo>
                  <a:pt x="450596" y="448310"/>
                </a:lnTo>
                <a:lnTo>
                  <a:pt x="450596" y="389889"/>
                </a:lnTo>
                <a:lnTo>
                  <a:pt x="449103" y="382269"/>
                </a:lnTo>
                <a:lnTo>
                  <a:pt x="445039" y="375919"/>
                </a:lnTo>
                <a:lnTo>
                  <a:pt x="439023" y="372110"/>
                </a:lnTo>
                <a:lnTo>
                  <a:pt x="431672" y="370839"/>
                </a:lnTo>
                <a:close/>
              </a:path>
              <a:path w="485140" h="485140">
                <a:moveTo>
                  <a:pt x="127787" y="312419"/>
                </a:moveTo>
                <a:lnTo>
                  <a:pt x="120413" y="314960"/>
                </a:lnTo>
                <a:lnTo>
                  <a:pt x="114395" y="318769"/>
                </a:lnTo>
                <a:lnTo>
                  <a:pt x="110338" y="325119"/>
                </a:lnTo>
                <a:lnTo>
                  <a:pt x="108851" y="331469"/>
                </a:lnTo>
                <a:lnTo>
                  <a:pt x="108851" y="350519"/>
                </a:lnTo>
                <a:lnTo>
                  <a:pt x="110338" y="358139"/>
                </a:lnTo>
                <a:lnTo>
                  <a:pt x="114395" y="364489"/>
                </a:lnTo>
                <a:lnTo>
                  <a:pt x="120413" y="368300"/>
                </a:lnTo>
                <a:lnTo>
                  <a:pt x="127787" y="369569"/>
                </a:lnTo>
                <a:lnTo>
                  <a:pt x="135153" y="368300"/>
                </a:lnTo>
                <a:lnTo>
                  <a:pt x="141168" y="364489"/>
                </a:lnTo>
                <a:lnTo>
                  <a:pt x="145223" y="358139"/>
                </a:lnTo>
                <a:lnTo>
                  <a:pt x="146710" y="350519"/>
                </a:lnTo>
                <a:lnTo>
                  <a:pt x="146710" y="331469"/>
                </a:lnTo>
                <a:lnTo>
                  <a:pt x="145223" y="325119"/>
                </a:lnTo>
                <a:lnTo>
                  <a:pt x="141168" y="318769"/>
                </a:lnTo>
                <a:lnTo>
                  <a:pt x="135153" y="314960"/>
                </a:lnTo>
                <a:lnTo>
                  <a:pt x="127787" y="312419"/>
                </a:lnTo>
                <a:close/>
              </a:path>
              <a:path w="485140" h="485140">
                <a:moveTo>
                  <a:pt x="203504" y="312419"/>
                </a:moveTo>
                <a:lnTo>
                  <a:pt x="196138" y="314960"/>
                </a:lnTo>
                <a:lnTo>
                  <a:pt x="190123" y="318769"/>
                </a:lnTo>
                <a:lnTo>
                  <a:pt x="186068" y="325119"/>
                </a:lnTo>
                <a:lnTo>
                  <a:pt x="184581" y="331469"/>
                </a:lnTo>
                <a:lnTo>
                  <a:pt x="184581" y="350519"/>
                </a:lnTo>
                <a:lnTo>
                  <a:pt x="186068" y="358139"/>
                </a:lnTo>
                <a:lnTo>
                  <a:pt x="190123" y="364489"/>
                </a:lnTo>
                <a:lnTo>
                  <a:pt x="196138" y="368300"/>
                </a:lnTo>
                <a:lnTo>
                  <a:pt x="203504" y="369569"/>
                </a:lnTo>
                <a:lnTo>
                  <a:pt x="210878" y="368300"/>
                </a:lnTo>
                <a:lnTo>
                  <a:pt x="216896" y="364489"/>
                </a:lnTo>
                <a:lnTo>
                  <a:pt x="220953" y="358139"/>
                </a:lnTo>
                <a:lnTo>
                  <a:pt x="222440" y="350519"/>
                </a:lnTo>
                <a:lnTo>
                  <a:pt x="222440" y="331469"/>
                </a:lnTo>
                <a:lnTo>
                  <a:pt x="220953" y="325119"/>
                </a:lnTo>
                <a:lnTo>
                  <a:pt x="216896" y="318769"/>
                </a:lnTo>
                <a:lnTo>
                  <a:pt x="210878" y="314960"/>
                </a:lnTo>
                <a:lnTo>
                  <a:pt x="203504" y="312419"/>
                </a:lnTo>
                <a:close/>
              </a:path>
              <a:path w="485140" h="485140">
                <a:moveTo>
                  <a:pt x="354952" y="312419"/>
                </a:moveTo>
                <a:lnTo>
                  <a:pt x="347586" y="314960"/>
                </a:lnTo>
                <a:lnTo>
                  <a:pt x="341571" y="318769"/>
                </a:lnTo>
                <a:lnTo>
                  <a:pt x="337516" y="325119"/>
                </a:lnTo>
                <a:lnTo>
                  <a:pt x="336029" y="331469"/>
                </a:lnTo>
                <a:lnTo>
                  <a:pt x="336029" y="350519"/>
                </a:lnTo>
                <a:lnTo>
                  <a:pt x="337516" y="358139"/>
                </a:lnTo>
                <a:lnTo>
                  <a:pt x="341571" y="364489"/>
                </a:lnTo>
                <a:lnTo>
                  <a:pt x="347586" y="368300"/>
                </a:lnTo>
                <a:lnTo>
                  <a:pt x="354952" y="369569"/>
                </a:lnTo>
                <a:lnTo>
                  <a:pt x="362325" y="368300"/>
                </a:lnTo>
                <a:lnTo>
                  <a:pt x="368344" y="364489"/>
                </a:lnTo>
                <a:lnTo>
                  <a:pt x="372400" y="358139"/>
                </a:lnTo>
                <a:lnTo>
                  <a:pt x="373888" y="350519"/>
                </a:lnTo>
                <a:lnTo>
                  <a:pt x="373888" y="331469"/>
                </a:lnTo>
                <a:lnTo>
                  <a:pt x="372400" y="325119"/>
                </a:lnTo>
                <a:lnTo>
                  <a:pt x="368344" y="318769"/>
                </a:lnTo>
                <a:lnTo>
                  <a:pt x="362325" y="314960"/>
                </a:lnTo>
                <a:lnTo>
                  <a:pt x="354952" y="312419"/>
                </a:lnTo>
                <a:close/>
              </a:path>
              <a:path w="485140" h="485140">
                <a:moveTo>
                  <a:pt x="369298" y="127000"/>
                </a:moveTo>
                <a:lnTo>
                  <a:pt x="299110" y="127000"/>
                </a:lnTo>
                <a:lnTo>
                  <a:pt x="391159" y="185419"/>
                </a:lnTo>
                <a:lnTo>
                  <a:pt x="400212" y="193039"/>
                </a:lnTo>
                <a:lnTo>
                  <a:pt x="407003" y="201929"/>
                </a:lnTo>
                <a:lnTo>
                  <a:pt x="411269" y="213360"/>
                </a:lnTo>
                <a:lnTo>
                  <a:pt x="412750" y="224789"/>
                </a:lnTo>
                <a:lnTo>
                  <a:pt x="412750" y="295910"/>
                </a:lnTo>
                <a:lnTo>
                  <a:pt x="414224" y="303529"/>
                </a:lnTo>
                <a:lnTo>
                  <a:pt x="418258" y="309879"/>
                </a:lnTo>
                <a:lnTo>
                  <a:pt x="424269" y="313689"/>
                </a:lnTo>
                <a:lnTo>
                  <a:pt x="431672" y="314960"/>
                </a:lnTo>
                <a:lnTo>
                  <a:pt x="439023" y="313689"/>
                </a:lnTo>
                <a:lnTo>
                  <a:pt x="445039" y="309879"/>
                </a:lnTo>
                <a:lnTo>
                  <a:pt x="449103" y="303529"/>
                </a:lnTo>
                <a:lnTo>
                  <a:pt x="450596" y="295910"/>
                </a:lnTo>
                <a:lnTo>
                  <a:pt x="450596" y="224789"/>
                </a:lnTo>
                <a:lnTo>
                  <a:pt x="447911" y="203200"/>
                </a:lnTo>
                <a:lnTo>
                  <a:pt x="440166" y="184150"/>
                </a:lnTo>
                <a:lnTo>
                  <a:pt x="427825" y="166369"/>
                </a:lnTo>
                <a:lnTo>
                  <a:pt x="411353" y="153669"/>
                </a:lnTo>
                <a:lnTo>
                  <a:pt x="369298" y="127000"/>
                </a:lnTo>
                <a:close/>
              </a:path>
              <a:path w="485140" h="485140">
                <a:moveTo>
                  <a:pt x="127787" y="227329"/>
                </a:moveTo>
                <a:lnTo>
                  <a:pt x="120413" y="228600"/>
                </a:lnTo>
                <a:lnTo>
                  <a:pt x="114395" y="232410"/>
                </a:lnTo>
                <a:lnTo>
                  <a:pt x="110338" y="238760"/>
                </a:lnTo>
                <a:lnTo>
                  <a:pt x="108851" y="246379"/>
                </a:lnTo>
                <a:lnTo>
                  <a:pt x="108851" y="265429"/>
                </a:lnTo>
                <a:lnTo>
                  <a:pt x="110338" y="273050"/>
                </a:lnTo>
                <a:lnTo>
                  <a:pt x="114395" y="279400"/>
                </a:lnTo>
                <a:lnTo>
                  <a:pt x="120413" y="283210"/>
                </a:lnTo>
                <a:lnTo>
                  <a:pt x="127787" y="284479"/>
                </a:lnTo>
                <a:lnTo>
                  <a:pt x="135153" y="283210"/>
                </a:lnTo>
                <a:lnTo>
                  <a:pt x="141168" y="279400"/>
                </a:lnTo>
                <a:lnTo>
                  <a:pt x="145223" y="273050"/>
                </a:lnTo>
                <a:lnTo>
                  <a:pt x="146710" y="265429"/>
                </a:lnTo>
                <a:lnTo>
                  <a:pt x="146710" y="246379"/>
                </a:lnTo>
                <a:lnTo>
                  <a:pt x="145223" y="238760"/>
                </a:lnTo>
                <a:lnTo>
                  <a:pt x="141168" y="232410"/>
                </a:lnTo>
                <a:lnTo>
                  <a:pt x="135153" y="228600"/>
                </a:lnTo>
                <a:lnTo>
                  <a:pt x="127787" y="227329"/>
                </a:lnTo>
                <a:close/>
              </a:path>
              <a:path w="485140" h="485140">
                <a:moveTo>
                  <a:pt x="203504" y="227329"/>
                </a:moveTo>
                <a:lnTo>
                  <a:pt x="196138" y="228600"/>
                </a:lnTo>
                <a:lnTo>
                  <a:pt x="190123" y="232410"/>
                </a:lnTo>
                <a:lnTo>
                  <a:pt x="186068" y="238760"/>
                </a:lnTo>
                <a:lnTo>
                  <a:pt x="184581" y="246379"/>
                </a:lnTo>
                <a:lnTo>
                  <a:pt x="184581" y="265429"/>
                </a:lnTo>
                <a:lnTo>
                  <a:pt x="186068" y="273050"/>
                </a:lnTo>
                <a:lnTo>
                  <a:pt x="190123" y="279400"/>
                </a:lnTo>
                <a:lnTo>
                  <a:pt x="196138" y="283210"/>
                </a:lnTo>
                <a:lnTo>
                  <a:pt x="203504" y="284479"/>
                </a:lnTo>
                <a:lnTo>
                  <a:pt x="210878" y="283210"/>
                </a:lnTo>
                <a:lnTo>
                  <a:pt x="216896" y="279400"/>
                </a:lnTo>
                <a:lnTo>
                  <a:pt x="220953" y="273050"/>
                </a:lnTo>
                <a:lnTo>
                  <a:pt x="222440" y="265429"/>
                </a:lnTo>
                <a:lnTo>
                  <a:pt x="222440" y="246379"/>
                </a:lnTo>
                <a:lnTo>
                  <a:pt x="220953" y="238760"/>
                </a:lnTo>
                <a:lnTo>
                  <a:pt x="216896" y="232410"/>
                </a:lnTo>
                <a:lnTo>
                  <a:pt x="210878" y="228600"/>
                </a:lnTo>
                <a:lnTo>
                  <a:pt x="203504" y="227329"/>
                </a:lnTo>
                <a:close/>
              </a:path>
              <a:path w="485140" h="485140">
                <a:moveTo>
                  <a:pt x="354952" y="227329"/>
                </a:moveTo>
                <a:lnTo>
                  <a:pt x="347586" y="228600"/>
                </a:lnTo>
                <a:lnTo>
                  <a:pt x="341571" y="232410"/>
                </a:lnTo>
                <a:lnTo>
                  <a:pt x="337516" y="238760"/>
                </a:lnTo>
                <a:lnTo>
                  <a:pt x="336029" y="246379"/>
                </a:lnTo>
                <a:lnTo>
                  <a:pt x="336029" y="265429"/>
                </a:lnTo>
                <a:lnTo>
                  <a:pt x="337516" y="273050"/>
                </a:lnTo>
                <a:lnTo>
                  <a:pt x="341571" y="279400"/>
                </a:lnTo>
                <a:lnTo>
                  <a:pt x="347586" y="283210"/>
                </a:lnTo>
                <a:lnTo>
                  <a:pt x="354952" y="284479"/>
                </a:lnTo>
                <a:lnTo>
                  <a:pt x="362325" y="283210"/>
                </a:lnTo>
                <a:lnTo>
                  <a:pt x="368344" y="279400"/>
                </a:lnTo>
                <a:lnTo>
                  <a:pt x="372400" y="273050"/>
                </a:lnTo>
                <a:lnTo>
                  <a:pt x="373888" y="265429"/>
                </a:lnTo>
                <a:lnTo>
                  <a:pt x="373888" y="246379"/>
                </a:lnTo>
                <a:lnTo>
                  <a:pt x="372400" y="238760"/>
                </a:lnTo>
                <a:lnTo>
                  <a:pt x="368344" y="232410"/>
                </a:lnTo>
                <a:lnTo>
                  <a:pt x="362325" y="228600"/>
                </a:lnTo>
                <a:lnTo>
                  <a:pt x="354952" y="227329"/>
                </a:lnTo>
                <a:close/>
              </a:path>
              <a:path w="485140" h="485140">
                <a:moveTo>
                  <a:pt x="127787" y="142239"/>
                </a:moveTo>
                <a:lnTo>
                  <a:pt x="120413" y="143510"/>
                </a:lnTo>
                <a:lnTo>
                  <a:pt x="114395" y="147319"/>
                </a:lnTo>
                <a:lnTo>
                  <a:pt x="110338" y="153669"/>
                </a:lnTo>
                <a:lnTo>
                  <a:pt x="108851" y="161289"/>
                </a:lnTo>
                <a:lnTo>
                  <a:pt x="108851" y="180339"/>
                </a:lnTo>
                <a:lnTo>
                  <a:pt x="110338" y="187960"/>
                </a:lnTo>
                <a:lnTo>
                  <a:pt x="114395" y="193039"/>
                </a:lnTo>
                <a:lnTo>
                  <a:pt x="120413" y="198119"/>
                </a:lnTo>
                <a:lnTo>
                  <a:pt x="127787" y="199389"/>
                </a:lnTo>
                <a:lnTo>
                  <a:pt x="135153" y="198119"/>
                </a:lnTo>
                <a:lnTo>
                  <a:pt x="141168" y="193039"/>
                </a:lnTo>
                <a:lnTo>
                  <a:pt x="145223" y="187960"/>
                </a:lnTo>
                <a:lnTo>
                  <a:pt x="146710" y="180339"/>
                </a:lnTo>
                <a:lnTo>
                  <a:pt x="146710" y="161289"/>
                </a:lnTo>
                <a:lnTo>
                  <a:pt x="145223" y="153669"/>
                </a:lnTo>
                <a:lnTo>
                  <a:pt x="141168" y="147319"/>
                </a:lnTo>
                <a:lnTo>
                  <a:pt x="135153" y="143510"/>
                </a:lnTo>
                <a:lnTo>
                  <a:pt x="127787" y="142239"/>
                </a:lnTo>
                <a:close/>
              </a:path>
              <a:path w="485140" h="485140">
                <a:moveTo>
                  <a:pt x="203504" y="142239"/>
                </a:moveTo>
                <a:lnTo>
                  <a:pt x="196138" y="143510"/>
                </a:lnTo>
                <a:lnTo>
                  <a:pt x="190123" y="147319"/>
                </a:lnTo>
                <a:lnTo>
                  <a:pt x="186068" y="153669"/>
                </a:lnTo>
                <a:lnTo>
                  <a:pt x="184581" y="161289"/>
                </a:lnTo>
                <a:lnTo>
                  <a:pt x="184581" y="180339"/>
                </a:lnTo>
                <a:lnTo>
                  <a:pt x="186068" y="187960"/>
                </a:lnTo>
                <a:lnTo>
                  <a:pt x="190123" y="193039"/>
                </a:lnTo>
                <a:lnTo>
                  <a:pt x="196138" y="198119"/>
                </a:lnTo>
                <a:lnTo>
                  <a:pt x="203504" y="199389"/>
                </a:lnTo>
                <a:lnTo>
                  <a:pt x="210878" y="198119"/>
                </a:lnTo>
                <a:lnTo>
                  <a:pt x="216896" y="193039"/>
                </a:lnTo>
                <a:lnTo>
                  <a:pt x="220953" y="187960"/>
                </a:lnTo>
                <a:lnTo>
                  <a:pt x="222440" y="180339"/>
                </a:lnTo>
                <a:lnTo>
                  <a:pt x="222440" y="161289"/>
                </a:lnTo>
                <a:lnTo>
                  <a:pt x="220953" y="153669"/>
                </a:lnTo>
                <a:lnTo>
                  <a:pt x="216896" y="147319"/>
                </a:lnTo>
                <a:lnTo>
                  <a:pt x="210878" y="143510"/>
                </a:lnTo>
                <a:lnTo>
                  <a:pt x="203504" y="142239"/>
                </a:lnTo>
                <a:close/>
              </a:path>
              <a:path w="485140" h="485140">
                <a:moveTo>
                  <a:pt x="242315" y="36829"/>
                </a:moveTo>
                <a:lnTo>
                  <a:pt x="90868" y="36829"/>
                </a:lnTo>
                <a:lnTo>
                  <a:pt x="83500" y="38100"/>
                </a:lnTo>
                <a:lnTo>
                  <a:pt x="77481" y="41910"/>
                </a:lnTo>
                <a:lnTo>
                  <a:pt x="73421" y="48260"/>
                </a:lnTo>
                <a:lnTo>
                  <a:pt x="71932" y="55879"/>
                </a:lnTo>
                <a:lnTo>
                  <a:pt x="71932" y="74929"/>
                </a:lnTo>
                <a:lnTo>
                  <a:pt x="261251" y="74929"/>
                </a:lnTo>
                <a:lnTo>
                  <a:pt x="261251" y="55879"/>
                </a:lnTo>
                <a:lnTo>
                  <a:pt x="259762" y="48260"/>
                </a:lnTo>
                <a:lnTo>
                  <a:pt x="255703" y="41910"/>
                </a:lnTo>
                <a:lnTo>
                  <a:pt x="249684" y="38100"/>
                </a:lnTo>
                <a:lnTo>
                  <a:pt x="242315" y="36829"/>
                </a:lnTo>
                <a:close/>
              </a:path>
              <a:path w="485140" h="485140">
                <a:moveTo>
                  <a:pt x="166585" y="0"/>
                </a:moveTo>
                <a:lnTo>
                  <a:pt x="159219" y="1269"/>
                </a:lnTo>
                <a:lnTo>
                  <a:pt x="153204" y="5079"/>
                </a:lnTo>
                <a:lnTo>
                  <a:pt x="149149" y="11429"/>
                </a:lnTo>
                <a:lnTo>
                  <a:pt x="147662" y="19050"/>
                </a:lnTo>
                <a:lnTo>
                  <a:pt x="147662" y="36829"/>
                </a:lnTo>
                <a:lnTo>
                  <a:pt x="185521" y="36829"/>
                </a:lnTo>
                <a:lnTo>
                  <a:pt x="185521" y="19050"/>
                </a:lnTo>
                <a:lnTo>
                  <a:pt x="184034" y="11429"/>
                </a:lnTo>
                <a:lnTo>
                  <a:pt x="179978" y="5079"/>
                </a:lnTo>
                <a:lnTo>
                  <a:pt x="173959" y="1269"/>
                </a:lnTo>
                <a:lnTo>
                  <a:pt x="166585" y="0"/>
                </a:lnTo>
                <a:close/>
              </a:path>
            </a:pathLst>
          </a:cu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lumMod val="65000"/>
                  <a:lumOff val="35000"/>
                </a:schemeClr>
              </a:solidFill>
            </a:endParaRPr>
          </a:p>
        </p:txBody>
      </p:sp>
      <p:sp>
        <p:nvSpPr>
          <p:cNvPr id="31" name="object 15">
            <a:extLst>
              <a:ext uri="{FF2B5EF4-FFF2-40B4-BE49-F238E27FC236}">
                <a16:creationId xmlns:a16="http://schemas.microsoft.com/office/drawing/2014/main" id="{F934F78C-727A-46BD-BB6F-B00F0385F44E}"/>
              </a:ext>
            </a:extLst>
          </p:cNvPr>
          <p:cNvSpPr/>
          <p:nvPr/>
        </p:nvSpPr>
        <p:spPr>
          <a:xfrm>
            <a:off x="3558329" y="4193296"/>
            <a:ext cx="196031" cy="196031"/>
          </a:xfrm>
          <a:custGeom>
            <a:avLst/>
            <a:gdLst/>
            <a:ahLst/>
            <a:cxnLst/>
            <a:rect l="l" t="t" r="r" b="b"/>
            <a:pathLst>
              <a:path w="485139" h="485139">
                <a:moveTo>
                  <a:pt x="401398" y="472439"/>
                </a:moveTo>
                <a:lnTo>
                  <a:pt x="280796" y="472439"/>
                </a:lnTo>
                <a:lnTo>
                  <a:pt x="295435" y="477519"/>
                </a:lnTo>
                <a:lnTo>
                  <a:pt x="310657" y="482600"/>
                </a:lnTo>
                <a:lnTo>
                  <a:pt x="326284" y="485139"/>
                </a:lnTo>
                <a:lnTo>
                  <a:pt x="358344" y="485139"/>
                </a:lnTo>
                <a:lnTo>
                  <a:pt x="374157" y="482600"/>
                </a:lnTo>
                <a:lnTo>
                  <a:pt x="389518" y="477519"/>
                </a:lnTo>
                <a:lnTo>
                  <a:pt x="401398" y="472439"/>
                </a:lnTo>
                <a:close/>
              </a:path>
              <a:path w="485139" h="485139">
                <a:moveTo>
                  <a:pt x="142493" y="0"/>
                </a:moveTo>
                <a:lnTo>
                  <a:pt x="97487" y="6350"/>
                </a:lnTo>
                <a:lnTo>
                  <a:pt x="58375" y="26669"/>
                </a:lnTo>
                <a:lnTo>
                  <a:pt x="27517" y="57150"/>
                </a:lnTo>
                <a:lnTo>
                  <a:pt x="7272" y="96519"/>
                </a:lnTo>
                <a:lnTo>
                  <a:pt x="0" y="140969"/>
                </a:lnTo>
                <a:lnTo>
                  <a:pt x="1017" y="157479"/>
                </a:lnTo>
                <a:lnTo>
                  <a:pt x="4048" y="173989"/>
                </a:lnTo>
                <a:lnTo>
                  <a:pt x="9054" y="190500"/>
                </a:lnTo>
                <a:lnTo>
                  <a:pt x="16001" y="205739"/>
                </a:lnTo>
                <a:lnTo>
                  <a:pt x="14408" y="215900"/>
                </a:lnTo>
                <a:lnTo>
                  <a:pt x="13255" y="226060"/>
                </a:lnTo>
                <a:lnTo>
                  <a:pt x="12555" y="236219"/>
                </a:lnTo>
                <a:lnTo>
                  <a:pt x="12318" y="245110"/>
                </a:lnTo>
                <a:lnTo>
                  <a:pt x="17049" y="290829"/>
                </a:lnTo>
                <a:lnTo>
                  <a:pt x="30612" y="334010"/>
                </a:lnTo>
                <a:lnTo>
                  <a:pt x="52067" y="373379"/>
                </a:lnTo>
                <a:lnTo>
                  <a:pt x="80470" y="407669"/>
                </a:lnTo>
                <a:lnTo>
                  <a:pt x="114880" y="435610"/>
                </a:lnTo>
                <a:lnTo>
                  <a:pt x="154354" y="457200"/>
                </a:lnTo>
                <a:lnTo>
                  <a:pt x="197951" y="471169"/>
                </a:lnTo>
                <a:lnTo>
                  <a:pt x="244728" y="474979"/>
                </a:lnTo>
                <a:lnTo>
                  <a:pt x="261858" y="474979"/>
                </a:lnTo>
                <a:lnTo>
                  <a:pt x="280796" y="472439"/>
                </a:lnTo>
                <a:lnTo>
                  <a:pt x="401398" y="472439"/>
                </a:lnTo>
                <a:lnTo>
                  <a:pt x="404367" y="471169"/>
                </a:lnTo>
                <a:lnTo>
                  <a:pt x="410364" y="467360"/>
                </a:lnTo>
                <a:lnTo>
                  <a:pt x="414051" y="461010"/>
                </a:lnTo>
                <a:lnTo>
                  <a:pt x="415119" y="453389"/>
                </a:lnTo>
                <a:lnTo>
                  <a:pt x="413878" y="448310"/>
                </a:lnTo>
                <a:lnTo>
                  <a:pt x="342138" y="448310"/>
                </a:lnTo>
                <a:lnTo>
                  <a:pt x="329237" y="447039"/>
                </a:lnTo>
                <a:lnTo>
                  <a:pt x="316563" y="444500"/>
                </a:lnTo>
                <a:lnTo>
                  <a:pt x="304293" y="440689"/>
                </a:lnTo>
                <a:lnTo>
                  <a:pt x="295529" y="436879"/>
                </a:lnTo>
                <a:lnTo>
                  <a:pt x="244728" y="436879"/>
                </a:lnTo>
                <a:lnTo>
                  <a:pt x="200161" y="431800"/>
                </a:lnTo>
                <a:lnTo>
                  <a:pt x="159225" y="417829"/>
                </a:lnTo>
                <a:lnTo>
                  <a:pt x="123097" y="394969"/>
                </a:lnTo>
                <a:lnTo>
                  <a:pt x="92952" y="365760"/>
                </a:lnTo>
                <a:lnTo>
                  <a:pt x="69965" y="328929"/>
                </a:lnTo>
                <a:lnTo>
                  <a:pt x="55310" y="289560"/>
                </a:lnTo>
                <a:lnTo>
                  <a:pt x="50164" y="245110"/>
                </a:lnTo>
                <a:lnTo>
                  <a:pt x="50428" y="236219"/>
                </a:lnTo>
                <a:lnTo>
                  <a:pt x="51228" y="226060"/>
                </a:lnTo>
                <a:lnTo>
                  <a:pt x="52576" y="217169"/>
                </a:lnTo>
                <a:lnTo>
                  <a:pt x="54482" y="207010"/>
                </a:lnTo>
                <a:lnTo>
                  <a:pt x="55371" y="201929"/>
                </a:lnTo>
                <a:lnTo>
                  <a:pt x="54610" y="196850"/>
                </a:lnTo>
                <a:lnTo>
                  <a:pt x="52196" y="193039"/>
                </a:lnTo>
                <a:lnTo>
                  <a:pt x="45989" y="180339"/>
                </a:lnTo>
                <a:lnTo>
                  <a:pt x="41497" y="167639"/>
                </a:lnTo>
                <a:lnTo>
                  <a:pt x="38766" y="154939"/>
                </a:lnTo>
                <a:lnTo>
                  <a:pt x="37845" y="140969"/>
                </a:lnTo>
                <a:lnTo>
                  <a:pt x="46089" y="100329"/>
                </a:lnTo>
                <a:lnTo>
                  <a:pt x="68548" y="67310"/>
                </a:lnTo>
                <a:lnTo>
                  <a:pt x="101818" y="45719"/>
                </a:lnTo>
                <a:lnTo>
                  <a:pt x="142493" y="38100"/>
                </a:lnTo>
                <a:lnTo>
                  <a:pt x="342738" y="38100"/>
                </a:lnTo>
                <a:lnTo>
                  <a:pt x="333390" y="33019"/>
                </a:lnTo>
                <a:lnTo>
                  <a:pt x="290256" y="20319"/>
                </a:lnTo>
                <a:lnTo>
                  <a:pt x="267492" y="17779"/>
                </a:lnTo>
                <a:lnTo>
                  <a:pt x="212089" y="17779"/>
                </a:lnTo>
                <a:lnTo>
                  <a:pt x="195714" y="10160"/>
                </a:lnTo>
                <a:lnTo>
                  <a:pt x="178530" y="3810"/>
                </a:lnTo>
                <a:lnTo>
                  <a:pt x="160726" y="1269"/>
                </a:lnTo>
                <a:lnTo>
                  <a:pt x="142493" y="0"/>
                </a:lnTo>
                <a:close/>
              </a:path>
              <a:path w="485139" h="485139">
                <a:moveTo>
                  <a:pt x="395255" y="435610"/>
                </a:moveTo>
                <a:lnTo>
                  <a:pt x="387985" y="436879"/>
                </a:lnTo>
                <a:lnTo>
                  <a:pt x="377035" y="441960"/>
                </a:lnTo>
                <a:lnTo>
                  <a:pt x="365728" y="445769"/>
                </a:lnTo>
                <a:lnTo>
                  <a:pt x="342138" y="448310"/>
                </a:lnTo>
                <a:lnTo>
                  <a:pt x="413878" y="448310"/>
                </a:lnTo>
                <a:lnTo>
                  <a:pt x="413257" y="445769"/>
                </a:lnTo>
                <a:lnTo>
                  <a:pt x="408701" y="440689"/>
                </a:lnTo>
                <a:lnTo>
                  <a:pt x="402431" y="436879"/>
                </a:lnTo>
                <a:lnTo>
                  <a:pt x="395255" y="435610"/>
                </a:lnTo>
                <a:close/>
              </a:path>
              <a:path w="485139" h="485139">
                <a:moveTo>
                  <a:pt x="288925" y="433069"/>
                </a:moveTo>
                <a:lnTo>
                  <a:pt x="280415" y="433069"/>
                </a:lnTo>
                <a:lnTo>
                  <a:pt x="270392" y="435610"/>
                </a:lnTo>
                <a:lnTo>
                  <a:pt x="261191" y="436879"/>
                </a:lnTo>
                <a:lnTo>
                  <a:pt x="295529" y="436879"/>
                </a:lnTo>
                <a:lnTo>
                  <a:pt x="292607" y="435610"/>
                </a:lnTo>
                <a:lnTo>
                  <a:pt x="288925" y="433069"/>
                </a:lnTo>
                <a:close/>
              </a:path>
              <a:path w="485139" h="485139">
                <a:moveTo>
                  <a:pt x="370783" y="53339"/>
                </a:moveTo>
                <a:lnTo>
                  <a:pt x="244728" y="53339"/>
                </a:lnTo>
                <a:lnTo>
                  <a:pt x="289040" y="58419"/>
                </a:lnTo>
                <a:lnTo>
                  <a:pt x="329753" y="73660"/>
                </a:lnTo>
                <a:lnTo>
                  <a:pt x="365693" y="95250"/>
                </a:lnTo>
                <a:lnTo>
                  <a:pt x="395689" y="125729"/>
                </a:lnTo>
                <a:lnTo>
                  <a:pt x="418567" y="161289"/>
                </a:lnTo>
                <a:lnTo>
                  <a:pt x="433154" y="200660"/>
                </a:lnTo>
                <a:lnTo>
                  <a:pt x="438276" y="245110"/>
                </a:lnTo>
                <a:lnTo>
                  <a:pt x="438036" y="256539"/>
                </a:lnTo>
                <a:lnTo>
                  <a:pt x="437308" y="266700"/>
                </a:lnTo>
                <a:lnTo>
                  <a:pt x="436080" y="276860"/>
                </a:lnTo>
                <a:lnTo>
                  <a:pt x="434339" y="285750"/>
                </a:lnTo>
                <a:lnTo>
                  <a:pt x="433450" y="290829"/>
                </a:lnTo>
                <a:lnTo>
                  <a:pt x="433958" y="294639"/>
                </a:lnTo>
                <a:lnTo>
                  <a:pt x="435990" y="298450"/>
                </a:lnTo>
                <a:lnTo>
                  <a:pt x="440678" y="309879"/>
                </a:lnTo>
                <a:lnTo>
                  <a:pt x="444055" y="321310"/>
                </a:lnTo>
                <a:lnTo>
                  <a:pt x="446099" y="332739"/>
                </a:lnTo>
                <a:lnTo>
                  <a:pt x="446786" y="344169"/>
                </a:lnTo>
                <a:lnTo>
                  <a:pt x="446381" y="354329"/>
                </a:lnTo>
                <a:lnTo>
                  <a:pt x="445166" y="363219"/>
                </a:lnTo>
                <a:lnTo>
                  <a:pt x="443142" y="372110"/>
                </a:lnTo>
                <a:lnTo>
                  <a:pt x="440308" y="379729"/>
                </a:lnTo>
                <a:lnTo>
                  <a:pt x="439106" y="387350"/>
                </a:lnTo>
                <a:lnTo>
                  <a:pt x="440785" y="394969"/>
                </a:lnTo>
                <a:lnTo>
                  <a:pt x="444988" y="401319"/>
                </a:lnTo>
                <a:lnTo>
                  <a:pt x="451357" y="405129"/>
                </a:lnTo>
                <a:lnTo>
                  <a:pt x="458775" y="406400"/>
                </a:lnTo>
                <a:lnTo>
                  <a:pt x="465836" y="403860"/>
                </a:lnTo>
                <a:lnTo>
                  <a:pt x="484082" y="356869"/>
                </a:lnTo>
                <a:lnTo>
                  <a:pt x="484631" y="344169"/>
                </a:lnTo>
                <a:lnTo>
                  <a:pt x="483873" y="330200"/>
                </a:lnTo>
                <a:lnTo>
                  <a:pt x="481615" y="314960"/>
                </a:lnTo>
                <a:lnTo>
                  <a:pt x="477881" y="300989"/>
                </a:lnTo>
                <a:lnTo>
                  <a:pt x="472693" y="288289"/>
                </a:lnTo>
                <a:lnTo>
                  <a:pt x="474194" y="278129"/>
                </a:lnTo>
                <a:lnTo>
                  <a:pt x="475265" y="267969"/>
                </a:lnTo>
                <a:lnTo>
                  <a:pt x="475837" y="257810"/>
                </a:lnTo>
                <a:lnTo>
                  <a:pt x="475956" y="254000"/>
                </a:lnTo>
                <a:lnTo>
                  <a:pt x="476123" y="245110"/>
                </a:lnTo>
                <a:lnTo>
                  <a:pt x="471689" y="199389"/>
                </a:lnTo>
                <a:lnTo>
                  <a:pt x="458660" y="157479"/>
                </a:lnTo>
                <a:lnTo>
                  <a:pt x="437439" y="118110"/>
                </a:lnTo>
                <a:lnTo>
                  <a:pt x="408431" y="82550"/>
                </a:lnTo>
                <a:lnTo>
                  <a:pt x="373120" y="54610"/>
                </a:lnTo>
                <a:lnTo>
                  <a:pt x="370783" y="53339"/>
                </a:lnTo>
                <a:close/>
              </a:path>
              <a:path w="485139" h="485139">
                <a:moveTo>
                  <a:pt x="167386" y="274319"/>
                </a:moveTo>
                <a:lnTo>
                  <a:pt x="152273" y="274319"/>
                </a:lnTo>
                <a:lnTo>
                  <a:pt x="145287" y="276860"/>
                </a:lnTo>
                <a:lnTo>
                  <a:pt x="134365" y="287019"/>
                </a:lnTo>
                <a:lnTo>
                  <a:pt x="131571" y="293369"/>
                </a:lnTo>
                <a:lnTo>
                  <a:pt x="131571" y="300989"/>
                </a:lnTo>
                <a:lnTo>
                  <a:pt x="151052" y="345439"/>
                </a:lnTo>
                <a:lnTo>
                  <a:pt x="191954" y="372110"/>
                </a:lnTo>
                <a:lnTo>
                  <a:pt x="227597" y="379729"/>
                </a:lnTo>
                <a:lnTo>
                  <a:pt x="265414" y="379729"/>
                </a:lnTo>
                <a:lnTo>
                  <a:pt x="310133" y="369569"/>
                </a:lnTo>
                <a:lnTo>
                  <a:pt x="342834" y="347979"/>
                </a:lnTo>
                <a:lnTo>
                  <a:pt x="352797" y="335279"/>
                </a:lnTo>
                <a:lnTo>
                  <a:pt x="246633" y="335279"/>
                </a:lnTo>
                <a:lnTo>
                  <a:pt x="238111" y="334010"/>
                </a:lnTo>
                <a:lnTo>
                  <a:pt x="230457" y="334010"/>
                </a:lnTo>
                <a:lnTo>
                  <a:pt x="223684" y="332739"/>
                </a:lnTo>
                <a:lnTo>
                  <a:pt x="217804" y="330200"/>
                </a:lnTo>
                <a:lnTo>
                  <a:pt x="210692" y="327660"/>
                </a:lnTo>
                <a:lnTo>
                  <a:pt x="204977" y="322579"/>
                </a:lnTo>
                <a:lnTo>
                  <a:pt x="201167" y="317500"/>
                </a:lnTo>
                <a:lnTo>
                  <a:pt x="197103" y="312419"/>
                </a:lnTo>
                <a:lnTo>
                  <a:pt x="193293" y="306069"/>
                </a:lnTo>
                <a:lnTo>
                  <a:pt x="189737" y="297179"/>
                </a:lnTo>
                <a:lnTo>
                  <a:pt x="186562" y="289560"/>
                </a:lnTo>
                <a:lnTo>
                  <a:pt x="182625" y="284479"/>
                </a:lnTo>
                <a:lnTo>
                  <a:pt x="178053" y="280669"/>
                </a:lnTo>
                <a:lnTo>
                  <a:pt x="173227" y="276860"/>
                </a:lnTo>
                <a:lnTo>
                  <a:pt x="167386" y="274319"/>
                </a:lnTo>
                <a:close/>
              </a:path>
              <a:path w="485139" h="485139">
                <a:moveTo>
                  <a:pt x="260246" y="105410"/>
                </a:moveTo>
                <a:lnTo>
                  <a:pt x="231215" y="105410"/>
                </a:lnTo>
                <a:lnTo>
                  <a:pt x="216058" y="106679"/>
                </a:lnTo>
                <a:lnTo>
                  <a:pt x="177248" y="119379"/>
                </a:lnTo>
                <a:lnTo>
                  <a:pt x="144522" y="149860"/>
                </a:lnTo>
                <a:lnTo>
                  <a:pt x="136270" y="180339"/>
                </a:lnTo>
                <a:lnTo>
                  <a:pt x="137197" y="191769"/>
                </a:lnTo>
                <a:lnTo>
                  <a:pt x="156733" y="228600"/>
                </a:lnTo>
                <a:lnTo>
                  <a:pt x="195087" y="250189"/>
                </a:lnTo>
                <a:lnTo>
                  <a:pt x="236092" y="261619"/>
                </a:lnTo>
                <a:lnTo>
                  <a:pt x="246878" y="262889"/>
                </a:lnTo>
                <a:lnTo>
                  <a:pt x="256555" y="265429"/>
                </a:lnTo>
                <a:lnTo>
                  <a:pt x="265114" y="267969"/>
                </a:lnTo>
                <a:lnTo>
                  <a:pt x="272541" y="270510"/>
                </a:lnTo>
                <a:lnTo>
                  <a:pt x="281177" y="273050"/>
                </a:lnTo>
                <a:lnTo>
                  <a:pt x="288289" y="276860"/>
                </a:lnTo>
                <a:lnTo>
                  <a:pt x="293750" y="281939"/>
                </a:lnTo>
                <a:lnTo>
                  <a:pt x="298830" y="287019"/>
                </a:lnTo>
                <a:lnTo>
                  <a:pt x="301625" y="292100"/>
                </a:lnTo>
                <a:lnTo>
                  <a:pt x="301625" y="300989"/>
                </a:lnTo>
                <a:lnTo>
                  <a:pt x="268970" y="332739"/>
                </a:lnTo>
                <a:lnTo>
                  <a:pt x="246633" y="335279"/>
                </a:lnTo>
                <a:lnTo>
                  <a:pt x="352797" y="335279"/>
                </a:lnTo>
                <a:lnTo>
                  <a:pt x="356594" y="328929"/>
                </a:lnTo>
                <a:lnTo>
                  <a:pt x="360918" y="318769"/>
                </a:lnTo>
                <a:lnTo>
                  <a:pt x="363503" y="307339"/>
                </a:lnTo>
                <a:lnTo>
                  <a:pt x="364191" y="297179"/>
                </a:lnTo>
                <a:lnTo>
                  <a:pt x="364112" y="289560"/>
                </a:lnTo>
                <a:lnTo>
                  <a:pt x="351940" y="252729"/>
                </a:lnTo>
                <a:lnTo>
                  <a:pt x="326584" y="232410"/>
                </a:lnTo>
                <a:lnTo>
                  <a:pt x="318420" y="227329"/>
                </a:lnTo>
                <a:lnTo>
                  <a:pt x="309542" y="224789"/>
                </a:lnTo>
                <a:lnTo>
                  <a:pt x="299974" y="220979"/>
                </a:lnTo>
                <a:lnTo>
                  <a:pt x="289857" y="217169"/>
                </a:lnTo>
                <a:lnTo>
                  <a:pt x="279146" y="214629"/>
                </a:lnTo>
                <a:lnTo>
                  <a:pt x="267862" y="212089"/>
                </a:lnTo>
                <a:lnTo>
                  <a:pt x="256031" y="209550"/>
                </a:lnTo>
                <a:lnTo>
                  <a:pt x="247155" y="207010"/>
                </a:lnTo>
                <a:lnTo>
                  <a:pt x="239601" y="205739"/>
                </a:lnTo>
                <a:lnTo>
                  <a:pt x="233404" y="204469"/>
                </a:lnTo>
                <a:lnTo>
                  <a:pt x="228600" y="203200"/>
                </a:lnTo>
                <a:lnTo>
                  <a:pt x="223265" y="200660"/>
                </a:lnTo>
                <a:lnTo>
                  <a:pt x="217804" y="199389"/>
                </a:lnTo>
                <a:lnTo>
                  <a:pt x="195961" y="180339"/>
                </a:lnTo>
                <a:lnTo>
                  <a:pt x="195961" y="168910"/>
                </a:lnTo>
                <a:lnTo>
                  <a:pt x="233297" y="149860"/>
                </a:lnTo>
                <a:lnTo>
                  <a:pt x="243458" y="148589"/>
                </a:lnTo>
                <a:lnTo>
                  <a:pt x="345820" y="148589"/>
                </a:lnTo>
                <a:lnTo>
                  <a:pt x="342322" y="143510"/>
                </a:lnTo>
                <a:lnTo>
                  <a:pt x="337931" y="138429"/>
                </a:lnTo>
                <a:lnTo>
                  <a:pt x="332658" y="132079"/>
                </a:lnTo>
                <a:lnTo>
                  <a:pt x="326516" y="127000"/>
                </a:lnTo>
                <a:lnTo>
                  <a:pt x="319593" y="123189"/>
                </a:lnTo>
                <a:lnTo>
                  <a:pt x="311800" y="118110"/>
                </a:lnTo>
                <a:lnTo>
                  <a:pt x="303174" y="114300"/>
                </a:lnTo>
                <a:lnTo>
                  <a:pt x="293750" y="110489"/>
                </a:lnTo>
                <a:lnTo>
                  <a:pt x="283471" y="107950"/>
                </a:lnTo>
                <a:lnTo>
                  <a:pt x="260246" y="105410"/>
                </a:lnTo>
                <a:close/>
              </a:path>
              <a:path w="485139" h="485139">
                <a:moveTo>
                  <a:pt x="345820" y="148589"/>
                </a:moveTo>
                <a:lnTo>
                  <a:pt x="243458" y="148589"/>
                </a:lnTo>
                <a:lnTo>
                  <a:pt x="254194" y="149860"/>
                </a:lnTo>
                <a:lnTo>
                  <a:pt x="263334" y="151129"/>
                </a:lnTo>
                <a:lnTo>
                  <a:pt x="298830" y="185419"/>
                </a:lnTo>
                <a:lnTo>
                  <a:pt x="302640" y="190500"/>
                </a:lnTo>
                <a:lnTo>
                  <a:pt x="306324" y="194310"/>
                </a:lnTo>
                <a:lnTo>
                  <a:pt x="310388" y="198119"/>
                </a:lnTo>
                <a:lnTo>
                  <a:pt x="316102" y="199389"/>
                </a:lnTo>
                <a:lnTo>
                  <a:pt x="331596" y="199389"/>
                </a:lnTo>
                <a:lnTo>
                  <a:pt x="338454" y="196850"/>
                </a:lnTo>
                <a:lnTo>
                  <a:pt x="343915" y="190500"/>
                </a:lnTo>
                <a:lnTo>
                  <a:pt x="349250" y="185419"/>
                </a:lnTo>
                <a:lnTo>
                  <a:pt x="353060" y="179069"/>
                </a:lnTo>
                <a:lnTo>
                  <a:pt x="353060" y="163829"/>
                </a:lnTo>
                <a:lnTo>
                  <a:pt x="349885" y="156210"/>
                </a:lnTo>
                <a:lnTo>
                  <a:pt x="345820" y="148589"/>
                </a:lnTo>
                <a:close/>
              </a:path>
              <a:path w="485139" h="485139">
                <a:moveTo>
                  <a:pt x="342738" y="38100"/>
                </a:moveTo>
                <a:lnTo>
                  <a:pt x="157224" y="38100"/>
                </a:lnTo>
                <a:lnTo>
                  <a:pt x="171561" y="41910"/>
                </a:lnTo>
                <a:lnTo>
                  <a:pt x="185302" y="46989"/>
                </a:lnTo>
                <a:lnTo>
                  <a:pt x="198246" y="53339"/>
                </a:lnTo>
                <a:lnTo>
                  <a:pt x="202183" y="55879"/>
                </a:lnTo>
                <a:lnTo>
                  <a:pt x="206882" y="57150"/>
                </a:lnTo>
                <a:lnTo>
                  <a:pt x="211327" y="55879"/>
                </a:lnTo>
                <a:lnTo>
                  <a:pt x="218690" y="54610"/>
                </a:lnTo>
                <a:lnTo>
                  <a:pt x="226599" y="54610"/>
                </a:lnTo>
                <a:lnTo>
                  <a:pt x="235223" y="53339"/>
                </a:lnTo>
                <a:lnTo>
                  <a:pt x="370783" y="53339"/>
                </a:lnTo>
                <a:lnTo>
                  <a:pt x="342738" y="38100"/>
                </a:lnTo>
                <a:close/>
              </a:path>
              <a:path w="485139" h="485139">
                <a:moveTo>
                  <a:pt x="244728" y="15239"/>
                </a:moveTo>
                <a:lnTo>
                  <a:pt x="235735" y="15239"/>
                </a:lnTo>
                <a:lnTo>
                  <a:pt x="227361" y="16510"/>
                </a:lnTo>
                <a:lnTo>
                  <a:pt x="219511" y="16510"/>
                </a:lnTo>
                <a:lnTo>
                  <a:pt x="212089" y="17779"/>
                </a:lnTo>
                <a:lnTo>
                  <a:pt x="267492" y="17779"/>
                </a:lnTo>
                <a:lnTo>
                  <a:pt x="244728" y="15239"/>
                </a:lnTo>
                <a:close/>
              </a:path>
            </a:pathLst>
          </a:cu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lumMod val="65000"/>
                  <a:lumOff val="35000"/>
                </a:schemeClr>
              </a:solidFill>
            </a:endParaRPr>
          </a:p>
        </p:txBody>
      </p:sp>
      <p:sp>
        <p:nvSpPr>
          <p:cNvPr id="33" name="Justify Text Body">
            <a:extLst>
              <a:ext uri="{FF2B5EF4-FFF2-40B4-BE49-F238E27FC236}">
                <a16:creationId xmlns:a16="http://schemas.microsoft.com/office/drawing/2014/main" id="{98D27440-C2B5-4E27-B95A-9D9C8AF8A76B}"/>
              </a:ext>
            </a:extLst>
          </p:cNvPr>
          <p:cNvSpPr txBox="1"/>
          <p:nvPr/>
        </p:nvSpPr>
        <p:spPr>
          <a:xfrm>
            <a:off x="1067716" y="3746597"/>
            <a:ext cx="1429256" cy="242823"/>
          </a:xfrm>
          <a:prstGeom prst="rect">
            <a:avLst/>
          </a:prstGeom>
          <a:noFill/>
        </p:spPr>
        <p:txBody>
          <a:bodyPr wrap="square" lIns="0" tIns="0" rIns="0" bIns="0" rtlCol="0">
            <a:spAutoFit/>
          </a:bodyPr>
          <a:lstStyle/>
          <a:p>
            <a:pPr algn="just">
              <a:lnSpc>
                <a:spcPct val="150000"/>
              </a:lnSpc>
            </a:pPr>
            <a:r>
              <a:rPr lang="en-US" sz="1200" dirty="0">
                <a:solidFill>
                  <a:schemeClr val="tx1">
                    <a:lumMod val="65000"/>
                    <a:lumOff val="35000"/>
                  </a:schemeClr>
                </a:solidFill>
              </a:rPr>
              <a:t>2011 - 2017</a:t>
            </a:r>
            <a:endParaRPr lang="en-ID" sz="1200" dirty="0">
              <a:solidFill>
                <a:schemeClr val="tx1">
                  <a:lumMod val="65000"/>
                  <a:lumOff val="35000"/>
                </a:schemeClr>
              </a:solidFill>
            </a:endParaRPr>
          </a:p>
        </p:txBody>
      </p:sp>
      <p:sp>
        <p:nvSpPr>
          <p:cNvPr id="34" name="Justify Text Body">
            <a:extLst>
              <a:ext uri="{FF2B5EF4-FFF2-40B4-BE49-F238E27FC236}">
                <a16:creationId xmlns:a16="http://schemas.microsoft.com/office/drawing/2014/main" id="{8C191D60-C9E8-441D-86FB-9D91C4BEC24A}"/>
              </a:ext>
            </a:extLst>
          </p:cNvPr>
          <p:cNvSpPr txBox="1"/>
          <p:nvPr/>
        </p:nvSpPr>
        <p:spPr>
          <a:xfrm>
            <a:off x="3893547" y="3746597"/>
            <a:ext cx="1941211" cy="246221"/>
          </a:xfrm>
          <a:prstGeom prst="rect">
            <a:avLst/>
          </a:prstGeom>
          <a:noFill/>
        </p:spPr>
        <p:txBody>
          <a:bodyPr wrap="square" lIns="0" tIns="0" rIns="0" bIns="0" rtlCol="0" anchor="t">
            <a:spAutoFit/>
          </a:bodyPr>
          <a:lstStyle/>
          <a:p>
            <a:pPr>
              <a:lnSpc>
                <a:spcPct val="150000"/>
              </a:lnSpc>
            </a:pPr>
            <a:r>
              <a:rPr lang="en-US" sz="1200" dirty="0">
                <a:solidFill>
                  <a:schemeClr val="tx1">
                    <a:lumMod val="65000"/>
                    <a:lumOff val="35000"/>
                  </a:schemeClr>
                </a:solidFill>
              </a:rPr>
              <a:t>Traditional &amp; Non-traditional</a:t>
            </a:r>
            <a:endParaRPr lang="en-ID" sz="1200" dirty="0">
              <a:solidFill>
                <a:schemeClr val="tx1">
                  <a:lumMod val="65000"/>
                  <a:lumOff val="35000"/>
                </a:schemeClr>
              </a:solidFill>
            </a:endParaRPr>
          </a:p>
        </p:txBody>
      </p:sp>
      <p:sp>
        <p:nvSpPr>
          <p:cNvPr id="35" name="Justify Text Body">
            <a:extLst>
              <a:ext uri="{FF2B5EF4-FFF2-40B4-BE49-F238E27FC236}">
                <a16:creationId xmlns:a16="http://schemas.microsoft.com/office/drawing/2014/main" id="{2F6D9BA9-EBDC-4E0F-BB2E-F91CF423E9DB}"/>
              </a:ext>
            </a:extLst>
          </p:cNvPr>
          <p:cNvSpPr txBox="1"/>
          <p:nvPr/>
        </p:nvSpPr>
        <p:spPr>
          <a:xfrm>
            <a:off x="3893548" y="4164353"/>
            <a:ext cx="1166132" cy="276999"/>
          </a:xfrm>
          <a:prstGeom prst="rect">
            <a:avLst/>
          </a:prstGeom>
          <a:noFill/>
        </p:spPr>
        <p:txBody>
          <a:bodyPr wrap="square" lIns="0" tIns="0" rIns="0" bIns="0" rtlCol="0">
            <a:spAutoFit/>
          </a:bodyPr>
          <a:lstStyle/>
          <a:p>
            <a:pPr algn="just">
              <a:lnSpc>
                <a:spcPct val="150000"/>
              </a:lnSpc>
            </a:pPr>
            <a:r>
              <a:rPr lang="en-US" sz="1200" dirty="0">
                <a:solidFill>
                  <a:schemeClr val="tx1">
                    <a:lumMod val="65000"/>
                    <a:lumOff val="35000"/>
                  </a:schemeClr>
                </a:solidFill>
              </a:rPr>
              <a:t>80+ Categories</a:t>
            </a:r>
            <a:endParaRPr lang="en-ID" sz="1200" dirty="0">
              <a:solidFill>
                <a:schemeClr val="tx1">
                  <a:lumMod val="65000"/>
                  <a:lumOff val="35000"/>
                </a:schemeClr>
              </a:solidFill>
            </a:endParaRPr>
          </a:p>
        </p:txBody>
      </p:sp>
      <p:sp>
        <p:nvSpPr>
          <p:cNvPr id="36" name="Justify Text Body">
            <a:extLst>
              <a:ext uri="{FF2B5EF4-FFF2-40B4-BE49-F238E27FC236}">
                <a16:creationId xmlns:a16="http://schemas.microsoft.com/office/drawing/2014/main" id="{1B7B6950-331A-412E-BB74-0B981BE68322}"/>
              </a:ext>
            </a:extLst>
          </p:cNvPr>
          <p:cNvSpPr txBox="1"/>
          <p:nvPr/>
        </p:nvSpPr>
        <p:spPr>
          <a:xfrm>
            <a:off x="1050516" y="4164353"/>
            <a:ext cx="2355857" cy="276999"/>
          </a:xfrm>
          <a:prstGeom prst="rect">
            <a:avLst/>
          </a:prstGeom>
          <a:noFill/>
        </p:spPr>
        <p:txBody>
          <a:bodyPr wrap="square" lIns="0" tIns="0" rIns="0" bIns="0" rtlCol="0">
            <a:spAutoFit/>
          </a:bodyPr>
          <a:lstStyle/>
          <a:p>
            <a:pPr>
              <a:lnSpc>
                <a:spcPct val="150000"/>
              </a:lnSpc>
            </a:pPr>
            <a:r>
              <a:rPr lang="en-US" sz="1200" dirty="0">
                <a:solidFill>
                  <a:schemeClr val="tx1">
                    <a:lumMod val="65000"/>
                    <a:lumOff val="35000"/>
                  </a:schemeClr>
                </a:solidFill>
              </a:rPr>
              <a:t>29,070 - 22,540 Full Respondents</a:t>
            </a:r>
            <a:endParaRPr lang="en-ID" sz="1200" dirty="0">
              <a:solidFill>
                <a:schemeClr val="tx1">
                  <a:lumMod val="65000"/>
                  <a:lumOff val="35000"/>
                </a:schemeClr>
              </a:solidFill>
            </a:endParaRPr>
          </a:p>
        </p:txBody>
      </p:sp>
      <p:sp>
        <p:nvSpPr>
          <p:cNvPr id="38" name="object 15">
            <a:extLst>
              <a:ext uri="{FF2B5EF4-FFF2-40B4-BE49-F238E27FC236}">
                <a16:creationId xmlns:a16="http://schemas.microsoft.com/office/drawing/2014/main" id="{F934F78C-727A-46BD-BB6F-B00F0385F44E}"/>
              </a:ext>
            </a:extLst>
          </p:cNvPr>
          <p:cNvSpPr/>
          <p:nvPr/>
        </p:nvSpPr>
        <p:spPr>
          <a:xfrm>
            <a:off x="3558329" y="4722956"/>
            <a:ext cx="196031" cy="196031"/>
          </a:xfrm>
          <a:custGeom>
            <a:avLst/>
            <a:gdLst/>
            <a:ahLst/>
            <a:cxnLst/>
            <a:rect l="l" t="t" r="r" b="b"/>
            <a:pathLst>
              <a:path w="485139" h="485139">
                <a:moveTo>
                  <a:pt x="401398" y="472439"/>
                </a:moveTo>
                <a:lnTo>
                  <a:pt x="280796" y="472439"/>
                </a:lnTo>
                <a:lnTo>
                  <a:pt x="295435" y="477519"/>
                </a:lnTo>
                <a:lnTo>
                  <a:pt x="310657" y="482600"/>
                </a:lnTo>
                <a:lnTo>
                  <a:pt x="326284" y="485139"/>
                </a:lnTo>
                <a:lnTo>
                  <a:pt x="358344" y="485139"/>
                </a:lnTo>
                <a:lnTo>
                  <a:pt x="374157" y="482600"/>
                </a:lnTo>
                <a:lnTo>
                  <a:pt x="389518" y="477519"/>
                </a:lnTo>
                <a:lnTo>
                  <a:pt x="401398" y="472439"/>
                </a:lnTo>
                <a:close/>
              </a:path>
              <a:path w="485139" h="485139">
                <a:moveTo>
                  <a:pt x="142493" y="0"/>
                </a:moveTo>
                <a:lnTo>
                  <a:pt x="97487" y="6350"/>
                </a:lnTo>
                <a:lnTo>
                  <a:pt x="58375" y="26669"/>
                </a:lnTo>
                <a:lnTo>
                  <a:pt x="27517" y="57150"/>
                </a:lnTo>
                <a:lnTo>
                  <a:pt x="7272" y="96519"/>
                </a:lnTo>
                <a:lnTo>
                  <a:pt x="0" y="140969"/>
                </a:lnTo>
                <a:lnTo>
                  <a:pt x="1017" y="157479"/>
                </a:lnTo>
                <a:lnTo>
                  <a:pt x="4048" y="173989"/>
                </a:lnTo>
                <a:lnTo>
                  <a:pt x="9054" y="190500"/>
                </a:lnTo>
                <a:lnTo>
                  <a:pt x="16001" y="205739"/>
                </a:lnTo>
                <a:lnTo>
                  <a:pt x="14408" y="215900"/>
                </a:lnTo>
                <a:lnTo>
                  <a:pt x="13255" y="226060"/>
                </a:lnTo>
                <a:lnTo>
                  <a:pt x="12555" y="236219"/>
                </a:lnTo>
                <a:lnTo>
                  <a:pt x="12318" y="245110"/>
                </a:lnTo>
                <a:lnTo>
                  <a:pt x="17049" y="290829"/>
                </a:lnTo>
                <a:lnTo>
                  <a:pt x="30612" y="334010"/>
                </a:lnTo>
                <a:lnTo>
                  <a:pt x="52067" y="373379"/>
                </a:lnTo>
                <a:lnTo>
                  <a:pt x="80470" y="407669"/>
                </a:lnTo>
                <a:lnTo>
                  <a:pt x="114880" y="435610"/>
                </a:lnTo>
                <a:lnTo>
                  <a:pt x="154354" y="457200"/>
                </a:lnTo>
                <a:lnTo>
                  <a:pt x="197951" y="471169"/>
                </a:lnTo>
                <a:lnTo>
                  <a:pt x="244728" y="474979"/>
                </a:lnTo>
                <a:lnTo>
                  <a:pt x="261858" y="474979"/>
                </a:lnTo>
                <a:lnTo>
                  <a:pt x="280796" y="472439"/>
                </a:lnTo>
                <a:lnTo>
                  <a:pt x="401398" y="472439"/>
                </a:lnTo>
                <a:lnTo>
                  <a:pt x="404367" y="471169"/>
                </a:lnTo>
                <a:lnTo>
                  <a:pt x="410364" y="467360"/>
                </a:lnTo>
                <a:lnTo>
                  <a:pt x="414051" y="461010"/>
                </a:lnTo>
                <a:lnTo>
                  <a:pt x="415119" y="453389"/>
                </a:lnTo>
                <a:lnTo>
                  <a:pt x="413878" y="448310"/>
                </a:lnTo>
                <a:lnTo>
                  <a:pt x="342138" y="448310"/>
                </a:lnTo>
                <a:lnTo>
                  <a:pt x="329237" y="447039"/>
                </a:lnTo>
                <a:lnTo>
                  <a:pt x="316563" y="444500"/>
                </a:lnTo>
                <a:lnTo>
                  <a:pt x="304293" y="440689"/>
                </a:lnTo>
                <a:lnTo>
                  <a:pt x="295529" y="436879"/>
                </a:lnTo>
                <a:lnTo>
                  <a:pt x="244728" y="436879"/>
                </a:lnTo>
                <a:lnTo>
                  <a:pt x="200161" y="431800"/>
                </a:lnTo>
                <a:lnTo>
                  <a:pt x="159225" y="417829"/>
                </a:lnTo>
                <a:lnTo>
                  <a:pt x="123097" y="394969"/>
                </a:lnTo>
                <a:lnTo>
                  <a:pt x="92952" y="365760"/>
                </a:lnTo>
                <a:lnTo>
                  <a:pt x="69965" y="328929"/>
                </a:lnTo>
                <a:lnTo>
                  <a:pt x="55310" y="289560"/>
                </a:lnTo>
                <a:lnTo>
                  <a:pt x="50164" y="245110"/>
                </a:lnTo>
                <a:lnTo>
                  <a:pt x="50428" y="236219"/>
                </a:lnTo>
                <a:lnTo>
                  <a:pt x="51228" y="226060"/>
                </a:lnTo>
                <a:lnTo>
                  <a:pt x="52576" y="217169"/>
                </a:lnTo>
                <a:lnTo>
                  <a:pt x="54482" y="207010"/>
                </a:lnTo>
                <a:lnTo>
                  <a:pt x="55371" y="201929"/>
                </a:lnTo>
                <a:lnTo>
                  <a:pt x="54610" y="196850"/>
                </a:lnTo>
                <a:lnTo>
                  <a:pt x="52196" y="193039"/>
                </a:lnTo>
                <a:lnTo>
                  <a:pt x="45989" y="180339"/>
                </a:lnTo>
                <a:lnTo>
                  <a:pt x="41497" y="167639"/>
                </a:lnTo>
                <a:lnTo>
                  <a:pt x="38766" y="154939"/>
                </a:lnTo>
                <a:lnTo>
                  <a:pt x="37845" y="140969"/>
                </a:lnTo>
                <a:lnTo>
                  <a:pt x="46089" y="100329"/>
                </a:lnTo>
                <a:lnTo>
                  <a:pt x="68548" y="67310"/>
                </a:lnTo>
                <a:lnTo>
                  <a:pt x="101818" y="45719"/>
                </a:lnTo>
                <a:lnTo>
                  <a:pt x="142493" y="38100"/>
                </a:lnTo>
                <a:lnTo>
                  <a:pt x="342738" y="38100"/>
                </a:lnTo>
                <a:lnTo>
                  <a:pt x="333390" y="33019"/>
                </a:lnTo>
                <a:lnTo>
                  <a:pt x="290256" y="20319"/>
                </a:lnTo>
                <a:lnTo>
                  <a:pt x="267492" y="17779"/>
                </a:lnTo>
                <a:lnTo>
                  <a:pt x="212089" y="17779"/>
                </a:lnTo>
                <a:lnTo>
                  <a:pt x="195714" y="10160"/>
                </a:lnTo>
                <a:lnTo>
                  <a:pt x="178530" y="3810"/>
                </a:lnTo>
                <a:lnTo>
                  <a:pt x="160726" y="1269"/>
                </a:lnTo>
                <a:lnTo>
                  <a:pt x="142493" y="0"/>
                </a:lnTo>
                <a:close/>
              </a:path>
              <a:path w="485139" h="485139">
                <a:moveTo>
                  <a:pt x="395255" y="435610"/>
                </a:moveTo>
                <a:lnTo>
                  <a:pt x="387985" y="436879"/>
                </a:lnTo>
                <a:lnTo>
                  <a:pt x="377035" y="441960"/>
                </a:lnTo>
                <a:lnTo>
                  <a:pt x="365728" y="445769"/>
                </a:lnTo>
                <a:lnTo>
                  <a:pt x="342138" y="448310"/>
                </a:lnTo>
                <a:lnTo>
                  <a:pt x="413878" y="448310"/>
                </a:lnTo>
                <a:lnTo>
                  <a:pt x="413257" y="445769"/>
                </a:lnTo>
                <a:lnTo>
                  <a:pt x="408701" y="440689"/>
                </a:lnTo>
                <a:lnTo>
                  <a:pt x="402431" y="436879"/>
                </a:lnTo>
                <a:lnTo>
                  <a:pt x="395255" y="435610"/>
                </a:lnTo>
                <a:close/>
              </a:path>
              <a:path w="485139" h="485139">
                <a:moveTo>
                  <a:pt x="288925" y="433069"/>
                </a:moveTo>
                <a:lnTo>
                  <a:pt x="280415" y="433069"/>
                </a:lnTo>
                <a:lnTo>
                  <a:pt x="270392" y="435610"/>
                </a:lnTo>
                <a:lnTo>
                  <a:pt x="261191" y="436879"/>
                </a:lnTo>
                <a:lnTo>
                  <a:pt x="295529" y="436879"/>
                </a:lnTo>
                <a:lnTo>
                  <a:pt x="292607" y="435610"/>
                </a:lnTo>
                <a:lnTo>
                  <a:pt x="288925" y="433069"/>
                </a:lnTo>
                <a:close/>
              </a:path>
              <a:path w="485139" h="485139">
                <a:moveTo>
                  <a:pt x="370783" y="53339"/>
                </a:moveTo>
                <a:lnTo>
                  <a:pt x="244728" y="53339"/>
                </a:lnTo>
                <a:lnTo>
                  <a:pt x="289040" y="58419"/>
                </a:lnTo>
                <a:lnTo>
                  <a:pt x="329753" y="73660"/>
                </a:lnTo>
                <a:lnTo>
                  <a:pt x="365693" y="95250"/>
                </a:lnTo>
                <a:lnTo>
                  <a:pt x="395689" y="125729"/>
                </a:lnTo>
                <a:lnTo>
                  <a:pt x="418567" y="161289"/>
                </a:lnTo>
                <a:lnTo>
                  <a:pt x="433154" y="200660"/>
                </a:lnTo>
                <a:lnTo>
                  <a:pt x="438276" y="245110"/>
                </a:lnTo>
                <a:lnTo>
                  <a:pt x="438036" y="256539"/>
                </a:lnTo>
                <a:lnTo>
                  <a:pt x="437308" y="266700"/>
                </a:lnTo>
                <a:lnTo>
                  <a:pt x="436080" y="276860"/>
                </a:lnTo>
                <a:lnTo>
                  <a:pt x="434339" y="285750"/>
                </a:lnTo>
                <a:lnTo>
                  <a:pt x="433450" y="290829"/>
                </a:lnTo>
                <a:lnTo>
                  <a:pt x="433958" y="294639"/>
                </a:lnTo>
                <a:lnTo>
                  <a:pt x="435990" y="298450"/>
                </a:lnTo>
                <a:lnTo>
                  <a:pt x="440678" y="309879"/>
                </a:lnTo>
                <a:lnTo>
                  <a:pt x="444055" y="321310"/>
                </a:lnTo>
                <a:lnTo>
                  <a:pt x="446099" y="332739"/>
                </a:lnTo>
                <a:lnTo>
                  <a:pt x="446786" y="344169"/>
                </a:lnTo>
                <a:lnTo>
                  <a:pt x="446381" y="354329"/>
                </a:lnTo>
                <a:lnTo>
                  <a:pt x="445166" y="363219"/>
                </a:lnTo>
                <a:lnTo>
                  <a:pt x="443142" y="372110"/>
                </a:lnTo>
                <a:lnTo>
                  <a:pt x="440308" y="379729"/>
                </a:lnTo>
                <a:lnTo>
                  <a:pt x="439106" y="387350"/>
                </a:lnTo>
                <a:lnTo>
                  <a:pt x="440785" y="394969"/>
                </a:lnTo>
                <a:lnTo>
                  <a:pt x="444988" y="401319"/>
                </a:lnTo>
                <a:lnTo>
                  <a:pt x="451357" y="405129"/>
                </a:lnTo>
                <a:lnTo>
                  <a:pt x="458775" y="406400"/>
                </a:lnTo>
                <a:lnTo>
                  <a:pt x="465836" y="403860"/>
                </a:lnTo>
                <a:lnTo>
                  <a:pt x="484082" y="356869"/>
                </a:lnTo>
                <a:lnTo>
                  <a:pt x="484631" y="344169"/>
                </a:lnTo>
                <a:lnTo>
                  <a:pt x="483873" y="330200"/>
                </a:lnTo>
                <a:lnTo>
                  <a:pt x="481615" y="314960"/>
                </a:lnTo>
                <a:lnTo>
                  <a:pt x="477881" y="300989"/>
                </a:lnTo>
                <a:lnTo>
                  <a:pt x="472693" y="288289"/>
                </a:lnTo>
                <a:lnTo>
                  <a:pt x="474194" y="278129"/>
                </a:lnTo>
                <a:lnTo>
                  <a:pt x="475265" y="267969"/>
                </a:lnTo>
                <a:lnTo>
                  <a:pt x="475837" y="257810"/>
                </a:lnTo>
                <a:lnTo>
                  <a:pt x="475956" y="254000"/>
                </a:lnTo>
                <a:lnTo>
                  <a:pt x="476123" y="245110"/>
                </a:lnTo>
                <a:lnTo>
                  <a:pt x="471689" y="199389"/>
                </a:lnTo>
                <a:lnTo>
                  <a:pt x="458660" y="157479"/>
                </a:lnTo>
                <a:lnTo>
                  <a:pt x="437439" y="118110"/>
                </a:lnTo>
                <a:lnTo>
                  <a:pt x="408431" y="82550"/>
                </a:lnTo>
                <a:lnTo>
                  <a:pt x="373120" y="54610"/>
                </a:lnTo>
                <a:lnTo>
                  <a:pt x="370783" y="53339"/>
                </a:lnTo>
                <a:close/>
              </a:path>
              <a:path w="485139" h="485139">
                <a:moveTo>
                  <a:pt x="167386" y="274319"/>
                </a:moveTo>
                <a:lnTo>
                  <a:pt x="152273" y="274319"/>
                </a:lnTo>
                <a:lnTo>
                  <a:pt x="145287" y="276860"/>
                </a:lnTo>
                <a:lnTo>
                  <a:pt x="134365" y="287019"/>
                </a:lnTo>
                <a:lnTo>
                  <a:pt x="131571" y="293369"/>
                </a:lnTo>
                <a:lnTo>
                  <a:pt x="131571" y="300989"/>
                </a:lnTo>
                <a:lnTo>
                  <a:pt x="151052" y="345439"/>
                </a:lnTo>
                <a:lnTo>
                  <a:pt x="191954" y="372110"/>
                </a:lnTo>
                <a:lnTo>
                  <a:pt x="227597" y="379729"/>
                </a:lnTo>
                <a:lnTo>
                  <a:pt x="265414" y="379729"/>
                </a:lnTo>
                <a:lnTo>
                  <a:pt x="310133" y="369569"/>
                </a:lnTo>
                <a:lnTo>
                  <a:pt x="342834" y="347979"/>
                </a:lnTo>
                <a:lnTo>
                  <a:pt x="352797" y="335279"/>
                </a:lnTo>
                <a:lnTo>
                  <a:pt x="246633" y="335279"/>
                </a:lnTo>
                <a:lnTo>
                  <a:pt x="238111" y="334010"/>
                </a:lnTo>
                <a:lnTo>
                  <a:pt x="230457" y="334010"/>
                </a:lnTo>
                <a:lnTo>
                  <a:pt x="223684" y="332739"/>
                </a:lnTo>
                <a:lnTo>
                  <a:pt x="217804" y="330200"/>
                </a:lnTo>
                <a:lnTo>
                  <a:pt x="210692" y="327660"/>
                </a:lnTo>
                <a:lnTo>
                  <a:pt x="204977" y="322579"/>
                </a:lnTo>
                <a:lnTo>
                  <a:pt x="201167" y="317500"/>
                </a:lnTo>
                <a:lnTo>
                  <a:pt x="197103" y="312419"/>
                </a:lnTo>
                <a:lnTo>
                  <a:pt x="193293" y="306069"/>
                </a:lnTo>
                <a:lnTo>
                  <a:pt x="189737" y="297179"/>
                </a:lnTo>
                <a:lnTo>
                  <a:pt x="186562" y="289560"/>
                </a:lnTo>
                <a:lnTo>
                  <a:pt x="182625" y="284479"/>
                </a:lnTo>
                <a:lnTo>
                  <a:pt x="178053" y="280669"/>
                </a:lnTo>
                <a:lnTo>
                  <a:pt x="173227" y="276860"/>
                </a:lnTo>
                <a:lnTo>
                  <a:pt x="167386" y="274319"/>
                </a:lnTo>
                <a:close/>
              </a:path>
              <a:path w="485139" h="485139">
                <a:moveTo>
                  <a:pt x="260246" y="105410"/>
                </a:moveTo>
                <a:lnTo>
                  <a:pt x="231215" y="105410"/>
                </a:lnTo>
                <a:lnTo>
                  <a:pt x="216058" y="106679"/>
                </a:lnTo>
                <a:lnTo>
                  <a:pt x="177248" y="119379"/>
                </a:lnTo>
                <a:lnTo>
                  <a:pt x="144522" y="149860"/>
                </a:lnTo>
                <a:lnTo>
                  <a:pt x="136270" y="180339"/>
                </a:lnTo>
                <a:lnTo>
                  <a:pt x="137197" y="191769"/>
                </a:lnTo>
                <a:lnTo>
                  <a:pt x="156733" y="228600"/>
                </a:lnTo>
                <a:lnTo>
                  <a:pt x="195087" y="250189"/>
                </a:lnTo>
                <a:lnTo>
                  <a:pt x="236092" y="261619"/>
                </a:lnTo>
                <a:lnTo>
                  <a:pt x="246878" y="262889"/>
                </a:lnTo>
                <a:lnTo>
                  <a:pt x="256555" y="265429"/>
                </a:lnTo>
                <a:lnTo>
                  <a:pt x="265114" y="267969"/>
                </a:lnTo>
                <a:lnTo>
                  <a:pt x="272541" y="270510"/>
                </a:lnTo>
                <a:lnTo>
                  <a:pt x="281177" y="273050"/>
                </a:lnTo>
                <a:lnTo>
                  <a:pt x="288289" y="276860"/>
                </a:lnTo>
                <a:lnTo>
                  <a:pt x="293750" y="281939"/>
                </a:lnTo>
                <a:lnTo>
                  <a:pt x="298830" y="287019"/>
                </a:lnTo>
                <a:lnTo>
                  <a:pt x="301625" y="292100"/>
                </a:lnTo>
                <a:lnTo>
                  <a:pt x="301625" y="300989"/>
                </a:lnTo>
                <a:lnTo>
                  <a:pt x="268970" y="332739"/>
                </a:lnTo>
                <a:lnTo>
                  <a:pt x="246633" y="335279"/>
                </a:lnTo>
                <a:lnTo>
                  <a:pt x="352797" y="335279"/>
                </a:lnTo>
                <a:lnTo>
                  <a:pt x="356594" y="328929"/>
                </a:lnTo>
                <a:lnTo>
                  <a:pt x="360918" y="318769"/>
                </a:lnTo>
                <a:lnTo>
                  <a:pt x="363503" y="307339"/>
                </a:lnTo>
                <a:lnTo>
                  <a:pt x="364191" y="297179"/>
                </a:lnTo>
                <a:lnTo>
                  <a:pt x="364112" y="289560"/>
                </a:lnTo>
                <a:lnTo>
                  <a:pt x="351940" y="252729"/>
                </a:lnTo>
                <a:lnTo>
                  <a:pt x="326584" y="232410"/>
                </a:lnTo>
                <a:lnTo>
                  <a:pt x="318420" y="227329"/>
                </a:lnTo>
                <a:lnTo>
                  <a:pt x="309542" y="224789"/>
                </a:lnTo>
                <a:lnTo>
                  <a:pt x="299974" y="220979"/>
                </a:lnTo>
                <a:lnTo>
                  <a:pt x="289857" y="217169"/>
                </a:lnTo>
                <a:lnTo>
                  <a:pt x="279146" y="214629"/>
                </a:lnTo>
                <a:lnTo>
                  <a:pt x="267862" y="212089"/>
                </a:lnTo>
                <a:lnTo>
                  <a:pt x="256031" y="209550"/>
                </a:lnTo>
                <a:lnTo>
                  <a:pt x="247155" y="207010"/>
                </a:lnTo>
                <a:lnTo>
                  <a:pt x="239601" y="205739"/>
                </a:lnTo>
                <a:lnTo>
                  <a:pt x="233404" y="204469"/>
                </a:lnTo>
                <a:lnTo>
                  <a:pt x="228600" y="203200"/>
                </a:lnTo>
                <a:lnTo>
                  <a:pt x="223265" y="200660"/>
                </a:lnTo>
                <a:lnTo>
                  <a:pt x="217804" y="199389"/>
                </a:lnTo>
                <a:lnTo>
                  <a:pt x="195961" y="180339"/>
                </a:lnTo>
                <a:lnTo>
                  <a:pt x="195961" y="168910"/>
                </a:lnTo>
                <a:lnTo>
                  <a:pt x="233297" y="149860"/>
                </a:lnTo>
                <a:lnTo>
                  <a:pt x="243458" y="148589"/>
                </a:lnTo>
                <a:lnTo>
                  <a:pt x="345820" y="148589"/>
                </a:lnTo>
                <a:lnTo>
                  <a:pt x="342322" y="143510"/>
                </a:lnTo>
                <a:lnTo>
                  <a:pt x="337931" y="138429"/>
                </a:lnTo>
                <a:lnTo>
                  <a:pt x="332658" y="132079"/>
                </a:lnTo>
                <a:lnTo>
                  <a:pt x="326516" y="127000"/>
                </a:lnTo>
                <a:lnTo>
                  <a:pt x="319593" y="123189"/>
                </a:lnTo>
                <a:lnTo>
                  <a:pt x="311800" y="118110"/>
                </a:lnTo>
                <a:lnTo>
                  <a:pt x="303174" y="114300"/>
                </a:lnTo>
                <a:lnTo>
                  <a:pt x="293750" y="110489"/>
                </a:lnTo>
                <a:lnTo>
                  <a:pt x="283471" y="107950"/>
                </a:lnTo>
                <a:lnTo>
                  <a:pt x="260246" y="105410"/>
                </a:lnTo>
                <a:close/>
              </a:path>
              <a:path w="485139" h="485139">
                <a:moveTo>
                  <a:pt x="345820" y="148589"/>
                </a:moveTo>
                <a:lnTo>
                  <a:pt x="243458" y="148589"/>
                </a:lnTo>
                <a:lnTo>
                  <a:pt x="254194" y="149860"/>
                </a:lnTo>
                <a:lnTo>
                  <a:pt x="263334" y="151129"/>
                </a:lnTo>
                <a:lnTo>
                  <a:pt x="298830" y="185419"/>
                </a:lnTo>
                <a:lnTo>
                  <a:pt x="302640" y="190500"/>
                </a:lnTo>
                <a:lnTo>
                  <a:pt x="306324" y="194310"/>
                </a:lnTo>
                <a:lnTo>
                  <a:pt x="310388" y="198119"/>
                </a:lnTo>
                <a:lnTo>
                  <a:pt x="316102" y="199389"/>
                </a:lnTo>
                <a:lnTo>
                  <a:pt x="331596" y="199389"/>
                </a:lnTo>
                <a:lnTo>
                  <a:pt x="338454" y="196850"/>
                </a:lnTo>
                <a:lnTo>
                  <a:pt x="343915" y="190500"/>
                </a:lnTo>
                <a:lnTo>
                  <a:pt x="349250" y="185419"/>
                </a:lnTo>
                <a:lnTo>
                  <a:pt x="353060" y="179069"/>
                </a:lnTo>
                <a:lnTo>
                  <a:pt x="353060" y="163829"/>
                </a:lnTo>
                <a:lnTo>
                  <a:pt x="349885" y="156210"/>
                </a:lnTo>
                <a:lnTo>
                  <a:pt x="345820" y="148589"/>
                </a:lnTo>
                <a:close/>
              </a:path>
              <a:path w="485139" h="485139">
                <a:moveTo>
                  <a:pt x="342738" y="38100"/>
                </a:moveTo>
                <a:lnTo>
                  <a:pt x="157224" y="38100"/>
                </a:lnTo>
                <a:lnTo>
                  <a:pt x="171561" y="41910"/>
                </a:lnTo>
                <a:lnTo>
                  <a:pt x="185302" y="46989"/>
                </a:lnTo>
                <a:lnTo>
                  <a:pt x="198246" y="53339"/>
                </a:lnTo>
                <a:lnTo>
                  <a:pt x="202183" y="55879"/>
                </a:lnTo>
                <a:lnTo>
                  <a:pt x="206882" y="57150"/>
                </a:lnTo>
                <a:lnTo>
                  <a:pt x="211327" y="55879"/>
                </a:lnTo>
                <a:lnTo>
                  <a:pt x="218690" y="54610"/>
                </a:lnTo>
                <a:lnTo>
                  <a:pt x="226599" y="54610"/>
                </a:lnTo>
                <a:lnTo>
                  <a:pt x="235223" y="53339"/>
                </a:lnTo>
                <a:lnTo>
                  <a:pt x="370783" y="53339"/>
                </a:lnTo>
                <a:lnTo>
                  <a:pt x="342738" y="38100"/>
                </a:lnTo>
                <a:close/>
              </a:path>
              <a:path w="485139" h="485139">
                <a:moveTo>
                  <a:pt x="244728" y="15239"/>
                </a:moveTo>
                <a:lnTo>
                  <a:pt x="235735" y="15239"/>
                </a:lnTo>
                <a:lnTo>
                  <a:pt x="227361" y="16510"/>
                </a:lnTo>
                <a:lnTo>
                  <a:pt x="219511" y="16510"/>
                </a:lnTo>
                <a:lnTo>
                  <a:pt x="212089" y="17779"/>
                </a:lnTo>
                <a:lnTo>
                  <a:pt x="267492" y="17779"/>
                </a:lnTo>
                <a:lnTo>
                  <a:pt x="244728" y="15239"/>
                </a:lnTo>
                <a:close/>
              </a:path>
            </a:pathLst>
          </a:cu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lumMod val="65000"/>
                  <a:lumOff val="35000"/>
                </a:schemeClr>
              </a:solidFill>
            </a:endParaRPr>
          </a:p>
        </p:txBody>
      </p:sp>
      <p:sp>
        <p:nvSpPr>
          <p:cNvPr id="39" name="Justify Text Body">
            <a:extLst>
              <a:ext uri="{FF2B5EF4-FFF2-40B4-BE49-F238E27FC236}">
                <a16:creationId xmlns:a16="http://schemas.microsoft.com/office/drawing/2014/main" id="{2F6D9BA9-EBDC-4E0F-BB2E-F91CF423E9DB}"/>
              </a:ext>
            </a:extLst>
          </p:cNvPr>
          <p:cNvSpPr txBox="1"/>
          <p:nvPr/>
        </p:nvSpPr>
        <p:spPr>
          <a:xfrm>
            <a:off x="3893547" y="4694013"/>
            <a:ext cx="2644411" cy="242823"/>
          </a:xfrm>
          <a:prstGeom prst="rect">
            <a:avLst/>
          </a:prstGeom>
          <a:noFill/>
        </p:spPr>
        <p:txBody>
          <a:bodyPr wrap="square" lIns="0" tIns="0" rIns="0" bIns="0" rtlCol="0">
            <a:spAutoFit/>
          </a:bodyPr>
          <a:lstStyle/>
          <a:p>
            <a:pPr>
              <a:lnSpc>
                <a:spcPct val="150000"/>
              </a:lnSpc>
            </a:pPr>
            <a:r>
              <a:rPr lang="en-US" sz="1200" dirty="0">
                <a:solidFill>
                  <a:schemeClr val="tx1">
                    <a:lumMod val="65000"/>
                    <a:lumOff val="35000"/>
                  </a:schemeClr>
                </a:solidFill>
              </a:rPr>
              <a:t>Transcripts &amp; Other Institutional Data</a:t>
            </a:r>
            <a:endParaRPr lang="en-ID" sz="1200" dirty="0">
              <a:solidFill>
                <a:schemeClr val="tx1">
                  <a:lumMod val="65000"/>
                  <a:lumOff val="35000"/>
                </a:schemeClr>
              </a:solidFill>
            </a:endParaRPr>
          </a:p>
        </p:txBody>
      </p:sp>
      <p:sp>
        <p:nvSpPr>
          <p:cNvPr id="40" name="Justify Text Body">
            <a:extLst>
              <a:ext uri="{FF2B5EF4-FFF2-40B4-BE49-F238E27FC236}">
                <a16:creationId xmlns:a16="http://schemas.microsoft.com/office/drawing/2014/main" id="{1B7B6950-331A-412E-BB74-0B981BE68322}"/>
              </a:ext>
            </a:extLst>
          </p:cNvPr>
          <p:cNvSpPr txBox="1"/>
          <p:nvPr/>
        </p:nvSpPr>
        <p:spPr>
          <a:xfrm>
            <a:off x="1050516" y="4694013"/>
            <a:ext cx="2355857" cy="276999"/>
          </a:xfrm>
          <a:prstGeom prst="rect">
            <a:avLst/>
          </a:prstGeom>
          <a:noFill/>
        </p:spPr>
        <p:txBody>
          <a:bodyPr wrap="square" lIns="0" tIns="0" rIns="0" bIns="0" rtlCol="0">
            <a:spAutoFit/>
          </a:bodyPr>
          <a:lstStyle/>
          <a:p>
            <a:pPr>
              <a:lnSpc>
                <a:spcPct val="150000"/>
              </a:lnSpc>
            </a:pPr>
            <a:r>
              <a:rPr lang="en-US" sz="1200" dirty="0">
                <a:solidFill>
                  <a:schemeClr val="tx1">
                    <a:lumMod val="65000"/>
                    <a:lumOff val="35000"/>
                  </a:schemeClr>
                </a:solidFill>
              </a:rPr>
              <a:t>Surveyed 3 times over 6  years</a:t>
            </a:r>
            <a:endParaRPr lang="en-ID" sz="1200" dirty="0">
              <a:solidFill>
                <a:schemeClr val="tx1">
                  <a:lumMod val="65000"/>
                  <a:lumOff val="35000"/>
                </a:schemeClr>
              </a:solidFill>
            </a:endParaRPr>
          </a:p>
        </p:txBody>
      </p:sp>
      <p:sp>
        <p:nvSpPr>
          <p:cNvPr id="42" name="object 15">
            <a:extLst>
              <a:ext uri="{FF2B5EF4-FFF2-40B4-BE49-F238E27FC236}">
                <a16:creationId xmlns:a16="http://schemas.microsoft.com/office/drawing/2014/main" id="{F934F78C-727A-46BD-BB6F-B00F0385F44E}"/>
              </a:ext>
            </a:extLst>
          </p:cNvPr>
          <p:cNvSpPr/>
          <p:nvPr/>
        </p:nvSpPr>
        <p:spPr>
          <a:xfrm>
            <a:off x="3540563" y="5181415"/>
            <a:ext cx="196031" cy="196031"/>
          </a:xfrm>
          <a:custGeom>
            <a:avLst/>
            <a:gdLst/>
            <a:ahLst/>
            <a:cxnLst/>
            <a:rect l="l" t="t" r="r" b="b"/>
            <a:pathLst>
              <a:path w="485139" h="485139">
                <a:moveTo>
                  <a:pt x="401398" y="472439"/>
                </a:moveTo>
                <a:lnTo>
                  <a:pt x="280796" y="472439"/>
                </a:lnTo>
                <a:lnTo>
                  <a:pt x="295435" y="477519"/>
                </a:lnTo>
                <a:lnTo>
                  <a:pt x="310657" y="482600"/>
                </a:lnTo>
                <a:lnTo>
                  <a:pt x="326284" y="485139"/>
                </a:lnTo>
                <a:lnTo>
                  <a:pt x="358344" y="485139"/>
                </a:lnTo>
                <a:lnTo>
                  <a:pt x="374157" y="482600"/>
                </a:lnTo>
                <a:lnTo>
                  <a:pt x="389518" y="477519"/>
                </a:lnTo>
                <a:lnTo>
                  <a:pt x="401398" y="472439"/>
                </a:lnTo>
                <a:close/>
              </a:path>
              <a:path w="485139" h="485139">
                <a:moveTo>
                  <a:pt x="142493" y="0"/>
                </a:moveTo>
                <a:lnTo>
                  <a:pt x="97487" y="6350"/>
                </a:lnTo>
                <a:lnTo>
                  <a:pt x="58375" y="26669"/>
                </a:lnTo>
                <a:lnTo>
                  <a:pt x="27517" y="57150"/>
                </a:lnTo>
                <a:lnTo>
                  <a:pt x="7272" y="96519"/>
                </a:lnTo>
                <a:lnTo>
                  <a:pt x="0" y="140969"/>
                </a:lnTo>
                <a:lnTo>
                  <a:pt x="1017" y="157479"/>
                </a:lnTo>
                <a:lnTo>
                  <a:pt x="4048" y="173989"/>
                </a:lnTo>
                <a:lnTo>
                  <a:pt x="9054" y="190500"/>
                </a:lnTo>
                <a:lnTo>
                  <a:pt x="16001" y="205739"/>
                </a:lnTo>
                <a:lnTo>
                  <a:pt x="14408" y="215900"/>
                </a:lnTo>
                <a:lnTo>
                  <a:pt x="13255" y="226060"/>
                </a:lnTo>
                <a:lnTo>
                  <a:pt x="12555" y="236219"/>
                </a:lnTo>
                <a:lnTo>
                  <a:pt x="12318" y="245110"/>
                </a:lnTo>
                <a:lnTo>
                  <a:pt x="17049" y="290829"/>
                </a:lnTo>
                <a:lnTo>
                  <a:pt x="30612" y="334010"/>
                </a:lnTo>
                <a:lnTo>
                  <a:pt x="52067" y="373379"/>
                </a:lnTo>
                <a:lnTo>
                  <a:pt x="80470" y="407669"/>
                </a:lnTo>
                <a:lnTo>
                  <a:pt x="114880" y="435610"/>
                </a:lnTo>
                <a:lnTo>
                  <a:pt x="154354" y="457200"/>
                </a:lnTo>
                <a:lnTo>
                  <a:pt x="197951" y="471169"/>
                </a:lnTo>
                <a:lnTo>
                  <a:pt x="244728" y="474979"/>
                </a:lnTo>
                <a:lnTo>
                  <a:pt x="261858" y="474979"/>
                </a:lnTo>
                <a:lnTo>
                  <a:pt x="280796" y="472439"/>
                </a:lnTo>
                <a:lnTo>
                  <a:pt x="401398" y="472439"/>
                </a:lnTo>
                <a:lnTo>
                  <a:pt x="404367" y="471169"/>
                </a:lnTo>
                <a:lnTo>
                  <a:pt x="410364" y="467360"/>
                </a:lnTo>
                <a:lnTo>
                  <a:pt x="414051" y="461010"/>
                </a:lnTo>
                <a:lnTo>
                  <a:pt x="415119" y="453389"/>
                </a:lnTo>
                <a:lnTo>
                  <a:pt x="413878" y="448310"/>
                </a:lnTo>
                <a:lnTo>
                  <a:pt x="342138" y="448310"/>
                </a:lnTo>
                <a:lnTo>
                  <a:pt x="329237" y="447039"/>
                </a:lnTo>
                <a:lnTo>
                  <a:pt x="316563" y="444500"/>
                </a:lnTo>
                <a:lnTo>
                  <a:pt x="304293" y="440689"/>
                </a:lnTo>
                <a:lnTo>
                  <a:pt x="295529" y="436879"/>
                </a:lnTo>
                <a:lnTo>
                  <a:pt x="244728" y="436879"/>
                </a:lnTo>
                <a:lnTo>
                  <a:pt x="200161" y="431800"/>
                </a:lnTo>
                <a:lnTo>
                  <a:pt x="159225" y="417829"/>
                </a:lnTo>
                <a:lnTo>
                  <a:pt x="123097" y="394969"/>
                </a:lnTo>
                <a:lnTo>
                  <a:pt x="92952" y="365760"/>
                </a:lnTo>
                <a:lnTo>
                  <a:pt x="69965" y="328929"/>
                </a:lnTo>
                <a:lnTo>
                  <a:pt x="55310" y="289560"/>
                </a:lnTo>
                <a:lnTo>
                  <a:pt x="50164" y="245110"/>
                </a:lnTo>
                <a:lnTo>
                  <a:pt x="50428" y="236219"/>
                </a:lnTo>
                <a:lnTo>
                  <a:pt x="51228" y="226060"/>
                </a:lnTo>
                <a:lnTo>
                  <a:pt x="52576" y="217169"/>
                </a:lnTo>
                <a:lnTo>
                  <a:pt x="54482" y="207010"/>
                </a:lnTo>
                <a:lnTo>
                  <a:pt x="55371" y="201929"/>
                </a:lnTo>
                <a:lnTo>
                  <a:pt x="54610" y="196850"/>
                </a:lnTo>
                <a:lnTo>
                  <a:pt x="52196" y="193039"/>
                </a:lnTo>
                <a:lnTo>
                  <a:pt x="45989" y="180339"/>
                </a:lnTo>
                <a:lnTo>
                  <a:pt x="41497" y="167639"/>
                </a:lnTo>
                <a:lnTo>
                  <a:pt x="38766" y="154939"/>
                </a:lnTo>
                <a:lnTo>
                  <a:pt x="37845" y="140969"/>
                </a:lnTo>
                <a:lnTo>
                  <a:pt x="46089" y="100329"/>
                </a:lnTo>
                <a:lnTo>
                  <a:pt x="68548" y="67310"/>
                </a:lnTo>
                <a:lnTo>
                  <a:pt x="101818" y="45719"/>
                </a:lnTo>
                <a:lnTo>
                  <a:pt x="142493" y="38100"/>
                </a:lnTo>
                <a:lnTo>
                  <a:pt x="342738" y="38100"/>
                </a:lnTo>
                <a:lnTo>
                  <a:pt x="333390" y="33019"/>
                </a:lnTo>
                <a:lnTo>
                  <a:pt x="290256" y="20319"/>
                </a:lnTo>
                <a:lnTo>
                  <a:pt x="267492" y="17779"/>
                </a:lnTo>
                <a:lnTo>
                  <a:pt x="212089" y="17779"/>
                </a:lnTo>
                <a:lnTo>
                  <a:pt x="195714" y="10160"/>
                </a:lnTo>
                <a:lnTo>
                  <a:pt x="178530" y="3810"/>
                </a:lnTo>
                <a:lnTo>
                  <a:pt x="160726" y="1269"/>
                </a:lnTo>
                <a:lnTo>
                  <a:pt x="142493" y="0"/>
                </a:lnTo>
                <a:close/>
              </a:path>
              <a:path w="485139" h="485139">
                <a:moveTo>
                  <a:pt x="395255" y="435610"/>
                </a:moveTo>
                <a:lnTo>
                  <a:pt x="387985" y="436879"/>
                </a:lnTo>
                <a:lnTo>
                  <a:pt x="377035" y="441960"/>
                </a:lnTo>
                <a:lnTo>
                  <a:pt x="365728" y="445769"/>
                </a:lnTo>
                <a:lnTo>
                  <a:pt x="342138" y="448310"/>
                </a:lnTo>
                <a:lnTo>
                  <a:pt x="413878" y="448310"/>
                </a:lnTo>
                <a:lnTo>
                  <a:pt x="413257" y="445769"/>
                </a:lnTo>
                <a:lnTo>
                  <a:pt x="408701" y="440689"/>
                </a:lnTo>
                <a:lnTo>
                  <a:pt x="402431" y="436879"/>
                </a:lnTo>
                <a:lnTo>
                  <a:pt x="395255" y="435610"/>
                </a:lnTo>
                <a:close/>
              </a:path>
              <a:path w="485139" h="485139">
                <a:moveTo>
                  <a:pt x="288925" y="433069"/>
                </a:moveTo>
                <a:lnTo>
                  <a:pt x="280415" y="433069"/>
                </a:lnTo>
                <a:lnTo>
                  <a:pt x="270392" y="435610"/>
                </a:lnTo>
                <a:lnTo>
                  <a:pt x="261191" y="436879"/>
                </a:lnTo>
                <a:lnTo>
                  <a:pt x="295529" y="436879"/>
                </a:lnTo>
                <a:lnTo>
                  <a:pt x="292607" y="435610"/>
                </a:lnTo>
                <a:lnTo>
                  <a:pt x="288925" y="433069"/>
                </a:lnTo>
                <a:close/>
              </a:path>
              <a:path w="485139" h="485139">
                <a:moveTo>
                  <a:pt x="370783" y="53339"/>
                </a:moveTo>
                <a:lnTo>
                  <a:pt x="244728" y="53339"/>
                </a:lnTo>
                <a:lnTo>
                  <a:pt x="289040" y="58419"/>
                </a:lnTo>
                <a:lnTo>
                  <a:pt x="329753" y="73660"/>
                </a:lnTo>
                <a:lnTo>
                  <a:pt x="365693" y="95250"/>
                </a:lnTo>
                <a:lnTo>
                  <a:pt x="395689" y="125729"/>
                </a:lnTo>
                <a:lnTo>
                  <a:pt x="418567" y="161289"/>
                </a:lnTo>
                <a:lnTo>
                  <a:pt x="433154" y="200660"/>
                </a:lnTo>
                <a:lnTo>
                  <a:pt x="438276" y="245110"/>
                </a:lnTo>
                <a:lnTo>
                  <a:pt x="438036" y="256539"/>
                </a:lnTo>
                <a:lnTo>
                  <a:pt x="437308" y="266700"/>
                </a:lnTo>
                <a:lnTo>
                  <a:pt x="436080" y="276860"/>
                </a:lnTo>
                <a:lnTo>
                  <a:pt x="434339" y="285750"/>
                </a:lnTo>
                <a:lnTo>
                  <a:pt x="433450" y="290829"/>
                </a:lnTo>
                <a:lnTo>
                  <a:pt x="433958" y="294639"/>
                </a:lnTo>
                <a:lnTo>
                  <a:pt x="435990" y="298450"/>
                </a:lnTo>
                <a:lnTo>
                  <a:pt x="440678" y="309879"/>
                </a:lnTo>
                <a:lnTo>
                  <a:pt x="444055" y="321310"/>
                </a:lnTo>
                <a:lnTo>
                  <a:pt x="446099" y="332739"/>
                </a:lnTo>
                <a:lnTo>
                  <a:pt x="446786" y="344169"/>
                </a:lnTo>
                <a:lnTo>
                  <a:pt x="446381" y="354329"/>
                </a:lnTo>
                <a:lnTo>
                  <a:pt x="445166" y="363219"/>
                </a:lnTo>
                <a:lnTo>
                  <a:pt x="443142" y="372110"/>
                </a:lnTo>
                <a:lnTo>
                  <a:pt x="440308" y="379729"/>
                </a:lnTo>
                <a:lnTo>
                  <a:pt x="439106" y="387350"/>
                </a:lnTo>
                <a:lnTo>
                  <a:pt x="440785" y="394969"/>
                </a:lnTo>
                <a:lnTo>
                  <a:pt x="444988" y="401319"/>
                </a:lnTo>
                <a:lnTo>
                  <a:pt x="451357" y="405129"/>
                </a:lnTo>
                <a:lnTo>
                  <a:pt x="458775" y="406400"/>
                </a:lnTo>
                <a:lnTo>
                  <a:pt x="465836" y="403860"/>
                </a:lnTo>
                <a:lnTo>
                  <a:pt x="484082" y="356869"/>
                </a:lnTo>
                <a:lnTo>
                  <a:pt x="484631" y="344169"/>
                </a:lnTo>
                <a:lnTo>
                  <a:pt x="483873" y="330200"/>
                </a:lnTo>
                <a:lnTo>
                  <a:pt x="481615" y="314960"/>
                </a:lnTo>
                <a:lnTo>
                  <a:pt x="477881" y="300989"/>
                </a:lnTo>
                <a:lnTo>
                  <a:pt x="472693" y="288289"/>
                </a:lnTo>
                <a:lnTo>
                  <a:pt x="474194" y="278129"/>
                </a:lnTo>
                <a:lnTo>
                  <a:pt x="475265" y="267969"/>
                </a:lnTo>
                <a:lnTo>
                  <a:pt x="475837" y="257810"/>
                </a:lnTo>
                <a:lnTo>
                  <a:pt x="475956" y="254000"/>
                </a:lnTo>
                <a:lnTo>
                  <a:pt x="476123" y="245110"/>
                </a:lnTo>
                <a:lnTo>
                  <a:pt x="471689" y="199389"/>
                </a:lnTo>
                <a:lnTo>
                  <a:pt x="458660" y="157479"/>
                </a:lnTo>
                <a:lnTo>
                  <a:pt x="437439" y="118110"/>
                </a:lnTo>
                <a:lnTo>
                  <a:pt x="408431" y="82550"/>
                </a:lnTo>
                <a:lnTo>
                  <a:pt x="373120" y="54610"/>
                </a:lnTo>
                <a:lnTo>
                  <a:pt x="370783" y="53339"/>
                </a:lnTo>
                <a:close/>
              </a:path>
              <a:path w="485139" h="485139">
                <a:moveTo>
                  <a:pt x="167386" y="274319"/>
                </a:moveTo>
                <a:lnTo>
                  <a:pt x="152273" y="274319"/>
                </a:lnTo>
                <a:lnTo>
                  <a:pt x="145287" y="276860"/>
                </a:lnTo>
                <a:lnTo>
                  <a:pt x="134365" y="287019"/>
                </a:lnTo>
                <a:lnTo>
                  <a:pt x="131571" y="293369"/>
                </a:lnTo>
                <a:lnTo>
                  <a:pt x="131571" y="300989"/>
                </a:lnTo>
                <a:lnTo>
                  <a:pt x="151052" y="345439"/>
                </a:lnTo>
                <a:lnTo>
                  <a:pt x="191954" y="372110"/>
                </a:lnTo>
                <a:lnTo>
                  <a:pt x="227597" y="379729"/>
                </a:lnTo>
                <a:lnTo>
                  <a:pt x="265414" y="379729"/>
                </a:lnTo>
                <a:lnTo>
                  <a:pt x="310133" y="369569"/>
                </a:lnTo>
                <a:lnTo>
                  <a:pt x="342834" y="347979"/>
                </a:lnTo>
                <a:lnTo>
                  <a:pt x="352797" y="335279"/>
                </a:lnTo>
                <a:lnTo>
                  <a:pt x="246633" y="335279"/>
                </a:lnTo>
                <a:lnTo>
                  <a:pt x="238111" y="334010"/>
                </a:lnTo>
                <a:lnTo>
                  <a:pt x="230457" y="334010"/>
                </a:lnTo>
                <a:lnTo>
                  <a:pt x="223684" y="332739"/>
                </a:lnTo>
                <a:lnTo>
                  <a:pt x="217804" y="330200"/>
                </a:lnTo>
                <a:lnTo>
                  <a:pt x="210692" y="327660"/>
                </a:lnTo>
                <a:lnTo>
                  <a:pt x="204977" y="322579"/>
                </a:lnTo>
                <a:lnTo>
                  <a:pt x="201167" y="317500"/>
                </a:lnTo>
                <a:lnTo>
                  <a:pt x="197103" y="312419"/>
                </a:lnTo>
                <a:lnTo>
                  <a:pt x="193293" y="306069"/>
                </a:lnTo>
                <a:lnTo>
                  <a:pt x="189737" y="297179"/>
                </a:lnTo>
                <a:lnTo>
                  <a:pt x="186562" y="289560"/>
                </a:lnTo>
                <a:lnTo>
                  <a:pt x="182625" y="284479"/>
                </a:lnTo>
                <a:lnTo>
                  <a:pt x="178053" y="280669"/>
                </a:lnTo>
                <a:lnTo>
                  <a:pt x="173227" y="276860"/>
                </a:lnTo>
                <a:lnTo>
                  <a:pt x="167386" y="274319"/>
                </a:lnTo>
                <a:close/>
              </a:path>
              <a:path w="485139" h="485139">
                <a:moveTo>
                  <a:pt x="260246" y="105410"/>
                </a:moveTo>
                <a:lnTo>
                  <a:pt x="231215" y="105410"/>
                </a:lnTo>
                <a:lnTo>
                  <a:pt x="216058" y="106679"/>
                </a:lnTo>
                <a:lnTo>
                  <a:pt x="177248" y="119379"/>
                </a:lnTo>
                <a:lnTo>
                  <a:pt x="144522" y="149860"/>
                </a:lnTo>
                <a:lnTo>
                  <a:pt x="136270" y="180339"/>
                </a:lnTo>
                <a:lnTo>
                  <a:pt x="137197" y="191769"/>
                </a:lnTo>
                <a:lnTo>
                  <a:pt x="156733" y="228600"/>
                </a:lnTo>
                <a:lnTo>
                  <a:pt x="195087" y="250189"/>
                </a:lnTo>
                <a:lnTo>
                  <a:pt x="236092" y="261619"/>
                </a:lnTo>
                <a:lnTo>
                  <a:pt x="246878" y="262889"/>
                </a:lnTo>
                <a:lnTo>
                  <a:pt x="256555" y="265429"/>
                </a:lnTo>
                <a:lnTo>
                  <a:pt x="265114" y="267969"/>
                </a:lnTo>
                <a:lnTo>
                  <a:pt x="272541" y="270510"/>
                </a:lnTo>
                <a:lnTo>
                  <a:pt x="281177" y="273050"/>
                </a:lnTo>
                <a:lnTo>
                  <a:pt x="288289" y="276860"/>
                </a:lnTo>
                <a:lnTo>
                  <a:pt x="293750" y="281939"/>
                </a:lnTo>
                <a:lnTo>
                  <a:pt x="298830" y="287019"/>
                </a:lnTo>
                <a:lnTo>
                  <a:pt x="301625" y="292100"/>
                </a:lnTo>
                <a:lnTo>
                  <a:pt x="301625" y="300989"/>
                </a:lnTo>
                <a:lnTo>
                  <a:pt x="268970" y="332739"/>
                </a:lnTo>
                <a:lnTo>
                  <a:pt x="246633" y="335279"/>
                </a:lnTo>
                <a:lnTo>
                  <a:pt x="352797" y="335279"/>
                </a:lnTo>
                <a:lnTo>
                  <a:pt x="356594" y="328929"/>
                </a:lnTo>
                <a:lnTo>
                  <a:pt x="360918" y="318769"/>
                </a:lnTo>
                <a:lnTo>
                  <a:pt x="363503" y="307339"/>
                </a:lnTo>
                <a:lnTo>
                  <a:pt x="364191" y="297179"/>
                </a:lnTo>
                <a:lnTo>
                  <a:pt x="364112" y="289560"/>
                </a:lnTo>
                <a:lnTo>
                  <a:pt x="351940" y="252729"/>
                </a:lnTo>
                <a:lnTo>
                  <a:pt x="326584" y="232410"/>
                </a:lnTo>
                <a:lnTo>
                  <a:pt x="318420" y="227329"/>
                </a:lnTo>
                <a:lnTo>
                  <a:pt x="309542" y="224789"/>
                </a:lnTo>
                <a:lnTo>
                  <a:pt x="299974" y="220979"/>
                </a:lnTo>
                <a:lnTo>
                  <a:pt x="289857" y="217169"/>
                </a:lnTo>
                <a:lnTo>
                  <a:pt x="279146" y="214629"/>
                </a:lnTo>
                <a:lnTo>
                  <a:pt x="267862" y="212089"/>
                </a:lnTo>
                <a:lnTo>
                  <a:pt x="256031" y="209550"/>
                </a:lnTo>
                <a:lnTo>
                  <a:pt x="247155" y="207010"/>
                </a:lnTo>
                <a:lnTo>
                  <a:pt x="239601" y="205739"/>
                </a:lnTo>
                <a:lnTo>
                  <a:pt x="233404" y="204469"/>
                </a:lnTo>
                <a:lnTo>
                  <a:pt x="228600" y="203200"/>
                </a:lnTo>
                <a:lnTo>
                  <a:pt x="223265" y="200660"/>
                </a:lnTo>
                <a:lnTo>
                  <a:pt x="217804" y="199389"/>
                </a:lnTo>
                <a:lnTo>
                  <a:pt x="195961" y="180339"/>
                </a:lnTo>
                <a:lnTo>
                  <a:pt x="195961" y="168910"/>
                </a:lnTo>
                <a:lnTo>
                  <a:pt x="233297" y="149860"/>
                </a:lnTo>
                <a:lnTo>
                  <a:pt x="243458" y="148589"/>
                </a:lnTo>
                <a:lnTo>
                  <a:pt x="345820" y="148589"/>
                </a:lnTo>
                <a:lnTo>
                  <a:pt x="342322" y="143510"/>
                </a:lnTo>
                <a:lnTo>
                  <a:pt x="337931" y="138429"/>
                </a:lnTo>
                <a:lnTo>
                  <a:pt x="332658" y="132079"/>
                </a:lnTo>
                <a:lnTo>
                  <a:pt x="326516" y="127000"/>
                </a:lnTo>
                <a:lnTo>
                  <a:pt x="319593" y="123189"/>
                </a:lnTo>
                <a:lnTo>
                  <a:pt x="311800" y="118110"/>
                </a:lnTo>
                <a:lnTo>
                  <a:pt x="303174" y="114300"/>
                </a:lnTo>
                <a:lnTo>
                  <a:pt x="293750" y="110489"/>
                </a:lnTo>
                <a:lnTo>
                  <a:pt x="283471" y="107950"/>
                </a:lnTo>
                <a:lnTo>
                  <a:pt x="260246" y="105410"/>
                </a:lnTo>
                <a:close/>
              </a:path>
              <a:path w="485139" h="485139">
                <a:moveTo>
                  <a:pt x="345820" y="148589"/>
                </a:moveTo>
                <a:lnTo>
                  <a:pt x="243458" y="148589"/>
                </a:lnTo>
                <a:lnTo>
                  <a:pt x="254194" y="149860"/>
                </a:lnTo>
                <a:lnTo>
                  <a:pt x="263334" y="151129"/>
                </a:lnTo>
                <a:lnTo>
                  <a:pt x="298830" y="185419"/>
                </a:lnTo>
                <a:lnTo>
                  <a:pt x="302640" y="190500"/>
                </a:lnTo>
                <a:lnTo>
                  <a:pt x="306324" y="194310"/>
                </a:lnTo>
                <a:lnTo>
                  <a:pt x="310388" y="198119"/>
                </a:lnTo>
                <a:lnTo>
                  <a:pt x="316102" y="199389"/>
                </a:lnTo>
                <a:lnTo>
                  <a:pt x="331596" y="199389"/>
                </a:lnTo>
                <a:lnTo>
                  <a:pt x="338454" y="196850"/>
                </a:lnTo>
                <a:lnTo>
                  <a:pt x="343915" y="190500"/>
                </a:lnTo>
                <a:lnTo>
                  <a:pt x="349250" y="185419"/>
                </a:lnTo>
                <a:lnTo>
                  <a:pt x="353060" y="179069"/>
                </a:lnTo>
                <a:lnTo>
                  <a:pt x="353060" y="163829"/>
                </a:lnTo>
                <a:lnTo>
                  <a:pt x="349885" y="156210"/>
                </a:lnTo>
                <a:lnTo>
                  <a:pt x="345820" y="148589"/>
                </a:lnTo>
                <a:close/>
              </a:path>
              <a:path w="485139" h="485139">
                <a:moveTo>
                  <a:pt x="342738" y="38100"/>
                </a:moveTo>
                <a:lnTo>
                  <a:pt x="157224" y="38100"/>
                </a:lnTo>
                <a:lnTo>
                  <a:pt x="171561" y="41910"/>
                </a:lnTo>
                <a:lnTo>
                  <a:pt x="185302" y="46989"/>
                </a:lnTo>
                <a:lnTo>
                  <a:pt x="198246" y="53339"/>
                </a:lnTo>
                <a:lnTo>
                  <a:pt x="202183" y="55879"/>
                </a:lnTo>
                <a:lnTo>
                  <a:pt x="206882" y="57150"/>
                </a:lnTo>
                <a:lnTo>
                  <a:pt x="211327" y="55879"/>
                </a:lnTo>
                <a:lnTo>
                  <a:pt x="218690" y="54610"/>
                </a:lnTo>
                <a:lnTo>
                  <a:pt x="226599" y="54610"/>
                </a:lnTo>
                <a:lnTo>
                  <a:pt x="235223" y="53339"/>
                </a:lnTo>
                <a:lnTo>
                  <a:pt x="370783" y="53339"/>
                </a:lnTo>
                <a:lnTo>
                  <a:pt x="342738" y="38100"/>
                </a:lnTo>
                <a:close/>
              </a:path>
              <a:path w="485139" h="485139">
                <a:moveTo>
                  <a:pt x="244728" y="15239"/>
                </a:moveTo>
                <a:lnTo>
                  <a:pt x="235735" y="15239"/>
                </a:lnTo>
                <a:lnTo>
                  <a:pt x="227361" y="16510"/>
                </a:lnTo>
                <a:lnTo>
                  <a:pt x="219511" y="16510"/>
                </a:lnTo>
                <a:lnTo>
                  <a:pt x="212089" y="17779"/>
                </a:lnTo>
                <a:lnTo>
                  <a:pt x="267492" y="17779"/>
                </a:lnTo>
                <a:lnTo>
                  <a:pt x="244728" y="15239"/>
                </a:lnTo>
                <a:close/>
              </a:path>
            </a:pathLst>
          </a:cu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lumMod val="65000"/>
                  <a:lumOff val="35000"/>
                </a:schemeClr>
              </a:solidFill>
            </a:endParaRPr>
          </a:p>
        </p:txBody>
      </p:sp>
      <p:sp>
        <p:nvSpPr>
          <p:cNvPr id="43" name="Justify Text Body">
            <a:extLst>
              <a:ext uri="{FF2B5EF4-FFF2-40B4-BE49-F238E27FC236}">
                <a16:creationId xmlns:a16="http://schemas.microsoft.com/office/drawing/2014/main" id="{2F6D9BA9-EBDC-4E0F-BB2E-F91CF423E9DB}"/>
              </a:ext>
            </a:extLst>
          </p:cNvPr>
          <p:cNvSpPr txBox="1"/>
          <p:nvPr/>
        </p:nvSpPr>
        <p:spPr>
          <a:xfrm>
            <a:off x="3875781" y="5152472"/>
            <a:ext cx="2644411" cy="242823"/>
          </a:xfrm>
          <a:prstGeom prst="rect">
            <a:avLst/>
          </a:prstGeom>
          <a:noFill/>
        </p:spPr>
        <p:txBody>
          <a:bodyPr wrap="square" lIns="0" tIns="0" rIns="0" bIns="0" rtlCol="0">
            <a:spAutoFit/>
          </a:bodyPr>
          <a:lstStyle/>
          <a:p>
            <a:pPr>
              <a:lnSpc>
                <a:spcPct val="150000"/>
              </a:lnSpc>
            </a:pPr>
            <a:r>
              <a:rPr lang="en-US" sz="1200" dirty="0">
                <a:solidFill>
                  <a:schemeClr val="tx1">
                    <a:lumMod val="65000"/>
                    <a:lumOff val="35000"/>
                  </a:schemeClr>
                </a:solidFill>
              </a:rPr>
              <a:t>1,970 institutions</a:t>
            </a:r>
            <a:endParaRPr lang="en-ID" sz="1200" dirty="0">
              <a:solidFill>
                <a:schemeClr val="tx1">
                  <a:lumMod val="65000"/>
                  <a:lumOff val="35000"/>
                </a:schemeClr>
              </a:solidFill>
            </a:endParaRPr>
          </a:p>
        </p:txBody>
      </p:sp>
      <p:sp>
        <p:nvSpPr>
          <p:cNvPr id="44" name="Justify Text Body">
            <a:extLst>
              <a:ext uri="{FF2B5EF4-FFF2-40B4-BE49-F238E27FC236}">
                <a16:creationId xmlns:a16="http://schemas.microsoft.com/office/drawing/2014/main" id="{1B7B6950-331A-412E-BB74-0B981BE68322}"/>
              </a:ext>
            </a:extLst>
          </p:cNvPr>
          <p:cNvSpPr txBox="1"/>
          <p:nvPr/>
        </p:nvSpPr>
        <p:spPr>
          <a:xfrm>
            <a:off x="1032750" y="5152472"/>
            <a:ext cx="2355857" cy="242823"/>
          </a:xfrm>
          <a:prstGeom prst="rect">
            <a:avLst/>
          </a:prstGeom>
          <a:noFill/>
        </p:spPr>
        <p:txBody>
          <a:bodyPr wrap="square" lIns="0" tIns="0" rIns="0" bIns="0" rtlCol="0">
            <a:spAutoFit/>
          </a:bodyPr>
          <a:lstStyle/>
          <a:p>
            <a:pPr>
              <a:lnSpc>
                <a:spcPct val="150000"/>
              </a:lnSpc>
            </a:pPr>
            <a:r>
              <a:rPr lang="en-US" sz="1200" dirty="0">
                <a:solidFill>
                  <a:schemeClr val="tx1">
                    <a:lumMod val="65000"/>
                    <a:lumOff val="35000"/>
                  </a:schemeClr>
                </a:solidFill>
              </a:rPr>
              <a:t>Includes College/High School Info</a:t>
            </a:r>
            <a:endParaRPr lang="en-ID" sz="1200" dirty="0">
              <a:solidFill>
                <a:schemeClr val="tx1">
                  <a:lumMod val="65000"/>
                  <a:lumOff val="35000"/>
                </a:schemeClr>
              </a:solidFill>
            </a:endParaRPr>
          </a:p>
        </p:txBody>
      </p:sp>
      <p:sp>
        <p:nvSpPr>
          <p:cNvPr id="45" name="object 15">
            <a:extLst>
              <a:ext uri="{FF2B5EF4-FFF2-40B4-BE49-F238E27FC236}">
                <a16:creationId xmlns:a16="http://schemas.microsoft.com/office/drawing/2014/main" id="{F934F78C-727A-46BD-BB6F-B00F0385F44E}"/>
              </a:ext>
            </a:extLst>
          </p:cNvPr>
          <p:cNvSpPr/>
          <p:nvPr/>
        </p:nvSpPr>
        <p:spPr>
          <a:xfrm>
            <a:off x="3551238" y="3803434"/>
            <a:ext cx="196031" cy="196031"/>
          </a:xfrm>
          <a:custGeom>
            <a:avLst/>
            <a:gdLst/>
            <a:ahLst/>
            <a:cxnLst/>
            <a:rect l="l" t="t" r="r" b="b"/>
            <a:pathLst>
              <a:path w="485139" h="485139">
                <a:moveTo>
                  <a:pt x="401398" y="472439"/>
                </a:moveTo>
                <a:lnTo>
                  <a:pt x="280796" y="472439"/>
                </a:lnTo>
                <a:lnTo>
                  <a:pt x="295435" y="477519"/>
                </a:lnTo>
                <a:lnTo>
                  <a:pt x="310657" y="482600"/>
                </a:lnTo>
                <a:lnTo>
                  <a:pt x="326284" y="485139"/>
                </a:lnTo>
                <a:lnTo>
                  <a:pt x="358344" y="485139"/>
                </a:lnTo>
                <a:lnTo>
                  <a:pt x="374157" y="482600"/>
                </a:lnTo>
                <a:lnTo>
                  <a:pt x="389518" y="477519"/>
                </a:lnTo>
                <a:lnTo>
                  <a:pt x="401398" y="472439"/>
                </a:lnTo>
                <a:close/>
              </a:path>
              <a:path w="485139" h="485139">
                <a:moveTo>
                  <a:pt x="142493" y="0"/>
                </a:moveTo>
                <a:lnTo>
                  <a:pt x="97487" y="6350"/>
                </a:lnTo>
                <a:lnTo>
                  <a:pt x="58375" y="26669"/>
                </a:lnTo>
                <a:lnTo>
                  <a:pt x="27517" y="57150"/>
                </a:lnTo>
                <a:lnTo>
                  <a:pt x="7272" y="96519"/>
                </a:lnTo>
                <a:lnTo>
                  <a:pt x="0" y="140969"/>
                </a:lnTo>
                <a:lnTo>
                  <a:pt x="1017" y="157479"/>
                </a:lnTo>
                <a:lnTo>
                  <a:pt x="4048" y="173989"/>
                </a:lnTo>
                <a:lnTo>
                  <a:pt x="9054" y="190500"/>
                </a:lnTo>
                <a:lnTo>
                  <a:pt x="16001" y="205739"/>
                </a:lnTo>
                <a:lnTo>
                  <a:pt x="14408" y="215900"/>
                </a:lnTo>
                <a:lnTo>
                  <a:pt x="13255" y="226060"/>
                </a:lnTo>
                <a:lnTo>
                  <a:pt x="12555" y="236219"/>
                </a:lnTo>
                <a:lnTo>
                  <a:pt x="12318" y="245110"/>
                </a:lnTo>
                <a:lnTo>
                  <a:pt x="17049" y="290829"/>
                </a:lnTo>
                <a:lnTo>
                  <a:pt x="30612" y="334010"/>
                </a:lnTo>
                <a:lnTo>
                  <a:pt x="52067" y="373379"/>
                </a:lnTo>
                <a:lnTo>
                  <a:pt x="80470" y="407669"/>
                </a:lnTo>
                <a:lnTo>
                  <a:pt x="114880" y="435610"/>
                </a:lnTo>
                <a:lnTo>
                  <a:pt x="154354" y="457200"/>
                </a:lnTo>
                <a:lnTo>
                  <a:pt x="197951" y="471169"/>
                </a:lnTo>
                <a:lnTo>
                  <a:pt x="244728" y="474979"/>
                </a:lnTo>
                <a:lnTo>
                  <a:pt x="261858" y="474979"/>
                </a:lnTo>
                <a:lnTo>
                  <a:pt x="280796" y="472439"/>
                </a:lnTo>
                <a:lnTo>
                  <a:pt x="401398" y="472439"/>
                </a:lnTo>
                <a:lnTo>
                  <a:pt x="404367" y="471169"/>
                </a:lnTo>
                <a:lnTo>
                  <a:pt x="410364" y="467360"/>
                </a:lnTo>
                <a:lnTo>
                  <a:pt x="414051" y="461010"/>
                </a:lnTo>
                <a:lnTo>
                  <a:pt x="415119" y="453389"/>
                </a:lnTo>
                <a:lnTo>
                  <a:pt x="413878" y="448310"/>
                </a:lnTo>
                <a:lnTo>
                  <a:pt x="342138" y="448310"/>
                </a:lnTo>
                <a:lnTo>
                  <a:pt x="329237" y="447039"/>
                </a:lnTo>
                <a:lnTo>
                  <a:pt x="316563" y="444500"/>
                </a:lnTo>
                <a:lnTo>
                  <a:pt x="304293" y="440689"/>
                </a:lnTo>
                <a:lnTo>
                  <a:pt x="295529" y="436879"/>
                </a:lnTo>
                <a:lnTo>
                  <a:pt x="244728" y="436879"/>
                </a:lnTo>
                <a:lnTo>
                  <a:pt x="200161" y="431800"/>
                </a:lnTo>
                <a:lnTo>
                  <a:pt x="159225" y="417829"/>
                </a:lnTo>
                <a:lnTo>
                  <a:pt x="123097" y="394969"/>
                </a:lnTo>
                <a:lnTo>
                  <a:pt x="92952" y="365760"/>
                </a:lnTo>
                <a:lnTo>
                  <a:pt x="69965" y="328929"/>
                </a:lnTo>
                <a:lnTo>
                  <a:pt x="55310" y="289560"/>
                </a:lnTo>
                <a:lnTo>
                  <a:pt x="50164" y="245110"/>
                </a:lnTo>
                <a:lnTo>
                  <a:pt x="50428" y="236219"/>
                </a:lnTo>
                <a:lnTo>
                  <a:pt x="51228" y="226060"/>
                </a:lnTo>
                <a:lnTo>
                  <a:pt x="52576" y="217169"/>
                </a:lnTo>
                <a:lnTo>
                  <a:pt x="54482" y="207010"/>
                </a:lnTo>
                <a:lnTo>
                  <a:pt x="55371" y="201929"/>
                </a:lnTo>
                <a:lnTo>
                  <a:pt x="54610" y="196850"/>
                </a:lnTo>
                <a:lnTo>
                  <a:pt x="52196" y="193039"/>
                </a:lnTo>
                <a:lnTo>
                  <a:pt x="45989" y="180339"/>
                </a:lnTo>
                <a:lnTo>
                  <a:pt x="41497" y="167639"/>
                </a:lnTo>
                <a:lnTo>
                  <a:pt x="38766" y="154939"/>
                </a:lnTo>
                <a:lnTo>
                  <a:pt x="37845" y="140969"/>
                </a:lnTo>
                <a:lnTo>
                  <a:pt x="46089" y="100329"/>
                </a:lnTo>
                <a:lnTo>
                  <a:pt x="68548" y="67310"/>
                </a:lnTo>
                <a:lnTo>
                  <a:pt x="101818" y="45719"/>
                </a:lnTo>
                <a:lnTo>
                  <a:pt x="142493" y="38100"/>
                </a:lnTo>
                <a:lnTo>
                  <a:pt x="342738" y="38100"/>
                </a:lnTo>
                <a:lnTo>
                  <a:pt x="333390" y="33019"/>
                </a:lnTo>
                <a:lnTo>
                  <a:pt x="290256" y="20319"/>
                </a:lnTo>
                <a:lnTo>
                  <a:pt x="267492" y="17779"/>
                </a:lnTo>
                <a:lnTo>
                  <a:pt x="212089" y="17779"/>
                </a:lnTo>
                <a:lnTo>
                  <a:pt x="195714" y="10160"/>
                </a:lnTo>
                <a:lnTo>
                  <a:pt x="178530" y="3810"/>
                </a:lnTo>
                <a:lnTo>
                  <a:pt x="160726" y="1269"/>
                </a:lnTo>
                <a:lnTo>
                  <a:pt x="142493" y="0"/>
                </a:lnTo>
                <a:close/>
              </a:path>
              <a:path w="485139" h="485139">
                <a:moveTo>
                  <a:pt x="395255" y="435610"/>
                </a:moveTo>
                <a:lnTo>
                  <a:pt x="387985" y="436879"/>
                </a:lnTo>
                <a:lnTo>
                  <a:pt x="377035" y="441960"/>
                </a:lnTo>
                <a:lnTo>
                  <a:pt x="365728" y="445769"/>
                </a:lnTo>
                <a:lnTo>
                  <a:pt x="342138" y="448310"/>
                </a:lnTo>
                <a:lnTo>
                  <a:pt x="413878" y="448310"/>
                </a:lnTo>
                <a:lnTo>
                  <a:pt x="413257" y="445769"/>
                </a:lnTo>
                <a:lnTo>
                  <a:pt x="408701" y="440689"/>
                </a:lnTo>
                <a:lnTo>
                  <a:pt x="402431" y="436879"/>
                </a:lnTo>
                <a:lnTo>
                  <a:pt x="395255" y="435610"/>
                </a:lnTo>
                <a:close/>
              </a:path>
              <a:path w="485139" h="485139">
                <a:moveTo>
                  <a:pt x="288925" y="433069"/>
                </a:moveTo>
                <a:lnTo>
                  <a:pt x="280415" y="433069"/>
                </a:lnTo>
                <a:lnTo>
                  <a:pt x="270392" y="435610"/>
                </a:lnTo>
                <a:lnTo>
                  <a:pt x="261191" y="436879"/>
                </a:lnTo>
                <a:lnTo>
                  <a:pt x="295529" y="436879"/>
                </a:lnTo>
                <a:lnTo>
                  <a:pt x="292607" y="435610"/>
                </a:lnTo>
                <a:lnTo>
                  <a:pt x="288925" y="433069"/>
                </a:lnTo>
                <a:close/>
              </a:path>
              <a:path w="485139" h="485139">
                <a:moveTo>
                  <a:pt x="370783" y="53339"/>
                </a:moveTo>
                <a:lnTo>
                  <a:pt x="244728" y="53339"/>
                </a:lnTo>
                <a:lnTo>
                  <a:pt x="289040" y="58419"/>
                </a:lnTo>
                <a:lnTo>
                  <a:pt x="329753" y="73660"/>
                </a:lnTo>
                <a:lnTo>
                  <a:pt x="365693" y="95250"/>
                </a:lnTo>
                <a:lnTo>
                  <a:pt x="395689" y="125729"/>
                </a:lnTo>
                <a:lnTo>
                  <a:pt x="418567" y="161289"/>
                </a:lnTo>
                <a:lnTo>
                  <a:pt x="433154" y="200660"/>
                </a:lnTo>
                <a:lnTo>
                  <a:pt x="438276" y="245110"/>
                </a:lnTo>
                <a:lnTo>
                  <a:pt x="438036" y="256539"/>
                </a:lnTo>
                <a:lnTo>
                  <a:pt x="437308" y="266700"/>
                </a:lnTo>
                <a:lnTo>
                  <a:pt x="436080" y="276860"/>
                </a:lnTo>
                <a:lnTo>
                  <a:pt x="434339" y="285750"/>
                </a:lnTo>
                <a:lnTo>
                  <a:pt x="433450" y="290829"/>
                </a:lnTo>
                <a:lnTo>
                  <a:pt x="433958" y="294639"/>
                </a:lnTo>
                <a:lnTo>
                  <a:pt x="435990" y="298450"/>
                </a:lnTo>
                <a:lnTo>
                  <a:pt x="440678" y="309879"/>
                </a:lnTo>
                <a:lnTo>
                  <a:pt x="444055" y="321310"/>
                </a:lnTo>
                <a:lnTo>
                  <a:pt x="446099" y="332739"/>
                </a:lnTo>
                <a:lnTo>
                  <a:pt x="446786" y="344169"/>
                </a:lnTo>
                <a:lnTo>
                  <a:pt x="446381" y="354329"/>
                </a:lnTo>
                <a:lnTo>
                  <a:pt x="445166" y="363219"/>
                </a:lnTo>
                <a:lnTo>
                  <a:pt x="443142" y="372110"/>
                </a:lnTo>
                <a:lnTo>
                  <a:pt x="440308" y="379729"/>
                </a:lnTo>
                <a:lnTo>
                  <a:pt x="439106" y="387350"/>
                </a:lnTo>
                <a:lnTo>
                  <a:pt x="440785" y="394969"/>
                </a:lnTo>
                <a:lnTo>
                  <a:pt x="444988" y="401319"/>
                </a:lnTo>
                <a:lnTo>
                  <a:pt x="451357" y="405129"/>
                </a:lnTo>
                <a:lnTo>
                  <a:pt x="458775" y="406400"/>
                </a:lnTo>
                <a:lnTo>
                  <a:pt x="465836" y="403860"/>
                </a:lnTo>
                <a:lnTo>
                  <a:pt x="484082" y="356869"/>
                </a:lnTo>
                <a:lnTo>
                  <a:pt x="484631" y="344169"/>
                </a:lnTo>
                <a:lnTo>
                  <a:pt x="483873" y="330200"/>
                </a:lnTo>
                <a:lnTo>
                  <a:pt x="481615" y="314960"/>
                </a:lnTo>
                <a:lnTo>
                  <a:pt x="477881" y="300989"/>
                </a:lnTo>
                <a:lnTo>
                  <a:pt x="472693" y="288289"/>
                </a:lnTo>
                <a:lnTo>
                  <a:pt x="474194" y="278129"/>
                </a:lnTo>
                <a:lnTo>
                  <a:pt x="475265" y="267969"/>
                </a:lnTo>
                <a:lnTo>
                  <a:pt x="475837" y="257810"/>
                </a:lnTo>
                <a:lnTo>
                  <a:pt x="475956" y="254000"/>
                </a:lnTo>
                <a:lnTo>
                  <a:pt x="476123" y="245110"/>
                </a:lnTo>
                <a:lnTo>
                  <a:pt x="471689" y="199389"/>
                </a:lnTo>
                <a:lnTo>
                  <a:pt x="458660" y="157479"/>
                </a:lnTo>
                <a:lnTo>
                  <a:pt x="437439" y="118110"/>
                </a:lnTo>
                <a:lnTo>
                  <a:pt x="408431" y="82550"/>
                </a:lnTo>
                <a:lnTo>
                  <a:pt x="373120" y="54610"/>
                </a:lnTo>
                <a:lnTo>
                  <a:pt x="370783" y="53339"/>
                </a:lnTo>
                <a:close/>
              </a:path>
              <a:path w="485139" h="485139">
                <a:moveTo>
                  <a:pt x="167386" y="274319"/>
                </a:moveTo>
                <a:lnTo>
                  <a:pt x="152273" y="274319"/>
                </a:lnTo>
                <a:lnTo>
                  <a:pt x="145287" y="276860"/>
                </a:lnTo>
                <a:lnTo>
                  <a:pt x="134365" y="287019"/>
                </a:lnTo>
                <a:lnTo>
                  <a:pt x="131571" y="293369"/>
                </a:lnTo>
                <a:lnTo>
                  <a:pt x="131571" y="300989"/>
                </a:lnTo>
                <a:lnTo>
                  <a:pt x="151052" y="345439"/>
                </a:lnTo>
                <a:lnTo>
                  <a:pt x="191954" y="372110"/>
                </a:lnTo>
                <a:lnTo>
                  <a:pt x="227597" y="379729"/>
                </a:lnTo>
                <a:lnTo>
                  <a:pt x="265414" y="379729"/>
                </a:lnTo>
                <a:lnTo>
                  <a:pt x="310133" y="369569"/>
                </a:lnTo>
                <a:lnTo>
                  <a:pt x="342834" y="347979"/>
                </a:lnTo>
                <a:lnTo>
                  <a:pt x="352797" y="335279"/>
                </a:lnTo>
                <a:lnTo>
                  <a:pt x="246633" y="335279"/>
                </a:lnTo>
                <a:lnTo>
                  <a:pt x="238111" y="334010"/>
                </a:lnTo>
                <a:lnTo>
                  <a:pt x="230457" y="334010"/>
                </a:lnTo>
                <a:lnTo>
                  <a:pt x="223684" y="332739"/>
                </a:lnTo>
                <a:lnTo>
                  <a:pt x="217804" y="330200"/>
                </a:lnTo>
                <a:lnTo>
                  <a:pt x="210692" y="327660"/>
                </a:lnTo>
                <a:lnTo>
                  <a:pt x="204977" y="322579"/>
                </a:lnTo>
                <a:lnTo>
                  <a:pt x="201167" y="317500"/>
                </a:lnTo>
                <a:lnTo>
                  <a:pt x="197103" y="312419"/>
                </a:lnTo>
                <a:lnTo>
                  <a:pt x="193293" y="306069"/>
                </a:lnTo>
                <a:lnTo>
                  <a:pt x="189737" y="297179"/>
                </a:lnTo>
                <a:lnTo>
                  <a:pt x="186562" y="289560"/>
                </a:lnTo>
                <a:lnTo>
                  <a:pt x="182625" y="284479"/>
                </a:lnTo>
                <a:lnTo>
                  <a:pt x="178053" y="280669"/>
                </a:lnTo>
                <a:lnTo>
                  <a:pt x="173227" y="276860"/>
                </a:lnTo>
                <a:lnTo>
                  <a:pt x="167386" y="274319"/>
                </a:lnTo>
                <a:close/>
              </a:path>
              <a:path w="485139" h="485139">
                <a:moveTo>
                  <a:pt x="260246" y="105410"/>
                </a:moveTo>
                <a:lnTo>
                  <a:pt x="231215" y="105410"/>
                </a:lnTo>
                <a:lnTo>
                  <a:pt x="216058" y="106679"/>
                </a:lnTo>
                <a:lnTo>
                  <a:pt x="177248" y="119379"/>
                </a:lnTo>
                <a:lnTo>
                  <a:pt x="144522" y="149860"/>
                </a:lnTo>
                <a:lnTo>
                  <a:pt x="136270" y="180339"/>
                </a:lnTo>
                <a:lnTo>
                  <a:pt x="137197" y="191769"/>
                </a:lnTo>
                <a:lnTo>
                  <a:pt x="156733" y="228600"/>
                </a:lnTo>
                <a:lnTo>
                  <a:pt x="195087" y="250189"/>
                </a:lnTo>
                <a:lnTo>
                  <a:pt x="236092" y="261619"/>
                </a:lnTo>
                <a:lnTo>
                  <a:pt x="246878" y="262889"/>
                </a:lnTo>
                <a:lnTo>
                  <a:pt x="256555" y="265429"/>
                </a:lnTo>
                <a:lnTo>
                  <a:pt x="265114" y="267969"/>
                </a:lnTo>
                <a:lnTo>
                  <a:pt x="272541" y="270510"/>
                </a:lnTo>
                <a:lnTo>
                  <a:pt x="281177" y="273050"/>
                </a:lnTo>
                <a:lnTo>
                  <a:pt x="288289" y="276860"/>
                </a:lnTo>
                <a:lnTo>
                  <a:pt x="293750" y="281939"/>
                </a:lnTo>
                <a:lnTo>
                  <a:pt x="298830" y="287019"/>
                </a:lnTo>
                <a:lnTo>
                  <a:pt x="301625" y="292100"/>
                </a:lnTo>
                <a:lnTo>
                  <a:pt x="301625" y="300989"/>
                </a:lnTo>
                <a:lnTo>
                  <a:pt x="268970" y="332739"/>
                </a:lnTo>
                <a:lnTo>
                  <a:pt x="246633" y="335279"/>
                </a:lnTo>
                <a:lnTo>
                  <a:pt x="352797" y="335279"/>
                </a:lnTo>
                <a:lnTo>
                  <a:pt x="356594" y="328929"/>
                </a:lnTo>
                <a:lnTo>
                  <a:pt x="360918" y="318769"/>
                </a:lnTo>
                <a:lnTo>
                  <a:pt x="363503" y="307339"/>
                </a:lnTo>
                <a:lnTo>
                  <a:pt x="364191" y="297179"/>
                </a:lnTo>
                <a:lnTo>
                  <a:pt x="364112" y="289560"/>
                </a:lnTo>
                <a:lnTo>
                  <a:pt x="351940" y="252729"/>
                </a:lnTo>
                <a:lnTo>
                  <a:pt x="326584" y="232410"/>
                </a:lnTo>
                <a:lnTo>
                  <a:pt x="318420" y="227329"/>
                </a:lnTo>
                <a:lnTo>
                  <a:pt x="309542" y="224789"/>
                </a:lnTo>
                <a:lnTo>
                  <a:pt x="299974" y="220979"/>
                </a:lnTo>
                <a:lnTo>
                  <a:pt x="289857" y="217169"/>
                </a:lnTo>
                <a:lnTo>
                  <a:pt x="279146" y="214629"/>
                </a:lnTo>
                <a:lnTo>
                  <a:pt x="267862" y="212089"/>
                </a:lnTo>
                <a:lnTo>
                  <a:pt x="256031" y="209550"/>
                </a:lnTo>
                <a:lnTo>
                  <a:pt x="247155" y="207010"/>
                </a:lnTo>
                <a:lnTo>
                  <a:pt x="239601" y="205739"/>
                </a:lnTo>
                <a:lnTo>
                  <a:pt x="233404" y="204469"/>
                </a:lnTo>
                <a:lnTo>
                  <a:pt x="228600" y="203200"/>
                </a:lnTo>
                <a:lnTo>
                  <a:pt x="223265" y="200660"/>
                </a:lnTo>
                <a:lnTo>
                  <a:pt x="217804" y="199389"/>
                </a:lnTo>
                <a:lnTo>
                  <a:pt x="195961" y="180339"/>
                </a:lnTo>
                <a:lnTo>
                  <a:pt x="195961" y="168910"/>
                </a:lnTo>
                <a:lnTo>
                  <a:pt x="233297" y="149860"/>
                </a:lnTo>
                <a:lnTo>
                  <a:pt x="243458" y="148589"/>
                </a:lnTo>
                <a:lnTo>
                  <a:pt x="345820" y="148589"/>
                </a:lnTo>
                <a:lnTo>
                  <a:pt x="342322" y="143510"/>
                </a:lnTo>
                <a:lnTo>
                  <a:pt x="337931" y="138429"/>
                </a:lnTo>
                <a:lnTo>
                  <a:pt x="332658" y="132079"/>
                </a:lnTo>
                <a:lnTo>
                  <a:pt x="326516" y="127000"/>
                </a:lnTo>
                <a:lnTo>
                  <a:pt x="319593" y="123189"/>
                </a:lnTo>
                <a:lnTo>
                  <a:pt x="311800" y="118110"/>
                </a:lnTo>
                <a:lnTo>
                  <a:pt x="303174" y="114300"/>
                </a:lnTo>
                <a:lnTo>
                  <a:pt x="293750" y="110489"/>
                </a:lnTo>
                <a:lnTo>
                  <a:pt x="283471" y="107950"/>
                </a:lnTo>
                <a:lnTo>
                  <a:pt x="260246" y="105410"/>
                </a:lnTo>
                <a:close/>
              </a:path>
              <a:path w="485139" h="485139">
                <a:moveTo>
                  <a:pt x="345820" y="148589"/>
                </a:moveTo>
                <a:lnTo>
                  <a:pt x="243458" y="148589"/>
                </a:lnTo>
                <a:lnTo>
                  <a:pt x="254194" y="149860"/>
                </a:lnTo>
                <a:lnTo>
                  <a:pt x="263334" y="151129"/>
                </a:lnTo>
                <a:lnTo>
                  <a:pt x="298830" y="185419"/>
                </a:lnTo>
                <a:lnTo>
                  <a:pt x="302640" y="190500"/>
                </a:lnTo>
                <a:lnTo>
                  <a:pt x="306324" y="194310"/>
                </a:lnTo>
                <a:lnTo>
                  <a:pt x="310388" y="198119"/>
                </a:lnTo>
                <a:lnTo>
                  <a:pt x="316102" y="199389"/>
                </a:lnTo>
                <a:lnTo>
                  <a:pt x="331596" y="199389"/>
                </a:lnTo>
                <a:lnTo>
                  <a:pt x="338454" y="196850"/>
                </a:lnTo>
                <a:lnTo>
                  <a:pt x="343915" y="190500"/>
                </a:lnTo>
                <a:lnTo>
                  <a:pt x="349250" y="185419"/>
                </a:lnTo>
                <a:lnTo>
                  <a:pt x="353060" y="179069"/>
                </a:lnTo>
                <a:lnTo>
                  <a:pt x="353060" y="163829"/>
                </a:lnTo>
                <a:lnTo>
                  <a:pt x="349885" y="156210"/>
                </a:lnTo>
                <a:lnTo>
                  <a:pt x="345820" y="148589"/>
                </a:lnTo>
                <a:close/>
              </a:path>
              <a:path w="485139" h="485139">
                <a:moveTo>
                  <a:pt x="342738" y="38100"/>
                </a:moveTo>
                <a:lnTo>
                  <a:pt x="157224" y="38100"/>
                </a:lnTo>
                <a:lnTo>
                  <a:pt x="171561" y="41910"/>
                </a:lnTo>
                <a:lnTo>
                  <a:pt x="185302" y="46989"/>
                </a:lnTo>
                <a:lnTo>
                  <a:pt x="198246" y="53339"/>
                </a:lnTo>
                <a:lnTo>
                  <a:pt x="202183" y="55879"/>
                </a:lnTo>
                <a:lnTo>
                  <a:pt x="206882" y="57150"/>
                </a:lnTo>
                <a:lnTo>
                  <a:pt x="211327" y="55879"/>
                </a:lnTo>
                <a:lnTo>
                  <a:pt x="218690" y="54610"/>
                </a:lnTo>
                <a:lnTo>
                  <a:pt x="226599" y="54610"/>
                </a:lnTo>
                <a:lnTo>
                  <a:pt x="235223" y="53339"/>
                </a:lnTo>
                <a:lnTo>
                  <a:pt x="370783" y="53339"/>
                </a:lnTo>
                <a:lnTo>
                  <a:pt x="342738" y="38100"/>
                </a:lnTo>
                <a:close/>
              </a:path>
              <a:path w="485139" h="485139">
                <a:moveTo>
                  <a:pt x="244728" y="15239"/>
                </a:moveTo>
                <a:lnTo>
                  <a:pt x="235735" y="15239"/>
                </a:lnTo>
                <a:lnTo>
                  <a:pt x="227361" y="16510"/>
                </a:lnTo>
                <a:lnTo>
                  <a:pt x="219511" y="16510"/>
                </a:lnTo>
                <a:lnTo>
                  <a:pt x="212089" y="17779"/>
                </a:lnTo>
                <a:lnTo>
                  <a:pt x="267492" y="17779"/>
                </a:lnTo>
                <a:lnTo>
                  <a:pt x="244728" y="15239"/>
                </a:lnTo>
                <a:close/>
              </a:path>
            </a:pathLst>
          </a:cu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lumMod val="65000"/>
                  <a:lumOff val="35000"/>
                </a:schemeClr>
              </a:solidFill>
            </a:endParaRPr>
          </a:p>
        </p:txBody>
      </p:sp>
      <p:sp>
        <p:nvSpPr>
          <p:cNvPr id="46" name="object 2">
            <a:extLst>
              <a:ext uri="{FF2B5EF4-FFF2-40B4-BE49-F238E27FC236}">
                <a16:creationId xmlns:a16="http://schemas.microsoft.com/office/drawing/2014/main" id="{BA02D8AC-339C-43E3-8311-1A0D3192D4B0}"/>
              </a:ext>
            </a:extLst>
          </p:cNvPr>
          <p:cNvSpPr/>
          <p:nvPr/>
        </p:nvSpPr>
        <p:spPr>
          <a:xfrm>
            <a:off x="694677" y="4179813"/>
            <a:ext cx="237945" cy="237945"/>
          </a:xfrm>
          <a:custGeom>
            <a:avLst/>
            <a:gdLst/>
            <a:ahLst/>
            <a:cxnLst/>
            <a:rect l="l" t="t" r="r" b="b"/>
            <a:pathLst>
              <a:path w="485140" h="485140">
                <a:moveTo>
                  <a:pt x="109804" y="74929"/>
                </a:moveTo>
                <a:lnTo>
                  <a:pt x="53009" y="74929"/>
                </a:lnTo>
                <a:lnTo>
                  <a:pt x="45636" y="76200"/>
                </a:lnTo>
                <a:lnTo>
                  <a:pt x="39617" y="80010"/>
                </a:lnTo>
                <a:lnTo>
                  <a:pt x="35561" y="86360"/>
                </a:lnTo>
                <a:lnTo>
                  <a:pt x="34074" y="93979"/>
                </a:lnTo>
                <a:lnTo>
                  <a:pt x="34074" y="448310"/>
                </a:lnTo>
                <a:lnTo>
                  <a:pt x="18935" y="448310"/>
                </a:lnTo>
                <a:lnTo>
                  <a:pt x="11562" y="449579"/>
                </a:lnTo>
                <a:lnTo>
                  <a:pt x="5543" y="453389"/>
                </a:lnTo>
                <a:lnTo>
                  <a:pt x="1487" y="459739"/>
                </a:lnTo>
                <a:lnTo>
                  <a:pt x="0" y="466089"/>
                </a:lnTo>
                <a:lnTo>
                  <a:pt x="1487" y="473710"/>
                </a:lnTo>
                <a:lnTo>
                  <a:pt x="5543" y="480060"/>
                </a:lnTo>
                <a:lnTo>
                  <a:pt x="11562" y="483869"/>
                </a:lnTo>
                <a:lnTo>
                  <a:pt x="18935" y="485139"/>
                </a:lnTo>
                <a:lnTo>
                  <a:pt x="53009" y="485139"/>
                </a:lnTo>
                <a:lnTo>
                  <a:pt x="60375" y="483869"/>
                </a:lnTo>
                <a:lnTo>
                  <a:pt x="66390" y="480060"/>
                </a:lnTo>
                <a:lnTo>
                  <a:pt x="70445" y="473710"/>
                </a:lnTo>
                <a:lnTo>
                  <a:pt x="71932" y="466089"/>
                </a:lnTo>
                <a:lnTo>
                  <a:pt x="71932" y="113029"/>
                </a:lnTo>
                <a:lnTo>
                  <a:pt x="90868" y="113029"/>
                </a:lnTo>
                <a:lnTo>
                  <a:pt x="98236" y="111760"/>
                </a:lnTo>
                <a:lnTo>
                  <a:pt x="104255" y="106679"/>
                </a:lnTo>
                <a:lnTo>
                  <a:pt x="108315" y="101600"/>
                </a:lnTo>
                <a:lnTo>
                  <a:pt x="109804" y="93979"/>
                </a:lnTo>
                <a:lnTo>
                  <a:pt x="109804" y="74929"/>
                </a:lnTo>
                <a:close/>
              </a:path>
              <a:path w="485140" h="485140">
                <a:moveTo>
                  <a:pt x="287858" y="74929"/>
                </a:moveTo>
                <a:lnTo>
                  <a:pt x="223380" y="74929"/>
                </a:lnTo>
                <a:lnTo>
                  <a:pt x="223380" y="93979"/>
                </a:lnTo>
                <a:lnTo>
                  <a:pt x="224869" y="101600"/>
                </a:lnTo>
                <a:lnTo>
                  <a:pt x="228928" y="106679"/>
                </a:lnTo>
                <a:lnTo>
                  <a:pt x="234947" y="111760"/>
                </a:lnTo>
                <a:lnTo>
                  <a:pt x="242315" y="113029"/>
                </a:lnTo>
                <a:lnTo>
                  <a:pt x="261251" y="113029"/>
                </a:lnTo>
                <a:lnTo>
                  <a:pt x="261251" y="466089"/>
                </a:lnTo>
                <a:lnTo>
                  <a:pt x="262738" y="473710"/>
                </a:lnTo>
                <a:lnTo>
                  <a:pt x="266793" y="480060"/>
                </a:lnTo>
                <a:lnTo>
                  <a:pt x="272808" y="483869"/>
                </a:lnTo>
                <a:lnTo>
                  <a:pt x="280174" y="485139"/>
                </a:lnTo>
                <a:lnTo>
                  <a:pt x="465709" y="485139"/>
                </a:lnTo>
                <a:lnTo>
                  <a:pt x="473059" y="483869"/>
                </a:lnTo>
                <a:lnTo>
                  <a:pt x="479075" y="480060"/>
                </a:lnTo>
                <a:lnTo>
                  <a:pt x="483139" y="473710"/>
                </a:lnTo>
                <a:lnTo>
                  <a:pt x="484631" y="466089"/>
                </a:lnTo>
                <a:lnTo>
                  <a:pt x="483139" y="459739"/>
                </a:lnTo>
                <a:lnTo>
                  <a:pt x="479075" y="453389"/>
                </a:lnTo>
                <a:lnTo>
                  <a:pt x="473059" y="449579"/>
                </a:lnTo>
                <a:lnTo>
                  <a:pt x="465709" y="448310"/>
                </a:lnTo>
                <a:lnTo>
                  <a:pt x="299110" y="448310"/>
                </a:lnTo>
                <a:lnTo>
                  <a:pt x="299110" y="127000"/>
                </a:lnTo>
                <a:lnTo>
                  <a:pt x="369298" y="127000"/>
                </a:lnTo>
                <a:lnTo>
                  <a:pt x="291198" y="77469"/>
                </a:lnTo>
                <a:lnTo>
                  <a:pt x="287858" y="74929"/>
                </a:lnTo>
                <a:close/>
              </a:path>
              <a:path w="485140" h="485140">
                <a:moveTo>
                  <a:pt x="127787" y="398779"/>
                </a:moveTo>
                <a:lnTo>
                  <a:pt x="120413" y="400050"/>
                </a:lnTo>
                <a:lnTo>
                  <a:pt x="114395" y="403860"/>
                </a:lnTo>
                <a:lnTo>
                  <a:pt x="110338" y="410210"/>
                </a:lnTo>
                <a:lnTo>
                  <a:pt x="108851" y="417829"/>
                </a:lnTo>
                <a:lnTo>
                  <a:pt x="108851" y="436879"/>
                </a:lnTo>
                <a:lnTo>
                  <a:pt x="110338" y="443229"/>
                </a:lnTo>
                <a:lnTo>
                  <a:pt x="114395" y="449579"/>
                </a:lnTo>
                <a:lnTo>
                  <a:pt x="120413" y="453389"/>
                </a:lnTo>
                <a:lnTo>
                  <a:pt x="127787" y="455929"/>
                </a:lnTo>
                <a:lnTo>
                  <a:pt x="135153" y="453389"/>
                </a:lnTo>
                <a:lnTo>
                  <a:pt x="141168" y="449579"/>
                </a:lnTo>
                <a:lnTo>
                  <a:pt x="145223" y="443229"/>
                </a:lnTo>
                <a:lnTo>
                  <a:pt x="146710" y="436879"/>
                </a:lnTo>
                <a:lnTo>
                  <a:pt x="146710" y="417829"/>
                </a:lnTo>
                <a:lnTo>
                  <a:pt x="145223" y="410210"/>
                </a:lnTo>
                <a:lnTo>
                  <a:pt x="141168" y="403860"/>
                </a:lnTo>
                <a:lnTo>
                  <a:pt x="135153" y="400050"/>
                </a:lnTo>
                <a:lnTo>
                  <a:pt x="127787" y="398779"/>
                </a:lnTo>
                <a:close/>
              </a:path>
              <a:path w="485140" h="485140">
                <a:moveTo>
                  <a:pt x="203504" y="398779"/>
                </a:moveTo>
                <a:lnTo>
                  <a:pt x="196138" y="400050"/>
                </a:lnTo>
                <a:lnTo>
                  <a:pt x="190123" y="403860"/>
                </a:lnTo>
                <a:lnTo>
                  <a:pt x="186068" y="410210"/>
                </a:lnTo>
                <a:lnTo>
                  <a:pt x="184581" y="417829"/>
                </a:lnTo>
                <a:lnTo>
                  <a:pt x="184581" y="436879"/>
                </a:lnTo>
                <a:lnTo>
                  <a:pt x="186068" y="443229"/>
                </a:lnTo>
                <a:lnTo>
                  <a:pt x="190123" y="449579"/>
                </a:lnTo>
                <a:lnTo>
                  <a:pt x="196138" y="453389"/>
                </a:lnTo>
                <a:lnTo>
                  <a:pt x="203504" y="455929"/>
                </a:lnTo>
                <a:lnTo>
                  <a:pt x="210878" y="453389"/>
                </a:lnTo>
                <a:lnTo>
                  <a:pt x="216896" y="449579"/>
                </a:lnTo>
                <a:lnTo>
                  <a:pt x="220953" y="443229"/>
                </a:lnTo>
                <a:lnTo>
                  <a:pt x="222440" y="436879"/>
                </a:lnTo>
                <a:lnTo>
                  <a:pt x="222440" y="417829"/>
                </a:lnTo>
                <a:lnTo>
                  <a:pt x="220953" y="410210"/>
                </a:lnTo>
                <a:lnTo>
                  <a:pt x="216896" y="403860"/>
                </a:lnTo>
                <a:lnTo>
                  <a:pt x="210878" y="400050"/>
                </a:lnTo>
                <a:lnTo>
                  <a:pt x="203504" y="398779"/>
                </a:lnTo>
                <a:close/>
              </a:path>
              <a:path w="485140" h="485140">
                <a:moveTo>
                  <a:pt x="354952" y="398779"/>
                </a:moveTo>
                <a:lnTo>
                  <a:pt x="347586" y="400050"/>
                </a:lnTo>
                <a:lnTo>
                  <a:pt x="341571" y="403860"/>
                </a:lnTo>
                <a:lnTo>
                  <a:pt x="337516" y="410210"/>
                </a:lnTo>
                <a:lnTo>
                  <a:pt x="336029" y="417829"/>
                </a:lnTo>
                <a:lnTo>
                  <a:pt x="336029" y="448310"/>
                </a:lnTo>
                <a:lnTo>
                  <a:pt x="373888" y="448310"/>
                </a:lnTo>
                <a:lnTo>
                  <a:pt x="373888" y="417829"/>
                </a:lnTo>
                <a:lnTo>
                  <a:pt x="372400" y="410210"/>
                </a:lnTo>
                <a:lnTo>
                  <a:pt x="368344" y="403860"/>
                </a:lnTo>
                <a:lnTo>
                  <a:pt x="362325" y="400050"/>
                </a:lnTo>
                <a:lnTo>
                  <a:pt x="354952" y="398779"/>
                </a:lnTo>
                <a:close/>
              </a:path>
              <a:path w="485140" h="485140">
                <a:moveTo>
                  <a:pt x="431672" y="370839"/>
                </a:moveTo>
                <a:lnTo>
                  <a:pt x="424269" y="372110"/>
                </a:lnTo>
                <a:lnTo>
                  <a:pt x="418258" y="375919"/>
                </a:lnTo>
                <a:lnTo>
                  <a:pt x="414224" y="382269"/>
                </a:lnTo>
                <a:lnTo>
                  <a:pt x="412750" y="389889"/>
                </a:lnTo>
                <a:lnTo>
                  <a:pt x="412750" y="448310"/>
                </a:lnTo>
                <a:lnTo>
                  <a:pt x="450596" y="448310"/>
                </a:lnTo>
                <a:lnTo>
                  <a:pt x="450596" y="389889"/>
                </a:lnTo>
                <a:lnTo>
                  <a:pt x="449103" y="382269"/>
                </a:lnTo>
                <a:lnTo>
                  <a:pt x="445039" y="375919"/>
                </a:lnTo>
                <a:lnTo>
                  <a:pt x="439023" y="372110"/>
                </a:lnTo>
                <a:lnTo>
                  <a:pt x="431672" y="370839"/>
                </a:lnTo>
                <a:close/>
              </a:path>
              <a:path w="485140" h="485140">
                <a:moveTo>
                  <a:pt x="127787" y="312419"/>
                </a:moveTo>
                <a:lnTo>
                  <a:pt x="120413" y="314960"/>
                </a:lnTo>
                <a:lnTo>
                  <a:pt x="114395" y="318769"/>
                </a:lnTo>
                <a:lnTo>
                  <a:pt x="110338" y="325119"/>
                </a:lnTo>
                <a:lnTo>
                  <a:pt x="108851" y="331469"/>
                </a:lnTo>
                <a:lnTo>
                  <a:pt x="108851" y="350519"/>
                </a:lnTo>
                <a:lnTo>
                  <a:pt x="110338" y="358139"/>
                </a:lnTo>
                <a:lnTo>
                  <a:pt x="114395" y="364489"/>
                </a:lnTo>
                <a:lnTo>
                  <a:pt x="120413" y="368300"/>
                </a:lnTo>
                <a:lnTo>
                  <a:pt x="127787" y="369569"/>
                </a:lnTo>
                <a:lnTo>
                  <a:pt x="135153" y="368300"/>
                </a:lnTo>
                <a:lnTo>
                  <a:pt x="141168" y="364489"/>
                </a:lnTo>
                <a:lnTo>
                  <a:pt x="145223" y="358139"/>
                </a:lnTo>
                <a:lnTo>
                  <a:pt x="146710" y="350519"/>
                </a:lnTo>
                <a:lnTo>
                  <a:pt x="146710" y="331469"/>
                </a:lnTo>
                <a:lnTo>
                  <a:pt x="145223" y="325119"/>
                </a:lnTo>
                <a:lnTo>
                  <a:pt x="141168" y="318769"/>
                </a:lnTo>
                <a:lnTo>
                  <a:pt x="135153" y="314960"/>
                </a:lnTo>
                <a:lnTo>
                  <a:pt x="127787" y="312419"/>
                </a:lnTo>
                <a:close/>
              </a:path>
              <a:path w="485140" h="485140">
                <a:moveTo>
                  <a:pt x="203504" y="312419"/>
                </a:moveTo>
                <a:lnTo>
                  <a:pt x="196138" y="314960"/>
                </a:lnTo>
                <a:lnTo>
                  <a:pt x="190123" y="318769"/>
                </a:lnTo>
                <a:lnTo>
                  <a:pt x="186068" y="325119"/>
                </a:lnTo>
                <a:lnTo>
                  <a:pt x="184581" y="331469"/>
                </a:lnTo>
                <a:lnTo>
                  <a:pt x="184581" y="350519"/>
                </a:lnTo>
                <a:lnTo>
                  <a:pt x="186068" y="358139"/>
                </a:lnTo>
                <a:lnTo>
                  <a:pt x="190123" y="364489"/>
                </a:lnTo>
                <a:lnTo>
                  <a:pt x="196138" y="368300"/>
                </a:lnTo>
                <a:lnTo>
                  <a:pt x="203504" y="369569"/>
                </a:lnTo>
                <a:lnTo>
                  <a:pt x="210878" y="368300"/>
                </a:lnTo>
                <a:lnTo>
                  <a:pt x="216896" y="364489"/>
                </a:lnTo>
                <a:lnTo>
                  <a:pt x="220953" y="358139"/>
                </a:lnTo>
                <a:lnTo>
                  <a:pt x="222440" y="350519"/>
                </a:lnTo>
                <a:lnTo>
                  <a:pt x="222440" y="331469"/>
                </a:lnTo>
                <a:lnTo>
                  <a:pt x="220953" y="325119"/>
                </a:lnTo>
                <a:lnTo>
                  <a:pt x="216896" y="318769"/>
                </a:lnTo>
                <a:lnTo>
                  <a:pt x="210878" y="314960"/>
                </a:lnTo>
                <a:lnTo>
                  <a:pt x="203504" y="312419"/>
                </a:lnTo>
                <a:close/>
              </a:path>
              <a:path w="485140" h="485140">
                <a:moveTo>
                  <a:pt x="354952" y="312419"/>
                </a:moveTo>
                <a:lnTo>
                  <a:pt x="347586" y="314960"/>
                </a:lnTo>
                <a:lnTo>
                  <a:pt x="341571" y="318769"/>
                </a:lnTo>
                <a:lnTo>
                  <a:pt x="337516" y="325119"/>
                </a:lnTo>
                <a:lnTo>
                  <a:pt x="336029" y="331469"/>
                </a:lnTo>
                <a:lnTo>
                  <a:pt x="336029" y="350519"/>
                </a:lnTo>
                <a:lnTo>
                  <a:pt x="337516" y="358139"/>
                </a:lnTo>
                <a:lnTo>
                  <a:pt x="341571" y="364489"/>
                </a:lnTo>
                <a:lnTo>
                  <a:pt x="347586" y="368300"/>
                </a:lnTo>
                <a:lnTo>
                  <a:pt x="354952" y="369569"/>
                </a:lnTo>
                <a:lnTo>
                  <a:pt x="362325" y="368300"/>
                </a:lnTo>
                <a:lnTo>
                  <a:pt x="368344" y="364489"/>
                </a:lnTo>
                <a:lnTo>
                  <a:pt x="372400" y="358139"/>
                </a:lnTo>
                <a:lnTo>
                  <a:pt x="373888" y="350519"/>
                </a:lnTo>
                <a:lnTo>
                  <a:pt x="373888" y="331469"/>
                </a:lnTo>
                <a:lnTo>
                  <a:pt x="372400" y="325119"/>
                </a:lnTo>
                <a:lnTo>
                  <a:pt x="368344" y="318769"/>
                </a:lnTo>
                <a:lnTo>
                  <a:pt x="362325" y="314960"/>
                </a:lnTo>
                <a:lnTo>
                  <a:pt x="354952" y="312419"/>
                </a:lnTo>
                <a:close/>
              </a:path>
              <a:path w="485140" h="485140">
                <a:moveTo>
                  <a:pt x="369298" y="127000"/>
                </a:moveTo>
                <a:lnTo>
                  <a:pt x="299110" y="127000"/>
                </a:lnTo>
                <a:lnTo>
                  <a:pt x="391159" y="185419"/>
                </a:lnTo>
                <a:lnTo>
                  <a:pt x="400212" y="193039"/>
                </a:lnTo>
                <a:lnTo>
                  <a:pt x="407003" y="201929"/>
                </a:lnTo>
                <a:lnTo>
                  <a:pt x="411269" y="213360"/>
                </a:lnTo>
                <a:lnTo>
                  <a:pt x="412750" y="224789"/>
                </a:lnTo>
                <a:lnTo>
                  <a:pt x="412750" y="295910"/>
                </a:lnTo>
                <a:lnTo>
                  <a:pt x="414224" y="303529"/>
                </a:lnTo>
                <a:lnTo>
                  <a:pt x="418258" y="309879"/>
                </a:lnTo>
                <a:lnTo>
                  <a:pt x="424269" y="313689"/>
                </a:lnTo>
                <a:lnTo>
                  <a:pt x="431672" y="314960"/>
                </a:lnTo>
                <a:lnTo>
                  <a:pt x="439023" y="313689"/>
                </a:lnTo>
                <a:lnTo>
                  <a:pt x="445039" y="309879"/>
                </a:lnTo>
                <a:lnTo>
                  <a:pt x="449103" y="303529"/>
                </a:lnTo>
                <a:lnTo>
                  <a:pt x="450596" y="295910"/>
                </a:lnTo>
                <a:lnTo>
                  <a:pt x="450596" y="224789"/>
                </a:lnTo>
                <a:lnTo>
                  <a:pt x="447911" y="203200"/>
                </a:lnTo>
                <a:lnTo>
                  <a:pt x="440166" y="184150"/>
                </a:lnTo>
                <a:lnTo>
                  <a:pt x="427825" y="166369"/>
                </a:lnTo>
                <a:lnTo>
                  <a:pt x="411353" y="153669"/>
                </a:lnTo>
                <a:lnTo>
                  <a:pt x="369298" y="127000"/>
                </a:lnTo>
                <a:close/>
              </a:path>
              <a:path w="485140" h="485140">
                <a:moveTo>
                  <a:pt x="127787" y="227329"/>
                </a:moveTo>
                <a:lnTo>
                  <a:pt x="120413" y="228600"/>
                </a:lnTo>
                <a:lnTo>
                  <a:pt x="114395" y="232410"/>
                </a:lnTo>
                <a:lnTo>
                  <a:pt x="110338" y="238760"/>
                </a:lnTo>
                <a:lnTo>
                  <a:pt x="108851" y="246379"/>
                </a:lnTo>
                <a:lnTo>
                  <a:pt x="108851" y="265429"/>
                </a:lnTo>
                <a:lnTo>
                  <a:pt x="110338" y="273050"/>
                </a:lnTo>
                <a:lnTo>
                  <a:pt x="114395" y="279400"/>
                </a:lnTo>
                <a:lnTo>
                  <a:pt x="120413" y="283210"/>
                </a:lnTo>
                <a:lnTo>
                  <a:pt x="127787" y="284479"/>
                </a:lnTo>
                <a:lnTo>
                  <a:pt x="135153" y="283210"/>
                </a:lnTo>
                <a:lnTo>
                  <a:pt x="141168" y="279400"/>
                </a:lnTo>
                <a:lnTo>
                  <a:pt x="145223" y="273050"/>
                </a:lnTo>
                <a:lnTo>
                  <a:pt x="146710" y="265429"/>
                </a:lnTo>
                <a:lnTo>
                  <a:pt x="146710" y="246379"/>
                </a:lnTo>
                <a:lnTo>
                  <a:pt x="145223" y="238760"/>
                </a:lnTo>
                <a:lnTo>
                  <a:pt x="141168" y="232410"/>
                </a:lnTo>
                <a:lnTo>
                  <a:pt x="135153" y="228600"/>
                </a:lnTo>
                <a:lnTo>
                  <a:pt x="127787" y="227329"/>
                </a:lnTo>
                <a:close/>
              </a:path>
              <a:path w="485140" h="485140">
                <a:moveTo>
                  <a:pt x="203504" y="227329"/>
                </a:moveTo>
                <a:lnTo>
                  <a:pt x="196138" y="228600"/>
                </a:lnTo>
                <a:lnTo>
                  <a:pt x="190123" y="232410"/>
                </a:lnTo>
                <a:lnTo>
                  <a:pt x="186068" y="238760"/>
                </a:lnTo>
                <a:lnTo>
                  <a:pt x="184581" y="246379"/>
                </a:lnTo>
                <a:lnTo>
                  <a:pt x="184581" y="265429"/>
                </a:lnTo>
                <a:lnTo>
                  <a:pt x="186068" y="273050"/>
                </a:lnTo>
                <a:lnTo>
                  <a:pt x="190123" y="279400"/>
                </a:lnTo>
                <a:lnTo>
                  <a:pt x="196138" y="283210"/>
                </a:lnTo>
                <a:lnTo>
                  <a:pt x="203504" y="284479"/>
                </a:lnTo>
                <a:lnTo>
                  <a:pt x="210878" y="283210"/>
                </a:lnTo>
                <a:lnTo>
                  <a:pt x="216896" y="279400"/>
                </a:lnTo>
                <a:lnTo>
                  <a:pt x="220953" y="273050"/>
                </a:lnTo>
                <a:lnTo>
                  <a:pt x="222440" y="265429"/>
                </a:lnTo>
                <a:lnTo>
                  <a:pt x="222440" y="246379"/>
                </a:lnTo>
                <a:lnTo>
                  <a:pt x="220953" y="238760"/>
                </a:lnTo>
                <a:lnTo>
                  <a:pt x="216896" y="232410"/>
                </a:lnTo>
                <a:lnTo>
                  <a:pt x="210878" y="228600"/>
                </a:lnTo>
                <a:lnTo>
                  <a:pt x="203504" y="227329"/>
                </a:lnTo>
                <a:close/>
              </a:path>
              <a:path w="485140" h="485140">
                <a:moveTo>
                  <a:pt x="354952" y="227329"/>
                </a:moveTo>
                <a:lnTo>
                  <a:pt x="347586" y="228600"/>
                </a:lnTo>
                <a:lnTo>
                  <a:pt x="341571" y="232410"/>
                </a:lnTo>
                <a:lnTo>
                  <a:pt x="337516" y="238760"/>
                </a:lnTo>
                <a:lnTo>
                  <a:pt x="336029" y="246379"/>
                </a:lnTo>
                <a:lnTo>
                  <a:pt x="336029" y="265429"/>
                </a:lnTo>
                <a:lnTo>
                  <a:pt x="337516" y="273050"/>
                </a:lnTo>
                <a:lnTo>
                  <a:pt x="341571" y="279400"/>
                </a:lnTo>
                <a:lnTo>
                  <a:pt x="347586" y="283210"/>
                </a:lnTo>
                <a:lnTo>
                  <a:pt x="354952" y="284479"/>
                </a:lnTo>
                <a:lnTo>
                  <a:pt x="362325" y="283210"/>
                </a:lnTo>
                <a:lnTo>
                  <a:pt x="368344" y="279400"/>
                </a:lnTo>
                <a:lnTo>
                  <a:pt x="372400" y="273050"/>
                </a:lnTo>
                <a:lnTo>
                  <a:pt x="373888" y="265429"/>
                </a:lnTo>
                <a:lnTo>
                  <a:pt x="373888" y="246379"/>
                </a:lnTo>
                <a:lnTo>
                  <a:pt x="372400" y="238760"/>
                </a:lnTo>
                <a:lnTo>
                  <a:pt x="368344" y="232410"/>
                </a:lnTo>
                <a:lnTo>
                  <a:pt x="362325" y="228600"/>
                </a:lnTo>
                <a:lnTo>
                  <a:pt x="354952" y="227329"/>
                </a:lnTo>
                <a:close/>
              </a:path>
              <a:path w="485140" h="485140">
                <a:moveTo>
                  <a:pt x="127787" y="142239"/>
                </a:moveTo>
                <a:lnTo>
                  <a:pt x="120413" y="143510"/>
                </a:lnTo>
                <a:lnTo>
                  <a:pt x="114395" y="147319"/>
                </a:lnTo>
                <a:lnTo>
                  <a:pt x="110338" y="153669"/>
                </a:lnTo>
                <a:lnTo>
                  <a:pt x="108851" y="161289"/>
                </a:lnTo>
                <a:lnTo>
                  <a:pt x="108851" y="180339"/>
                </a:lnTo>
                <a:lnTo>
                  <a:pt x="110338" y="187960"/>
                </a:lnTo>
                <a:lnTo>
                  <a:pt x="114395" y="193039"/>
                </a:lnTo>
                <a:lnTo>
                  <a:pt x="120413" y="198119"/>
                </a:lnTo>
                <a:lnTo>
                  <a:pt x="127787" y="199389"/>
                </a:lnTo>
                <a:lnTo>
                  <a:pt x="135153" y="198119"/>
                </a:lnTo>
                <a:lnTo>
                  <a:pt x="141168" y="193039"/>
                </a:lnTo>
                <a:lnTo>
                  <a:pt x="145223" y="187960"/>
                </a:lnTo>
                <a:lnTo>
                  <a:pt x="146710" y="180339"/>
                </a:lnTo>
                <a:lnTo>
                  <a:pt x="146710" y="161289"/>
                </a:lnTo>
                <a:lnTo>
                  <a:pt x="145223" y="153669"/>
                </a:lnTo>
                <a:lnTo>
                  <a:pt x="141168" y="147319"/>
                </a:lnTo>
                <a:lnTo>
                  <a:pt x="135153" y="143510"/>
                </a:lnTo>
                <a:lnTo>
                  <a:pt x="127787" y="142239"/>
                </a:lnTo>
                <a:close/>
              </a:path>
              <a:path w="485140" h="485140">
                <a:moveTo>
                  <a:pt x="203504" y="142239"/>
                </a:moveTo>
                <a:lnTo>
                  <a:pt x="196138" y="143510"/>
                </a:lnTo>
                <a:lnTo>
                  <a:pt x="190123" y="147319"/>
                </a:lnTo>
                <a:lnTo>
                  <a:pt x="186068" y="153669"/>
                </a:lnTo>
                <a:lnTo>
                  <a:pt x="184581" y="161289"/>
                </a:lnTo>
                <a:lnTo>
                  <a:pt x="184581" y="180339"/>
                </a:lnTo>
                <a:lnTo>
                  <a:pt x="186068" y="187960"/>
                </a:lnTo>
                <a:lnTo>
                  <a:pt x="190123" y="193039"/>
                </a:lnTo>
                <a:lnTo>
                  <a:pt x="196138" y="198119"/>
                </a:lnTo>
                <a:lnTo>
                  <a:pt x="203504" y="199389"/>
                </a:lnTo>
                <a:lnTo>
                  <a:pt x="210878" y="198119"/>
                </a:lnTo>
                <a:lnTo>
                  <a:pt x="216896" y="193039"/>
                </a:lnTo>
                <a:lnTo>
                  <a:pt x="220953" y="187960"/>
                </a:lnTo>
                <a:lnTo>
                  <a:pt x="222440" y="180339"/>
                </a:lnTo>
                <a:lnTo>
                  <a:pt x="222440" y="161289"/>
                </a:lnTo>
                <a:lnTo>
                  <a:pt x="220953" y="153669"/>
                </a:lnTo>
                <a:lnTo>
                  <a:pt x="216896" y="147319"/>
                </a:lnTo>
                <a:lnTo>
                  <a:pt x="210878" y="143510"/>
                </a:lnTo>
                <a:lnTo>
                  <a:pt x="203504" y="142239"/>
                </a:lnTo>
                <a:close/>
              </a:path>
              <a:path w="485140" h="485140">
                <a:moveTo>
                  <a:pt x="242315" y="36829"/>
                </a:moveTo>
                <a:lnTo>
                  <a:pt x="90868" y="36829"/>
                </a:lnTo>
                <a:lnTo>
                  <a:pt x="83500" y="38100"/>
                </a:lnTo>
                <a:lnTo>
                  <a:pt x="77481" y="41910"/>
                </a:lnTo>
                <a:lnTo>
                  <a:pt x="73421" y="48260"/>
                </a:lnTo>
                <a:lnTo>
                  <a:pt x="71932" y="55879"/>
                </a:lnTo>
                <a:lnTo>
                  <a:pt x="71932" y="74929"/>
                </a:lnTo>
                <a:lnTo>
                  <a:pt x="261251" y="74929"/>
                </a:lnTo>
                <a:lnTo>
                  <a:pt x="261251" y="55879"/>
                </a:lnTo>
                <a:lnTo>
                  <a:pt x="259762" y="48260"/>
                </a:lnTo>
                <a:lnTo>
                  <a:pt x="255703" y="41910"/>
                </a:lnTo>
                <a:lnTo>
                  <a:pt x="249684" y="38100"/>
                </a:lnTo>
                <a:lnTo>
                  <a:pt x="242315" y="36829"/>
                </a:lnTo>
                <a:close/>
              </a:path>
              <a:path w="485140" h="485140">
                <a:moveTo>
                  <a:pt x="166585" y="0"/>
                </a:moveTo>
                <a:lnTo>
                  <a:pt x="159219" y="1269"/>
                </a:lnTo>
                <a:lnTo>
                  <a:pt x="153204" y="5079"/>
                </a:lnTo>
                <a:lnTo>
                  <a:pt x="149149" y="11429"/>
                </a:lnTo>
                <a:lnTo>
                  <a:pt x="147662" y="19050"/>
                </a:lnTo>
                <a:lnTo>
                  <a:pt x="147662" y="36829"/>
                </a:lnTo>
                <a:lnTo>
                  <a:pt x="185521" y="36829"/>
                </a:lnTo>
                <a:lnTo>
                  <a:pt x="185521" y="19050"/>
                </a:lnTo>
                <a:lnTo>
                  <a:pt x="184034" y="11429"/>
                </a:lnTo>
                <a:lnTo>
                  <a:pt x="179978" y="5079"/>
                </a:lnTo>
                <a:lnTo>
                  <a:pt x="173959" y="1269"/>
                </a:lnTo>
                <a:lnTo>
                  <a:pt x="166585" y="0"/>
                </a:lnTo>
                <a:close/>
              </a:path>
            </a:pathLst>
          </a:cu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lumMod val="65000"/>
                  <a:lumOff val="35000"/>
                </a:schemeClr>
              </a:solidFill>
            </a:endParaRPr>
          </a:p>
        </p:txBody>
      </p:sp>
      <p:sp>
        <p:nvSpPr>
          <p:cNvPr id="47" name="object 2">
            <a:extLst>
              <a:ext uri="{FF2B5EF4-FFF2-40B4-BE49-F238E27FC236}">
                <a16:creationId xmlns:a16="http://schemas.microsoft.com/office/drawing/2014/main" id="{BA02D8AC-339C-43E3-8311-1A0D3192D4B0}"/>
              </a:ext>
            </a:extLst>
          </p:cNvPr>
          <p:cNvSpPr/>
          <p:nvPr/>
        </p:nvSpPr>
        <p:spPr>
          <a:xfrm>
            <a:off x="693665" y="4649829"/>
            <a:ext cx="237945" cy="237945"/>
          </a:xfrm>
          <a:custGeom>
            <a:avLst/>
            <a:gdLst/>
            <a:ahLst/>
            <a:cxnLst/>
            <a:rect l="l" t="t" r="r" b="b"/>
            <a:pathLst>
              <a:path w="485140" h="485140">
                <a:moveTo>
                  <a:pt x="109804" y="74929"/>
                </a:moveTo>
                <a:lnTo>
                  <a:pt x="53009" y="74929"/>
                </a:lnTo>
                <a:lnTo>
                  <a:pt x="45636" y="76200"/>
                </a:lnTo>
                <a:lnTo>
                  <a:pt x="39617" y="80010"/>
                </a:lnTo>
                <a:lnTo>
                  <a:pt x="35561" y="86360"/>
                </a:lnTo>
                <a:lnTo>
                  <a:pt x="34074" y="93979"/>
                </a:lnTo>
                <a:lnTo>
                  <a:pt x="34074" y="448310"/>
                </a:lnTo>
                <a:lnTo>
                  <a:pt x="18935" y="448310"/>
                </a:lnTo>
                <a:lnTo>
                  <a:pt x="11562" y="449579"/>
                </a:lnTo>
                <a:lnTo>
                  <a:pt x="5543" y="453389"/>
                </a:lnTo>
                <a:lnTo>
                  <a:pt x="1487" y="459739"/>
                </a:lnTo>
                <a:lnTo>
                  <a:pt x="0" y="466089"/>
                </a:lnTo>
                <a:lnTo>
                  <a:pt x="1487" y="473710"/>
                </a:lnTo>
                <a:lnTo>
                  <a:pt x="5543" y="480060"/>
                </a:lnTo>
                <a:lnTo>
                  <a:pt x="11562" y="483869"/>
                </a:lnTo>
                <a:lnTo>
                  <a:pt x="18935" y="485139"/>
                </a:lnTo>
                <a:lnTo>
                  <a:pt x="53009" y="485139"/>
                </a:lnTo>
                <a:lnTo>
                  <a:pt x="60375" y="483869"/>
                </a:lnTo>
                <a:lnTo>
                  <a:pt x="66390" y="480060"/>
                </a:lnTo>
                <a:lnTo>
                  <a:pt x="70445" y="473710"/>
                </a:lnTo>
                <a:lnTo>
                  <a:pt x="71932" y="466089"/>
                </a:lnTo>
                <a:lnTo>
                  <a:pt x="71932" y="113029"/>
                </a:lnTo>
                <a:lnTo>
                  <a:pt x="90868" y="113029"/>
                </a:lnTo>
                <a:lnTo>
                  <a:pt x="98236" y="111760"/>
                </a:lnTo>
                <a:lnTo>
                  <a:pt x="104255" y="106679"/>
                </a:lnTo>
                <a:lnTo>
                  <a:pt x="108315" y="101600"/>
                </a:lnTo>
                <a:lnTo>
                  <a:pt x="109804" y="93979"/>
                </a:lnTo>
                <a:lnTo>
                  <a:pt x="109804" y="74929"/>
                </a:lnTo>
                <a:close/>
              </a:path>
              <a:path w="485140" h="485140">
                <a:moveTo>
                  <a:pt x="287858" y="74929"/>
                </a:moveTo>
                <a:lnTo>
                  <a:pt x="223380" y="74929"/>
                </a:lnTo>
                <a:lnTo>
                  <a:pt x="223380" y="93979"/>
                </a:lnTo>
                <a:lnTo>
                  <a:pt x="224869" y="101600"/>
                </a:lnTo>
                <a:lnTo>
                  <a:pt x="228928" y="106679"/>
                </a:lnTo>
                <a:lnTo>
                  <a:pt x="234947" y="111760"/>
                </a:lnTo>
                <a:lnTo>
                  <a:pt x="242315" y="113029"/>
                </a:lnTo>
                <a:lnTo>
                  <a:pt x="261251" y="113029"/>
                </a:lnTo>
                <a:lnTo>
                  <a:pt x="261251" y="466089"/>
                </a:lnTo>
                <a:lnTo>
                  <a:pt x="262738" y="473710"/>
                </a:lnTo>
                <a:lnTo>
                  <a:pt x="266793" y="480060"/>
                </a:lnTo>
                <a:lnTo>
                  <a:pt x="272808" y="483869"/>
                </a:lnTo>
                <a:lnTo>
                  <a:pt x="280174" y="485139"/>
                </a:lnTo>
                <a:lnTo>
                  <a:pt x="465709" y="485139"/>
                </a:lnTo>
                <a:lnTo>
                  <a:pt x="473059" y="483869"/>
                </a:lnTo>
                <a:lnTo>
                  <a:pt x="479075" y="480060"/>
                </a:lnTo>
                <a:lnTo>
                  <a:pt x="483139" y="473710"/>
                </a:lnTo>
                <a:lnTo>
                  <a:pt x="484631" y="466089"/>
                </a:lnTo>
                <a:lnTo>
                  <a:pt x="483139" y="459739"/>
                </a:lnTo>
                <a:lnTo>
                  <a:pt x="479075" y="453389"/>
                </a:lnTo>
                <a:lnTo>
                  <a:pt x="473059" y="449579"/>
                </a:lnTo>
                <a:lnTo>
                  <a:pt x="465709" y="448310"/>
                </a:lnTo>
                <a:lnTo>
                  <a:pt x="299110" y="448310"/>
                </a:lnTo>
                <a:lnTo>
                  <a:pt x="299110" y="127000"/>
                </a:lnTo>
                <a:lnTo>
                  <a:pt x="369298" y="127000"/>
                </a:lnTo>
                <a:lnTo>
                  <a:pt x="291198" y="77469"/>
                </a:lnTo>
                <a:lnTo>
                  <a:pt x="287858" y="74929"/>
                </a:lnTo>
                <a:close/>
              </a:path>
              <a:path w="485140" h="485140">
                <a:moveTo>
                  <a:pt x="127787" y="398779"/>
                </a:moveTo>
                <a:lnTo>
                  <a:pt x="120413" y="400050"/>
                </a:lnTo>
                <a:lnTo>
                  <a:pt x="114395" y="403860"/>
                </a:lnTo>
                <a:lnTo>
                  <a:pt x="110338" y="410210"/>
                </a:lnTo>
                <a:lnTo>
                  <a:pt x="108851" y="417829"/>
                </a:lnTo>
                <a:lnTo>
                  <a:pt x="108851" y="436879"/>
                </a:lnTo>
                <a:lnTo>
                  <a:pt x="110338" y="443229"/>
                </a:lnTo>
                <a:lnTo>
                  <a:pt x="114395" y="449579"/>
                </a:lnTo>
                <a:lnTo>
                  <a:pt x="120413" y="453389"/>
                </a:lnTo>
                <a:lnTo>
                  <a:pt x="127787" y="455929"/>
                </a:lnTo>
                <a:lnTo>
                  <a:pt x="135153" y="453389"/>
                </a:lnTo>
                <a:lnTo>
                  <a:pt x="141168" y="449579"/>
                </a:lnTo>
                <a:lnTo>
                  <a:pt x="145223" y="443229"/>
                </a:lnTo>
                <a:lnTo>
                  <a:pt x="146710" y="436879"/>
                </a:lnTo>
                <a:lnTo>
                  <a:pt x="146710" y="417829"/>
                </a:lnTo>
                <a:lnTo>
                  <a:pt x="145223" y="410210"/>
                </a:lnTo>
                <a:lnTo>
                  <a:pt x="141168" y="403860"/>
                </a:lnTo>
                <a:lnTo>
                  <a:pt x="135153" y="400050"/>
                </a:lnTo>
                <a:lnTo>
                  <a:pt x="127787" y="398779"/>
                </a:lnTo>
                <a:close/>
              </a:path>
              <a:path w="485140" h="485140">
                <a:moveTo>
                  <a:pt x="203504" y="398779"/>
                </a:moveTo>
                <a:lnTo>
                  <a:pt x="196138" y="400050"/>
                </a:lnTo>
                <a:lnTo>
                  <a:pt x="190123" y="403860"/>
                </a:lnTo>
                <a:lnTo>
                  <a:pt x="186068" y="410210"/>
                </a:lnTo>
                <a:lnTo>
                  <a:pt x="184581" y="417829"/>
                </a:lnTo>
                <a:lnTo>
                  <a:pt x="184581" y="436879"/>
                </a:lnTo>
                <a:lnTo>
                  <a:pt x="186068" y="443229"/>
                </a:lnTo>
                <a:lnTo>
                  <a:pt x="190123" y="449579"/>
                </a:lnTo>
                <a:lnTo>
                  <a:pt x="196138" y="453389"/>
                </a:lnTo>
                <a:lnTo>
                  <a:pt x="203504" y="455929"/>
                </a:lnTo>
                <a:lnTo>
                  <a:pt x="210878" y="453389"/>
                </a:lnTo>
                <a:lnTo>
                  <a:pt x="216896" y="449579"/>
                </a:lnTo>
                <a:lnTo>
                  <a:pt x="220953" y="443229"/>
                </a:lnTo>
                <a:lnTo>
                  <a:pt x="222440" y="436879"/>
                </a:lnTo>
                <a:lnTo>
                  <a:pt x="222440" y="417829"/>
                </a:lnTo>
                <a:lnTo>
                  <a:pt x="220953" y="410210"/>
                </a:lnTo>
                <a:lnTo>
                  <a:pt x="216896" y="403860"/>
                </a:lnTo>
                <a:lnTo>
                  <a:pt x="210878" y="400050"/>
                </a:lnTo>
                <a:lnTo>
                  <a:pt x="203504" y="398779"/>
                </a:lnTo>
                <a:close/>
              </a:path>
              <a:path w="485140" h="485140">
                <a:moveTo>
                  <a:pt x="354952" y="398779"/>
                </a:moveTo>
                <a:lnTo>
                  <a:pt x="347586" y="400050"/>
                </a:lnTo>
                <a:lnTo>
                  <a:pt x="341571" y="403860"/>
                </a:lnTo>
                <a:lnTo>
                  <a:pt x="337516" y="410210"/>
                </a:lnTo>
                <a:lnTo>
                  <a:pt x="336029" y="417829"/>
                </a:lnTo>
                <a:lnTo>
                  <a:pt x="336029" y="448310"/>
                </a:lnTo>
                <a:lnTo>
                  <a:pt x="373888" y="448310"/>
                </a:lnTo>
                <a:lnTo>
                  <a:pt x="373888" y="417829"/>
                </a:lnTo>
                <a:lnTo>
                  <a:pt x="372400" y="410210"/>
                </a:lnTo>
                <a:lnTo>
                  <a:pt x="368344" y="403860"/>
                </a:lnTo>
                <a:lnTo>
                  <a:pt x="362325" y="400050"/>
                </a:lnTo>
                <a:lnTo>
                  <a:pt x="354952" y="398779"/>
                </a:lnTo>
                <a:close/>
              </a:path>
              <a:path w="485140" h="485140">
                <a:moveTo>
                  <a:pt x="431672" y="370839"/>
                </a:moveTo>
                <a:lnTo>
                  <a:pt x="424269" y="372110"/>
                </a:lnTo>
                <a:lnTo>
                  <a:pt x="418258" y="375919"/>
                </a:lnTo>
                <a:lnTo>
                  <a:pt x="414224" y="382269"/>
                </a:lnTo>
                <a:lnTo>
                  <a:pt x="412750" y="389889"/>
                </a:lnTo>
                <a:lnTo>
                  <a:pt x="412750" y="448310"/>
                </a:lnTo>
                <a:lnTo>
                  <a:pt x="450596" y="448310"/>
                </a:lnTo>
                <a:lnTo>
                  <a:pt x="450596" y="389889"/>
                </a:lnTo>
                <a:lnTo>
                  <a:pt x="449103" y="382269"/>
                </a:lnTo>
                <a:lnTo>
                  <a:pt x="445039" y="375919"/>
                </a:lnTo>
                <a:lnTo>
                  <a:pt x="439023" y="372110"/>
                </a:lnTo>
                <a:lnTo>
                  <a:pt x="431672" y="370839"/>
                </a:lnTo>
                <a:close/>
              </a:path>
              <a:path w="485140" h="485140">
                <a:moveTo>
                  <a:pt x="127787" y="312419"/>
                </a:moveTo>
                <a:lnTo>
                  <a:pt x="120413" y="314960"/>
                </a:lnTo>
                <a:lnTo>
                  <a:pt x="114395" y="318769"/>
                </a:lnTo>
                <a:lnTo>
                  <a:pt x="110338" y="325119"/>
                </a:lnTo>
                <a:lnTo>
                  <a:pt x="108851" y="331469"/>
                </a:lnTo>
                <a:lnTo>
                  <a:pt x="108851" y="350519"/>
                </a:lnTo>
                <a:lnTo>
                  <a:pt x="110338" y="358139"/>
                </a:lnTo>
                <a:lnTo>
                  <a:pt x="114395" y="364489"/>
                </a:lnTo>
                <a:lnTo>
                  <a:pt x="120413" y="368300"/>
                </a:lnTo>
                <a:lnTo>
                  <a:pt x="127787" y="369569"/>
                </a:lnTo>
                <a:lnTo>
                  <a:pt x="135153" y="368300"/>
                </a:lnTo>
                <a:lnTo>
                  <a:pt x="141168" y="364489"/>
                </a:lnTo>
                <a:lnTo>
                  <a:pt x="145223" y="358139"/>
                </a:lnTo>
                <a:lnTo>
                  <a:pt x="146710" y="350519"/>
                </a:lnTo>
                <a:lnTo>
                  <a:pt x="146710" y="331469"/>
                </a:lnTo>
                <a:lnTo>
                  <a:pt x="145223" y="325119"/>
                </a:lnTo>
                <a:lnTo>
                  <a:pt x="141168" y="318769"/>
                </a:lnTo>
                <a:lnTo>
                  <a:pt x="135153" y="314960"/>
                </a:lnTo>
                <a:lnTo>
                  <a:pt x="127787" y="312419"/>
                </a:lnTo>
                <a:close/>
              </a:path>
              <a:path w="485140" h="485140">
                <a:moveTo>
                  <a:pt x="203504" y="312419"/>
                </a:moveTo>
                <a:lnTo>
                  <a:pt x="196138" y="314960"/>
                </a:lnTo>
                <a:lnTo>
                  <a:pt x="190123" y="318769"/>
                </a:lnTo>
                <a:lnTo>
                  <a:pt x="186068" y="325119"/>
                </a:lnTo>
                <a:lnTo>
                  <a:pt x="184581" y="331469"/>
                </a:lnTo>
                <a:lnTo>
                  <a:pt x="184581" y="350519"/>
                </a:lnTo>
                <a:lnTo>
                  <a:pt x="186068" y="358139"/>
                </a:lnTo>
                <a:lnTo>
                  <a:pt x="190123" y="364489"/>
                </a:lnTo>
                <a:lnTo>
                  <a:pt x="196138" y="368300"/>
                </a:lnTo>
                <a:lnTo>
                  <a:pt x="203504" y="369569"/>
                </a:lnTo>
                <a:lnTo>
                  <a:pt x="210878" y="368300"/>
                </a:lnTo>
                <a:lnTo>
                  <a:pt x="216896" y="364489"/>
                </a:lnTo>
                <a:lnTo>
                  <a:pt x="220953" y="358139"/>
                </a:lnTo>
                <a:lnTo>
                  <a:pt x="222440" y="350519"/>
                </a:lnTo>
                <a:lnTo>
                  <a:pt x="222440" y="331469"/>
                </a:lnTo>
                <a:lnTo>
                  <a:pt x="220953" y="325119"/>
                </a:lnTo>
                <a:lnTo>
                  <a:pt x="216896" y="318769"/>
                </a:lnTo>
                <a:lnTo>
                  <a:pt x="210878" y="314960"/>
                </a:lnTo>
                <a:lnTo>
                  <a:pt x="203504" y="312419"/>
                </a:lnTo>
                <a:close/>
              </a:path>
              <a:path w="485140" h="485140">
                <a:moveTo>
                  <a:pt x="354952" y="312419"/>
                </a:moveTo>
                <a:lnTo>
                  <a:pt x="347586" y="314960"/>
                </a:lnTo>
                <a:lnTo>
                  <a:pt x="341571" y="318769"/>
                </a:lnTo>
                <a:lnTo>
                  <a:pt x="337516" y="325119"/>
                </a:lnTo>
                <a:lnTo>
                  <a:pt x="336029" y="331469"/>
                </a:lnTo>
                <a:lnTo>
                  <a:pt x="336029" y="350519"/>
                </a:lnTo>
                <a:lnTo>
                  <a:pt x="337516" y="358139"/>
                </a:lnTo>
                <a:lnTo>
                  <a:pt x="341571" y="364489"/>
                </a:lnTo>
                <a:lnTo>
                  <a:pt x="347586" y="368300"/>
                </a:lnTo>
                <a:lnTo>
                  <a:pt x="354952" y="369569"/>
                </a:lnTo>
                <a:lnTo>
                  <a:pt x="362325" y="368300"/>
                </a:lnTo>
                <a:lnTo>
                  <a:pt x="368344" y="364489"/>
                </a:lnTo>
                <a:lnTo>
                  <a:pt x="372400" y="358139"/>
                </a:lnTo>
                <a:lnTo>
                  <a:pt x="373888" y="350519"/>
                </a:lnTo>
                <a:lnTo>
                  <a:pt x="373888" y="331469"/>
                </a:lnTo>
                <a:lnTo>
                  <a:pt x="372400" y="325119"/>
                </a:lnTo>
                <a:lnTo>
                  <a:pt x="368344" y="318769"/>
                </a:lnTo>
                <a:lnTo>
                  <a:pt x="362325" y="314960"/>
                </a:lnTo>
                <a:lnTo>
                  <a:pt x="354952" y="312419"/>
                </a:lnTo>
                <a:close/>
              </a:path>
              <a:path w="485140" h="485140">
                <a:moveTo>
                  <a:pt x="369298" y="127000"/>
                </a:moveTo>
                <a:lnTo>
                  <a:pt x="299110" y="127000"/>
                </a:lnTo>
                <a:lnTo>
                  <a:pt x="391159" y="185419"/>
                </a:lnTo>
                <a:lnTo>
                  <a:pt x="400212" y="193039"/>
                </a:lnTo>
                <a:lnTo>
                  <a:pt x="407003" y="201929"/>
                </a:lnTo>
                <a:lnTo>
                  <a:pt x="411269" y="213360"/>
                </a:lnTo>
                <a:lnTo>
                  <a:pt x="412750" y="224789"/>
                </a:lnTo>
                <a:lnTo>
                  <a:pt x="412750" y="295910"/>
                </a:lnTo>
                <a:lnTo>
                  <a:pt x="414224" y="303529"/>
                </a:lnTo>
                <a:lnTo>
                  <a:pt x="418258" y="309879"/>
                </a:lnTo>
                <a:lnTo>
                  <a:pt x="424269" y="313689"/>
                </a:lnTo>
                <a:lnTo>
                  <a:pt x="431672" y="314960"/>
                </a:lnTo>
                <a:lnTo>
                  <a:pt x="439023" y="313689"/>
                </a:lnTo>
                <a:lnTo>
                  <a:pt x="445039" y="309879"/>
                </a:lnTo>
                <a:lnTo>
                  <a:pt x="449103" y="303529"/>
                </a:lnTo>
                <a:lnTo>
                  <a:pt x="450596" y="295910"/>
                </a:lnTo>
                <a:lnTo>
                  <a:pt x="450596" y="224789"/>
                </a:lnTo>
                <a:lnTo>
                  <a:pt x="447911" y="203200"/>
                </a:lnTo>
                <a:lnTo>
                  <a:pt x="440166" y="184150"/>
                </a:lnTo>
                <a:lnTo>
                  <a:pt x="427825" y="166369"/>
                </a:lnTo>
                <a:lnTo>
                  <a:pt x="411353" y="153669"/>
                </a:lnTo>
                <a:lnTo>
                  <a:pt x="369298" y="127000"/>
                </a:lnTo>
                <a:close/>
              </a:path>
              <a:path w="485140" h="485140">
                <a:moveTo>
                  <a:pt x="127787" y="227329"/>
                </a:moveTo>
                <a:lnTo>
                  <a:pt x="120413" y="228600"/>
                </a:lnTo>
                <a:lnTo>
                  <a:pt x="114395" y="232410"/>
                </a:lnTo>
                <a:lnTo>
                  <a:pt x="110338" y="238760"/>
                </a:lnTo>
                <a:lnTo>
                  <a:pt x="108851" y="246379"/>
                </a:lnTo>
                <a:lnTo>
                  <a:pt x="108851" y="265429"/>
                </a:lnTo>
                <a:lnTo>
                  <a:pt x="110338" y="273050"/>
                </a:lnTo>
                <a:lnTo>
                  <a:pt x="114395" y="279400"/>
                </a:lnTo>
                <a:lnTo>
                  <a:pt x="120413" y="283210"/>
                </a:lnTo>
                <a:lnTo>
                  <a:pt x="127787" y="284479"/>
                </a:lnTo>
                <a:lnTo>
                  <a:pt x="135153" y="283210"/>
                </a:lnTo>
                <a:lnTo>
                  <a:pt x="141168" y="279400"/>
                </a:lnTo>
                <a:lnTo>
                  <a:pt x="145223" y="273050"/>
                </a:lnTo>
                <a:lnTo>
                  <a:pt x="146710" y="265429"/>
                </a:lnTo>
                <a:lnTo>
                  <a:pt x="146710" y="246379"/>
                </a:lnTo>
                <a:lnTo>
                  <a:pt x="145223" y="238760"/>
                </a:lnTo>
                <a:lnTo>
                  <a:pt x="141168" y="232410"/>
                </a:lnTo>
                <a:lnTo>
                  <a:pt x="135153" y="228600"/>
                </a:lnTo>
                <a:lnTo>
                  <a:pt x="127787" y="227329"/>
                </a:lnTo>
                <a:close/>
              </a:path>
              <a:path w="485140" h="485140">
                <a:moveTo>
                  <a:pt x="203504" y="227329"/>
                </a:moveTo>
                <a:lnTo>
                  <a:pt x="196138" y="228600"/>
                </a:lnTo>
                <a:lnTo>
                  <a:pt x="190123" y="232410"/>
                </a:lnTo>
                <a:lnTo>
                  <a:pt x="186068" y="238760"/>
                </a:lnTo>
                <a:lnTo>
                  <a:pt x="184581" y="246379"/>
                </a:lnTo>
                <a:lnTo>
                  <a:pt x="184581" y="265429"/>
                </a:lnTo>
                <a:lnTo>
                  <a:pt x="186068" y="273050"/>
                </a:lnTo>
                <a:lnTo>
                  <a:pt x="190123" y="279400"/>
                </a:lnTo>
                <a:lnTo>
                  <a:pt x="196138" y="283210"/>
                </a:lnTo>
                <a:lnTo>
                  <a:pt x="203504" y="284479"/>
                </a:lnTo>
                <a:lnTo>
                  <a:pt x="210878" y="283210"/>
                </a:lnTo>
                <a:lnTo>
                  <a:pt x="216896" y="279400"/>
                </a:lnTo>
                <a:lnTo>
                  <a:pt x="220953" y="273050"/>
                </a:lnTo>
                <a:lnTo>
                  <a:pt x="222440" y="265429"/>
                </a:lnTo>
                <a:lnTo>
                  <a:pt x="222440" y="246379"/>
                </a:lnTo>
                <a:lnTo>
                  <a:pt x="220953" y="238760"/>
                </a:lnTo>
                <a:lnTo>
                  <a:pt x="216896" y="232410"/>
                </a:lnTo>
                <a:lnTo>
                  <a:pt x="210878" y="228600"/>
                </a:lnTo>
                <a:lnTo>
                  <a:pt x="203504" y="227329"/>
                </a:lnTo>
                <a:close/>
              </a:path>
              <a:path w="485140" h="485140">
                <a:moveTo>
                  <a:pt x="354952" y="227329"/>
                </a:moveTo>
                <a:lnTo>
                  <a:pt x="347586" y="228600"/>
                </a:lnTo>
                <a:lnTo>
                  <a:pt x="341571" y="232410"/>
                </a:lnTo>
                <a:lnTo>
                  <a:pt x="337516" y="238760"/>
                </a:lnTo>
                <a:lnTo>
                  <a:pt x="336029" y="246379"/>
                </a:lnTo>
                <a:lnTo>
                  <a:pt x="336029" y="265429"/>
                </a:lnTo>
                <a:lnTo>
                  <a:pt x="337516" y="273050"/>
                </a:lnTo>
                <a:lnTo>
                  <a:pt x="341571" y="279400"/>
                </a:lnTo>
                <a:lnTo>
                  <a:pt x="347586" y="283210"/>
                </a:lnTo>
                <a:lnTo>
                  <a:pt x="354952" y="284479"/>
                </a:lnTo>
                <a:lnTo>
                  <a:pt x="362325" y="283210"/>
                </a:lnTo>
                <a:lnTo>
                  <a:pt x="368344" y="279400"/>
                </a:lnTo>
                <a:lnTo>
                  <a:pt x="372400" y="273050"/>
                </a:lnTo>
                <a:lnTo>
                  <a:pt x="373888" y="265429"/>
                </a:lnTo>
                <a:lnTo>
                  <a:pt x="373888" y="246379"/>
                </a:lnTo>
                <a:lnTo>
                  <a:pt x="372400" y="238760"/>
                </a:lnTo>
                <a:lnTo>
                  <a:pt x="368344" y="232410"/>
                </a:lnTo>
                <a:lnTo>
                  <a:pt x="362325" y="228600"/>
                </a:lnTo>
                <a:lnTo>
                  <a:pt x="354952" y="227329"/>
                </a:lnTo>
                <a:close/>
              </a:path>
              <a:path w="485140" h="485140">
                <a:moveTo>
                  <a:pt x="127787" y="142239"/>
                </a:moveTo>
                <a:lnTo>
                  <a:pt x="120413" y="143510"/>
                </a:lnTo>
                <a:lnTo>
                  <a:pt x="114395" y="147319"/>
                </a:lnTo>
                <a:lnTo>
                  <a:pt x="110338" y="153669"/>
                </a:lnTo>
                <a:lnTo>
                  <a:pt x="108851" y="161289"/>
                </a:lnTo>
                <a:lnTo>
                  <a:pt x="108851" y="180339"/>
                </a:lnTo>
                <a:lnTo>
                  <a:pt x="110338" y="187960"/>
                </a:lnTo>
                <a:lnTo>
                  <a:pt x="114395" y="193039"/>
                </a:lnTo>
                <a:lnTo>
                  <a:pt x="120413" y="198119"/>
                </a:lnTo>
                <a:lnTo>
                  <a:pt x="127787" y="199389"/>
                </a:lnTo>
                <a:lnTo>
                  <a:pt x="135153" y="198119"/>
                </a:lnTo>
                <a:lnTo>
                  <a:pt x="141168" y="193039"/>
                </a:lnTo>
                <a:lnTo>
                  <a:pt x="145223" y="187960"/>
                </a:lnTo>
                <a:lnTo>
                  <a:pt x="146710" y="180339"/>
                </a:lnTo>
                <a:lnTo>
                  <a:pt x="146710" y="161289"/>
                </a:lnTo>
                <a:lnTo>
                  <a:pt x="145223" y="153669"/>
                </a:lnTo>
                <a:lnTo>
                  <a:pt x="141168" y="147319"/>
                </a:lnTo>
                <a:lnTo>
                  <a:pt x="135153" y="143510"/>
                </a:lnTo>
                <a:lnTo>
                  <a:pt x="127787" y="142239"/>
                </a:lnTo>
                <a:close/>
              </a:path>
              <a:path w="485140" h="485140">
                <a:moveTo>
                  <a:pt x="203504" y="142239"/>
                </a:moveTo>
                <a:lnTo>
                  <a:pt x="196138" y="143510"/>
                </a:lnTo>
                <a:lnTo>
                  <a:pt x="190123" y="147319"/>
                </a:lnTo>
                <a:lnTo>
                  <a:pt x="186068" y="153669"/>
                </a:lnTo>
                <a:lnTo>
                  <a:pt x="184581" y="161289"/>
                </a:lnTo>
                <a:lnTo>
                  <a:pt x="184581" y="180339"/>
                </a:lnTo>
                <a:lnTo>
                  <a:pt x="186068" y="187960"/>
                </a:lnTo>
                <a:lnTo>
                  <a:pt x="190123" y="193039"/>
                </a:lnTo>
                <a:lnTo>
                  <a:pt x="196138" y="198119"/>
                </a:lnTo>
                <a:lnTo>
                  <a:pt x="203504" y="199389"/>
                </a:lnTo>
                <a:lnTo>
                  <a:pt x="210878" y="198119"/>
                </a:lnTo>
                <a:lnTo>
                  <a:pt x="216896" y="193039"/>
                </a:lnTo>
                <a:lnTo>
                  <a:pt x="220953" y="187960"/>
                </a:lnTo>
                <a:lnTo>
                  <a:pt x="222440" y="180339"/>
                </a:lnTo>
                <a:lnTo>
                  <a:pt x="222440" y="161289"/>
                </a:lnTo>
                <a:lnTo>
                  <a:pt x="220953" y="153669"/>
                </a:lnTo>
                <a:lnTo>
                  <a:pt x="216896" y="147319"/>
                </a:lnTo>
                <a:lnTo>
                  <a:pt x="210878" y="143510"/>
                </a:lnTo>
                <a:lnTo>
                  <a:pt x="203504" y="142239"/>
                </a:lnTo>
                <a:close/>
              </a:path>
              <a:path w="485140" h="485140">
                <a:moveTo>
                  <a:pt x="242315" y="36829"/>
                </a:moveTo>
                <a:lnTo>
                  <a:pt x="90868" y="36829"/>
                </a:lnTo>
                <a:lnTo>
                  <a:pt x="83500" y="38100"/>
                </a:lnTo>
                <a:lnTo>
                  <a:pt x="77481" y="41910"/>
                </a:lnTo>
                <a:lnTo>
                  <a:pt x="73421" y="48260"/>
                </a:lnTo>
                <a:lnTo>
                  <a:pt x="71932" y="55879"/>
                </a:lnTo>
                <a:lnTo>
                  <a:pt x="71932" y="74929"/>
                </a:lnTo>
                <a:lnTo>
                  <a:pt x="261251" y="74929"/>
                </a:lnTo>
                <a:lnTo>
                  <a:pt x="261251" y="55879"/>
                </a:lnTo>
                <a:lnTo>
                  <a:pt x="259762" y="48260"/>
                </a:lnTo>
                <a:lnTo>
                  <a:pt x="255703" y="41910"/>
                </a:lnTo>
                <a:lnTo>
                  <a:pt x="249684" y="38100"/>
                </a:lnTo>
                <a:lnTo>
                  <a:pt x="242315" y="36829"/>
                </a:lnTo>
                <a:close/>
              </a:path>
              <a:path w="485140" h="485140">
                <a:moveTo>
                  <a:pt x="166585" y="0"/>
                </a:moveTo>
                <a:lnTo>
                  <a:pt x="159219" y="1269"/>
                </a:lnTo>
                <a:lnTo>
                  <a:pt x="153204" y="5079"/>
                </a:lnTo>
                <a:lnTo>
                  <a:pt x="149149" y="11429"/>
                </a:lnTo>
                <a:lnTo>
                  <a:pt x="147662" y="19050"/>
                </a:lnTo>
                <a:lnTo>
                  <a:pt x="147662" y="36829"/>
                </a:lnTo>
                <a:lnTo>
                  <a:pt x="185521" y="36829"/>
                </a:lnTo>
                <a:lnTo>
                  <a:pt x="185521" y="19050"/>
                </a:lnTo>
                <a:lnTo>
                  <a:pt x="184034" y="11429"/>
                </a:lnTo>
                <a:lnTo>
                  <a:pt x="179978" y="5079"/>
                </a:lnTo>
                <a:lnTo>
                  <a:pt x="173959" y="1269"/>
                </a:lnTo>
                <a:lnTo>
                  <a:pt x="166585" y="0"/>
                </a:lnTo>
                <a:close/>
              </a:path>
            </a:pathLst>
          </a:cu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lumMod val="65000"/>
                  <a:lumOff val="35000"/>
                </a:schemeClr>
              </a:solidFill>
            </a:endParaRPr>
          </a:p>
        </p:txBody>
      </p:sp>
      <p:sp>
        <p:nvSpPr>
          <p:cNvPr id="48" name="object 2">
            <a:extLst>
              <a:ext uri="{FF2B5EF4-FFF2-40B4-BE49-F238E27FC236}">
                <a16:creationId xmlns:a16="http://schemas.microsoft.com/office/drawing/2014/main" id="{BA02D8AC-339C-43E3-8311-1A0D3192D4B0}"/>
              </a:ext>
            </a:extLst>
          </p:cNvPr>
          <p:cNvSpPr/>
          <p:nvPr/>
        </p:nvSpPr>
        <p:spPr>
          <a:xfrm>
            <a:off x="694291" y="5114604"/>
            <a:ext cx="237945" cy="237945"/>
          </a:xfrm>
          <a:custGeom>
            <a:avLst/>
            <a:gdLst/>
            <a:ahLst/>
            <a:cxnLst/>
            <a:rect l="l" t="t" r="r" b="b"/>
            <a:pathLst>
              <a:path w="485140" h="485140">
                <a:moveTo>
                  <a:pt x="109804" y="74929"/>
                </a:moveTo>
                <a:lnTo>
                  <a:pt x="53009" y="74929"/>
                </a:lnTo>
                <a:lnTo>
                  <a:pt x="45636" y="76200"/>
                </a:lnTo>
                <a:lnTo>
                  <a:pt x="39617" y="80010"/>
                </a:lnTo>
                <a:lnTo>
                  <a:pt x="35561" y="86360"/>
                </a:lnTo>
                <a:lnTo>
                  <a:pt x="34074" y="93979"/>
                </a:lnTo>
                <a:lnTo>
                  <a:pt x="34074" y="448310"/>
                </a:lnTo>
                <a:lnTo>
                  <a:pt x="18935" y="448310"/>
                </a:lnTo>
                <a:lnTo>
                  <a:pt x="11562" y="449579"/>
                </a:lnTo>
                <a:lnTo>
                  <a:pt x="5543" y="453389"/>
                </a:lnTo>
                <a:lnTo>
                  <a:pt x="1487" y="459739"/>
                </a:lnTo>
                <a:lnTo>
                  <a:pt x="0" y="466089"/>
                </a:lnTo>
                <a:lnTo>
                  <a:pt x="1487" y="473710"/>
                </a:lnTo>
                <a:lnTo>
                  <a:pt x="5543" y="480060"/>
                </a:lnTo>
                <a:lnTo>
                  <a:pt x="11562" y="483869"/>
                </a:lnTo>
                <a:lnTo>
                  <a:pt x="18935" y="485139"/>
                </a:lnTo>
                <a:lnTo>
                  <a:pt x="53009" y="485139"/>
                </a:lnTo>
                <a:lnTo>
                  <a:pt x="60375" y="483869"/>
                </a:lnTo>
                <a:lnTo>
                  <a:pt x="66390" y="480060"/>
                </a:lnTo>
                <a:lnTo>
                  <a:pt x="70445" y="473710"/>
                </a:lnTo>
                <a:lnTo>
                  <a:pt x="71932" y="466089"/>
                </a:lnTo>
                <a:lnTo>
                  <a:pt x="71932" y="113029"/>
                </a:lnTo>
                <a:lnTo>
                  <a:pt x="90868" y="113029"/>
                </a:lnTo>
                <a:lnTo>
                  <a:pt x="98236" y="111760"/>
                </a:lnTo>
                <a:lnTo>
                  <a:pt x="104255" y="106679"/>
                </a:lnTo>
                <a:lnTo>
                  <a:pt x="108315" y="101600"/>
                </a:lnTo>
                <a:lnTo>
                  <a:pt x="109804" y="93979"/>
                </a:lnTo>
                <a:lnTo>
                  <a:pt x="109804" y="74929"/>
                </a:lnTo>
                <a:close/>
              </a:path>
              <a:path w="485140" h="485140">
                <a:moveTo>
                  <a:pt x="287858" y="74929"/>
                </a:moveTo>
                <a:lnTo>
                  <a:pt x="223380" y="74929"/>
                </a:lnTo>
                <a:lnTo>
                  <a:pt x="223380" y="93979"/>
                </a:lnTo>
                <a:lnTo>
                  <a:pt x="224869" y="101600"/>
                </a:lnTo>
                <a:lnTo>
                  <a:pt x="228928" y="106679"/>
                </a:lnTo>
                <a:lnTo>
                  <a:pt x="234947" y="111760"/>
                </a:lnTo>
                <a:lnTo>
                  <a:pt x="242315" y="113029"/>
                </a:lnTo>
                <a:lnTo>
                  <a:pt x="261251" y="113029"/>
                </a:lnTo>
                <a:lnTo>
                  <a:pt x="261251" y="466089"/>
                </a:lnTo>
                <a:lnTo>
                  <a:pt x="262738" y="473710"/>
                </a:lnTo>
                <a:lnTo>
                  <a:pt x="266793" y="480060"/>
                </a:lnTo>
                <a:lnTo>
                  <a:pt x="272808" y="483869"/>
                </a:lnTo>
                <a:lnTo>
                  <a:pt x="280174" y="485139"/>
                </a:lnTo>
                <a:lnTo>
                  <a:pt x="465709" y="485139"/>
                </a:lnTo>
                <a:lnTo>
                  <a:pt x="473059" y="483869"/>
                </a:lnTo>
                <a:lnTo>
                  <a:pt x="479075" y="480060"/>
                </a:lnTo>
                <a:lnTo>
                  <a:pt x="483139" y="473710"/>
                </a:lnTo>
                <a:lnTo>
                  <a:pt x="484631" y="466089"/>
                </a:lnTo>
                <a:lnTo>
                  <a:pt x="483139" y="459739"/>
                </a:lnTo>
                <a:lnTo>
                  <a:pt x="479075" y="453389"/>
                </a:lnTo>
                <a:lnTo>
                  <a:pt x="473059" y="449579"/>
                </a:lnTo>
                <a:lnTo>
                  <a:pt x="465709" y="448310"/>
                </a:lnTo>
                <a:lnTo>
                  <a:pt x="299110" y="448310"/>
                </a:lnTo>
                <a:lnTo>
                  <a:pt x="299110" y="127000"/>
                </a:lnTo>
                <a:lnTo>
                  <a:pt x="369298" y="127000"/>
                </a:lnTo>
                <a:lnTo>
                  <a:pt x="291198" y="77469"/>
                </a:lnTo>
                <a:lnTo>
                  <a:pt x="287858" y="74929"/>
                </a:lnTo>
                <a:close/>
              </a:path>
              <a:path w="485140" h="485140">
                <a:moveTo>
                  <a:pt x="127787" y="398779"/>
                </a:moveTo>
                <a:lnTo>
                  <a:pt x="120413" y="400050"/>
                </a:lnTo>
                <a:lnTo>
                  <a:pt x="114395" y="403860"/>
                </a:lnTo>
                <a:lnTo>
                  <a:pt x="110338" y="410210"/>
                </a:lnTo>
                <a:lnTo>
                  <a:pt x="108851" y="417829"/>
                </a:lnTo>
                <a:lnTo>
                  <a:pt x="108851" y="436879"/>
                </a:lnTo>
                <a:lnTo>
                  <a:pt x="110338" y="443229"/>
                </a:lnTo>
                <a:lnTo>
                  <a:pt x="114395" y="449579"/>
                </a:lnTo>
                <a:lnTo>
                  <a:pt x="120413" y="453389"/>
                </a:lnTo>
                <a:lnTo>
                  <a:pt x="127787" y="455929"/>
                </a:lnTo>
                <a:lnTo>
                  <a:pt x="135153" y="453389"/>
                </a:lnTo>
                <a:lnTo>
                  <a:pt x="141168" y="449579"/>
                </a:lnTo>
                <a:lnTo>
                  <a:pt x="145223" y="443229"/>
                </a:lnTo>
                <a:lnTo>
                  <a:pt x="146710" y="436879"/>
                </a:lnTo>
                <a:lnTo>
                  <a:pt x="146710" y="417829"/>
                </a:lnTo>
                <a:lnTo>
                  <a:pt x="145223" y="410210"/>
                </a:lnTo>
                <a:lnTo>
                  <a:pt x="141168" y="403860"/>
                </a:lnTo>
                <a:lnTo>
                  <a:pt x="135153" y="400050"/>
                </a:lnTo>
                <a:lnTo>
                  <a:pt x="127787" y="398779"/>
                </a:lnTo>
                <a:close/>
              </a:path>
              <a:path w="485140" h="485140">
                <a:moveTo>
                  <a:pt x="203504" y="398779"/>
                </a:moveTo>
                <a:lnTo>
                  <a:pt x="196138" y="400050"/>
                </a:lnTo>
                <a:lnTo>
                  <a:pt x="190123" y="403860"/>
                </a:lnTo>
                <a:lnTo>
                  <a:pt x="186068" y="410210"/>
                </a:lnTo>
                <a:lnTo>
                  <a:pt x="184581" y="417829"/>
                </a:lnTo>
                <a:lnTo>
                  <a:pt x="184581" y="436879"/>
                </a:lnTo>
                <a:lnTo>
                  <a:pt x="186068" y="443229"/>
                </a:lnTo>
                <a:lnTo>
                  <a:pt x="190123" y="449579"/>
                </a:lnTo>
                <a:lnTo>
                  <a:pt x="196138" y="453389"/>
                </a:lnTo>
                <a:lnTo>
                  <a:pt x="203504" y="455929"/>
                </a:lnTo>
                <a:lnTo>
                  <a:pt x="210878" y="453389"/>
                </a:lnTo>
                <a:lnTo>
                  <a:pt x="216896" y="449579"/>
                </a:lnTo>
                <a:lnTo>
                  <a:pt x="220953" y="443229"/>
                </a:lnTo>
                <a:lnTo>
                  <a:pt x="222440" y="436879"/>
                </a:lnTo>
                <a:lnTo>
                  <a:pt x="222440" y="417829"/>
                </a:lnTo>
                <a:lnTo>
                  <a:pt x="220953" y="410210"/>
                </a:lnTo>
                <a:lnTo>
                  <a:pt x="216896" y="403860"/>
                </a:lnTo>
                <a:lnTo>
                  <a:pt x="210878" y="400050"/>
                </a:lnTo>
                <a:lnTo>
                  <a:pt x="203504" y="398779"/>
                </a:lnTo>
                <a:close/>
              </a:path>
              <a:path w="485140" h="485140">
                <a:moveTo>
                  <a:pt x="354952" y="398779"/>
                </a:moveTo>
                <a:lnTo>
                  <a:pt x="347586" y="400050"/>
                </a:lnTo>
                <a:lnTo>
                  <a:pt x="341571" y="403860"/>
                </a:lnTo>
                <a:lnTo>
                  <a:pt x="337516" y="410210"/>
                </a:lnTo>
                <a:lnTo>
                  <a:pt x="336029" y="417829"/>
                </a:lnTo>
                <a:lnTo>
                  <a:pt x="336029" y="448310"/>
                </a:lnTo>
                <a:lnTo>
                  <a:pt x="373888" y="448310"/>
                </a:lnTo>
                <a:lnTo>
                  <a:pt x="373888" y="417829"/>
                </a:lnTo>
                <a:lnTo>
                  <a:pt x="372400" y="410210"/>
                </a:lnTo>
                <a:lnTo>
                  <a:pt x="368344" y="403860"/>
                </a:lnTo>
                <a:lnTo>
                  <a:pt x="362325" y="400050"/>
                </a:lnTo>
                <a:lnTo>
                  <a:pt x="354952" y="398779"/>
                </a:lnTo>
                <a:close/>
              </a:path>
              <a:path w="485140" h="485140">
                <a:moveTo>
                  <a:pt x="431672" y="370839"/>
                </a:moveTo>
                <a:lnTo>
                  <a:pt x="424269" y="372110"/>
                </a:lnTo>
                <a:lnTo>
                  <a:pt x="418258" y="375919"/>
                </a:lnTo>
                <a:lnTo>
                  <a:pt x="414224" y="382269"/>
                </a:lnTo>
                <a:lnTo>
                  <a:pt x="412750" y="389889"/>
                </a:lnTo>
                <a:lnTo>
                  <a:pt x="412750" y="448310"/>
                </a:lnTo>
                <a:lnTo>
                  <a:pt x="450596" y="448310"/>
                </a:lnTo>
                <a:lnTo>
                  <a:pt x="450596" y="389889"/>
                </a:lnTo>
                <a:lnTo>
                  <a:pt x="449103" y="382269"/>
                </a:lnTo>
                <a:lnTo>
                  <a:pt x="445039" y="375919"/>
                </a:lnTo>
                <a:lnTo>
                  <a:pt x="439023" y="372110"/>
                </a:lnTo>
                <a:lnTo>
                  <a:pt x="431672" y="370839"/>
                </a:lnTo>
                <a:close/>
              </a:path>
              <a:path w="485140" h="485140">
                <a:moveTo>
                  <a:pt x="127787" y="312419"/>
                </a:moveTo>
                <a:lnTo>
                  <a:pt x="120413" y="314960"/>
                </a:lnTo>
                <a:lnTo>
                  <a:pt x="114395" y="318769"/>
                </a:lnTo>
                <a:lnTo>
                  <a:pt x="110338" y="325119"/>
                </a:lnTo>
                <a:lnTo>
                  <a:pt x="108851" y="331469"/>
                </a:lnTo>
                <a:lnTo>
                  <a:pt x="108851" y="350519"/>
                </a:lnTo>
                <a:lnTo>
                  <a:pt x="110338" y="358139"/>
                </a:lnTo>
                <a:lnTo>
                  <a:pt x="114395" y="364489"/>
                </a:lnTo>
                <a:lnTo>
                  <a:pt x="120413" y="368300"/>
                </a:lnTo>
                <a:lnTo>
                  <a:pt x="127787" y="369569"/>
                </a:lnTo>
                <a:lnTo>
                  <a:pt x="135153" y="368300"/>
                </a:lnTo>
                <a:lnTo>
                  <a:pt x="141168" y="364489"/>
                </a:lnTo>
                <a:lnTo>
                  <a:pt x="145223" y="358139"/>
                </a:lnTo>
                <a:lnTo>
                  <a:pt x="146710" y="350519"/>
                </a:lnTo>
                <a:lnTo>
                  <a:pt x="146710" y="331469"/>
                </a:lnTo>
                <a:lnTo>
                  <a:pt x="145223" y="325119"/>
                </a:lnTo>
                <a:lnTo>
                  <a:pt x="141168" y="318769"/>
                </a:lnTo>
                <a:lnTo>
                  <a:pt x="135153" y="314960"/>
                </a:lnTo>
                <a:lnTo>
                  <a:pt x="127787" y="312419"/>
                </a:lnTo>
                <a:close/>
              </a:path>
              <a:path w="485140" h="485140">
                <a:moveTo>
                  <a:pt x="203504" y="312419"/>
                </a:moveTo>
                <a:lnTo>
                  <a:pt x="196138" y="314960"/>
                </a:lnTo>
                <a:lnTo>
                  <a:pt x="190123" y="318769"/>
                </a:lnTo>
                <a:lnTo>
                  <a:pt x="186068" y="325119"/>
                </a:lnTo>
                <a:lnTo>
                  <a:pt x="184581" y="331469"/>
                </a:lnTo>
                <a:lnTo>
                  <a:pt x="184581" y="350519"/>
                </a:lnTo>
                <a:lnTo>
                  <a:pt x="186068" y="358139"/>
                </a:lnTo>
                <a:lnTo>
                  <a:pt x="190123" y="364489"/>
                </a:lnTo>
                <a:lnTo>
                  <a:pt x="196138" y="368300"/>
                </a:lnTo>
                <a:lnTo>
                  <a:pt x="203504" y="369569"/>
                </a:lnTo>
                <a:lnTo>
                  <a:pt x="210878" y="368300"/>
                </a:lnTo>
                <a:lnTo>
                  <a:pt x="216896" y="364489"/>
                </a:lnTo>
                <a:lnTo>
                  <a:pt x="220953" y="358139"/>
                </a:lnTo>
                <a:lnTo>
                  <a:pt x="222440" y="350519"/>
                </a:lnTo>
                <a:lnTo>
                  <a:pt x="222440" y="331469"/>
                </a:lnTo>
                <a:lnTo>
                  <a:pt x="220953" y="325119"/>
                </a:lnTo>
                <a:lnTo>
                  <a:pt x="216896" y="318769"/>
                </a:lnTo>
                <a:lnTo>
                  <a:pt x="210878" y="314960"/>
                </a:lnTo>
                <a:lnTo>
                  <a:pt x="203504" y="312419"/>
                </a:lnTo>
                <a:close/>
              </a:path>
              <a:path w="485140" h="485140">
                <a:moveTo>
                  <a:pt x="354952" y="312419"/>
                </a:moveTo>
                <a:lnTo>
                  <a:pt x="347586" y="314960"/>
                </a:lnTo>
                <a:lnTo>
                  <a:pt x="341571" y="318769"/>
                </a:lnTo>
                <a:lnTo>
                  <a:pt x="337516" y="325119"/>
                </a:lnTo>
                <a:lnTo>
                  <a:pt x="336029" y="331469"/>
                </a:lnTo>
                <a:lnTo>
                  <a:pt x="336029" y="350519"/>
                </a:lnTo>
                <a:lnTo>
                  <a:pt x="337516" y="358139"/>
                </a:lnTo>
                <a:lnTo>
                  <a:pt x="341571" y="364489"/>
                </a:lnTo>
                <a:lnTo>
                  <a:pt x="347586" y="368300"/>
                </a:lnTo>
                <a:lnTo>
                  <a:pt x="354952" y="369569"/>
                </a:lnTo>
                <a:lnTo>
                  <a:pt x="362325" y="368300"/>
                </a:lnTo>
                <a:lnTo>
                  <a:pt x="368344" y="364489"/>
                </a:lnTo>
                <a:lnTo>
                  <a:pt x="372400" y="358139"/>
                </a:lnTo>
                <a:lnTo>
                  <a:pt x="373888" y="350519"/>
                </a:lnTo>
                <a:lnTo>
                  <a:pt x="373888" y="331469"/>
                </a:lnTo>
                <a:lnTo>
                  <a:pt x="372400" y="325119"/>
                </a:lnTo>
                <a:lnTo>
                  <a:pt x="368344" y="318769"/>
                </a:lnTo>
                <a:lnTo>
                  <a:pt x="362325" y="314960"/>
                </a:lnTo>
                <a:lnTo>
                  <a:pt x="354952" y="312419"/>
                </a:lnTo>
                <a:close/>
              </a:path>
              <a:path w="485140" h="485140">
                <a:moveTo>
                  <a:pt x="369298" y="127000"/>
                </a:moveTo>
                <a:lnTo>
                  <a:pt x="299110" y="127000"/>
                </a:lnTo>
                <a:lnTo>
                  <a:pt x="391159" y="185419"/>
                </a:lnTo>
                <a:lnTo>
                  <a:pt x="400212" y="193039"/>
                </a:lnTo>
                <a:lnTo>
                  <a:pt x="407003" y="201929"/>
                </a:lnTo>
                <a:lnTo>
                  <a:pt x="411269" y="213360"/>
                </a:lnTo>
                <a:lnTo>
                  <a:pt x="412750" y="224789"/>
                </a:lnTo>
                <a:lnTo>
                  <a:pt x="412750" y="295910"/>
                </a:lnTo>
                <a:lnTo>
                  <a:pt x="414224" y="303529"/>
                </a:lnTo>
                <a:lnTo>
                  <a:pt x="418258" y="309879"/>
                </a:lnTo>
                <a:lnTo>
                  <a:pt x="424269" y="313689"/>
                </a:lnTo>
                <a:lnTo>
                  <a:pt x="431672" y="314960"/>
                </a:lnTo>
                <a:lnTo>
                  <a:pt x="439023" y="313689"/>
                </a:lnTo>
                <a:lnTo>
                  <a:pt x="445039" y="309879"/>
                </a:lnTo>
                <a:lnTo>
                  <a:pt x="449103" y="303529"/>
                </a:lnTo>
                <a:lnTo>
                  <a:pt x="450596" y="295910"/>
                </a:lnTo>
                <a:lnTo>
                  <a:pt x="450596" y="224789"/>
                </a:lnTo>
                <a:lnTo>
                  <a:pt x="447911" y="203200"/>
                </a:lnTo>
                <a:lnTo>
                  <a:pt x="440166" y="184150"/>
                </a:lnTo>
                <a:lnTo>
                  <a:pt x="427825" y="166369"/>
                </a:lnTo>
                <a:lnTo>
                  <a:pt x="411353" y="153669"/>
                </a:lnTo>
                <a:lnTo>
                  <a:pt x="369298" y="127000"/>
                </a:lnTo>
                <a:close/>
              </a:path>
              <a:path w="485140" h="485140">
                <a:moveTo>
                  <a:pt x="127787" y="227329"/>
                </a:moveTo>
                <a:lnTo>
                  <a:pt x="120413" y="228600"/>
                </a:lnTo>
                <a:lnTo>
                  <a:pt x="114395" y="232410"/>
                </a:lnTo>
                <a:lnTo>
                  <a:pt x="110338" y="238760"/>
                </a:lnTo>
                <a:lnTo>
                  <a:pt x="108851" y="246379"/>
                </a:lnTo>
                <a:lnTo>
                  <a:pt x="108851" y="265429"/>
                </a:lnTo>
                <a:lnTo>
                  <a:pt x="110338" y="273050"/>
                </a:lnTo>
                <a:lnTo>
                  <a:pt x="114395" y="279400"/>
                </a:lnTo>
                <a:lnTo>
                  <a:pt x="120413" y="283210"/>
                </a:lnTo>
                <a:lnTo>
                  <a:pt x="127787" y="284479"/>
                </a:lnTo>
                <a:lnTo>
                  <a:pt x="135153" y="283210"/>
                </a:lnTo>
                <a:lnTo>
                  <a:pt x="141168" y="279400"/>
                </a:lnTo>
                <a:lnTo>
                  <a:pt x="145223" y="273050"/>
                </a:lnTo>
                <a:lnTo>
                  <a:pt x="146710" y="265429"/>
                </a:lnTo>
                <a:lnTo>
                  <a:pt x="146710" y="246379"/>
                </a:lnTo>
                <a:lnTo>
                  <a:pt x="145223" y="238760"/>
                </a:lnTo>
                <a:lnTo>
                  <a:pt x="141168" y="232410"/>
                </a:lnTo>
                <a:lnTo>
                  <a:pt x="135153" y="228600"/>
                </a:lnTo>
                <a:lnTo>
                  <a:pt x="127787" y="227329"/>
                </a:lnTo>
                <a:close/>
              </a:path>
              <a:path w="485140" h="485140">
                <a:moveTo>
                  <a:pt x="203504" y="227329"/>
                </a:moveTo>
                <a:lnTo>
                  <a:pt x="196138" y="228600"/>
                </a:lnTo>
                <a:lnTo>
                  <a:pt x="190123" y="232410"/>
                </a:lnTo>
                <a:lnTo>
                  <a:pt x="186068" y="238760"/>
                </a:lnTo>
                <a:lnTo>
                  <a:pt x="184581" y="246379"/>
                </a:lnTo>
                <a:lnTo>
                  <a:pt x="184581" y="265429"/>
                </a:lnTo>
                <a:lnTo>
                  <a:pt x="186068" y="273050"/>
                </a:lnTo>
                <a:lnTo>
                  <a:pt x="190123" y="279400"/>
                </a:lnTo>
                <a:lnTo>
                  <a:pt x="196138" y="283210"/>
                </a:lnTo>
                <a:lnTo>
                  <a:pt x="203504" y="284479"/>
                </a:lnTo>
                <a:lnTo>
                  <a:pt x="210878" y="283210"/>
                </a:lnTo>
                <a:lnTo>
                  <a:pt x="216896" y="279400"/>
                </a:lnTo>
                <a:lnTo>
                  <a:pt x="220953" y="273050"/>
                </a:lnTo>
                <a:lnTo>
                  <a:pt x="222440" y="265429"/>
                </a:lnTo>
                <a:lnTo>
                  <a:pt x="222440" y="246379"/>
                </a:lnTo>
                <a:lnTo>
                  <a:pt x="220953" y="238760"/>
                </a:lnTo>
                <a:lnTo>
                  <a:pt x="216896" y="232410"/>
                </a:lnTo>
                <a:lnTo>
                  <a:pt x="210878" y="228600"/>
                </a:lnTo>
                <a:lnTo>
                  <a:pt x="203504" y="227329"/>
                </a:lnTo>
                <a:close/>
              </a:path>
              <a:path w="485140" h="485140">
                <a:moveTo>
                  <a:pt x="354952" y="227329"/>
                </a:moveTo>
                <a:lnTo>
                  <a:pt x="347586" y="228600"/>
                </a:lnTo>
                <a:lnTo>
                  <a:pt x="341571" y="232410"/>
                </a:lnTo>
                <a:lnTo>
                  <a:pt x="337516" y="238760"/>
                </a:lnTo>
                <a:lnTo>
                  <a:pt x="336029" y="246379"/>
                </a:lnTo>
                <a:lnTo>
                  <a:pt x="336029" y="265429"/>
                </a:lnTo>
                <a:lnTo>
                  <a:pt x="337516" y="273050"/>
                </a:lnTo>
                <a:lnTo>
                  <a:pt x="341571" y="279400"/>
                </a:lnTo>
                <a:lnTo>
                  <a:pt x="347586" y="283210"/>
                </a:lnTo>
                <a:lnTo>
                  <a:pt x="354952" y="284479"/>
                </a:lnTo>
                <a:lnTo>
                  <a:pt x="362325" y="283210"/>
                </a:lnTo>
                <a:lnTo>
                  <a:pt x="368344" y="279400"/>
                </a:lnTo>
                <a:lnTo>
                  <a:pt x="372400" y="273050"/>
                </a:lnTo>
                <a:lnTo>
                  <a:pt x="373888" y="265429"/>
                </a:lnTo>
                <a:lnTo>
                  <a:pt x="373888" y="246379"/>
                </a:lnTo>
                <a:lnTo>
                  <a:pt x="372400" y="238760"/>
                </a:lnTo>
                <a:lnTo>
                  <a:pt x="368344" y="232410"/>
                </a:lnTo>
                <a:lnTo>
                  <a:pt x="362325" y="228600"/>
                </a:lnTo>
                <a:lnTo>
                  <a:pt x="354952" y="227329"/>
                </a:lnTo>
                <a:close/>
              </a:path>
              <a:path w="485140" h="485140">
                <a:moveTo>
                  <a:pt x="127787" y="142239"/>
                </a:moveTo>
                <a:lnTo>
                  <a:pt x="120413" y="143510"/>
                </a:lnTo>
                <a:lnTo>
                  <a:pt x="114395" y="147319"/>
                </a:lnTo>
                <a:lnTo>
                  <a:pt x="110338" y="153669"/>
                </a:lnTo>
                <a:lnTo>
                  <a:pt x="108851" y="161289"/>
                </a:lnTo>
                <a:lnTo>
                  <a:pt x="108851" y="180339"/>
                </a:lnTo>
                <a:lnTo>
                  <a:pt x="110338" y="187960"/>
                </a:lnTo>
                <a:lnTo>
                  <a:pt x="114395" y="193039"/>
                </a:lnTo>
                <a:lnTo>
                  <a:pt x="120413" y="198119"/>
                </a:lnTo>
                <a:lnTo>
                  <a:pt x="127787" y="199389"/>
                </a:lnTo>
                <a:lnTo>
                  <a:pt x="135153" y="198119"/>
                </a:lnTo>
                <a:lnTo>
                  <a:pt x="141168" y="193039"/>
                </a:lnTo>
                <a:lnTo>
                  <a:pt x="145223" y="187960"/>
                </a:lnTo>
                <a:lnTo>
                  <a:pt x="146710" y="180339"/>
                </a:lnTo>
                <a:lnTo>
                  <a:pt x="146710" y="161289"/>
                </a:lnTo>
                <a:lnTo>
                  <a:pt x="145223" y="153669"/>
                </a:lnTo>
                <a:lnTo>
                  <a:pt x="141168" y="147319"/>
                </a:lnTo>
                <a:lnTo>
                  <a:pt x="135153" y="143510"/>
                </a:lnTo>
                <a:lnTo>
                  <a:pt x="127787" y="142239"/>
                </a:lnTo>
                <a:close/>
              </a:path>
              <a:path w="485140" h="485140">
                <a:moveTo>
                  <a:pt x="203504" y="142239"/>
                </a:moveTo>
                <a:lnTo>
                  <a:pt x="196138" y="143510"/>
                </a:lnTo>
                <a:lnTo>
                  <a:pt x="190123" y="147319"/>
                </a:lnTo>
                <a:lnTo>
                  <a:pt x="186068" y="153669"/>
                </a:lnTo>
                <a:lnTo>
                  <a:pt x="184581" y="161289"/>
                </a:lnTo>
                <a:lnTo>
                  <a:pt x="184581" y="180339"/>
                </a:lnTo>
                <a:lnTo>
                  <a:pt x="186068" y="187960"/>
                </a:lnTo>
                <a:lnTo>
                  <a:pt x="190123" y="193039"/>
                </a:lnTo>
                <a:lnTo>
                  <a:pt x="196138" y="198119"/>
                </a:lnTo>
                <a:lnTo>
                  <a:pt x="203504" y="199389"/>
                </a:lnTo>
                <a:lnTo>
                  <a:pt x="210878" y="198119"/>
                </a:lnTo>
                <a:lnTo>
                  <a:pt x="216896" y="193039"/>
                </a:lnTo>
                <a:lnTo>
                  <a:pt x="220953" y="187960"/>
                </a:lnTo>
                <a:lnTo>
                  <a:pt x="222440" y="180339"/>
                </a:lnTo>
                <a:lnTo>
                  <a:pt x="222440" y="161289"/>
                </a:lnTo>
                <a:lnTo>
                  <a:pt x="220953" y="153669"/>
                </a:lnTo>
                <a:lnTo>
                  <a:pt x="216896" y="147319"/>
                </a:lnTo>
                <a:lnTo>
                  <a:pt x="210878" y="143510"/>
                </a:lnTo>
                <a:lnTo>
                  <a:pt x="203504" y="142239"/>
                </a:lnTo>
                <a:close/>
              </a:path>
              <a:path w="485140" h="485140">
                <a:moveTo>
                  <a:pt x="242315" y="36829"/>
                </a:moveTo>
                <a:lnTo>
                  <a:pt x="90868" y="36829"/>
                </a:lnTo>
                <a:lnTo>
                  <a:pt x="83500" y="38100"/>
                </a:lnTo>
                <a:lnTo>
                  <a:pt x="77481" y="41910"/>
                </a:lnTo>
                <a:lnTo>
                  <a:pt x="73421" y="48260"/>
                </a:lnTo>
                <a:lnTo>
                  <a:pt x="71932" y="55879"/>
                </a:lnTo>
                <a:lnTo>
                  <a:pt x="71932" y="74929"/>
                </a:lnTo>
                <a:lnTo>
                  <a:pt x="261251" y="74929"/>
                </a:lnTo>
                <a:lnTo>
                  <a:pt x="261251" y="55879"/>
                </a:lnTo>
                <a:lnTo>
                  <a:pt x="259762" y="48260"/>
                </a:lnTo>
                <a:lnTo>
                  <a:pt x="255703" y="41910"/>
                </a:lnTo>
                <a:lnTo>
                  <a:pt x="249684" y="38100"/>
                </a:lnTo>
                <a:lnTo>
                  <a:pt x="242315" y="36829"/>
                </a:lnTo>
                <a:close/>
              </a:path>
              <a:path w="485140" h="485140">
                <a:moveTo>
                  <a:pt x="166585" y="0"/>
                </a:moveTo>
                <a:lnTo>
                  <a:pt x="159219" y="1269"/>
                </a:lnTo>
                <a:lnTo>
                  <a:pt x="153204" y="5079"/>
                </a:lnTo>
                <a:lnTo>
                  <a:pt x="149149" y="11429"/>
                </a:lnTo>
                <a:lnTo>
                  <a:pt x="147662" y="19050"/>
                </a:lnTo>
                <a:lnTo>
                  <a:pt x="147662" y="36829"/>
                </a:lnTo>
                <a:lnTo>
                  <a:pt x="185521" y="36829"/>
                </a:lnTo>
                <a:lnTo>
                  <a:pt x="185521" y="19050"/>
                </a:lnTo>
                <a:lnTo>
                  <a:pt x="184034" y="11429"/>
                </a:lnTo>
                <a:lnTo>
                  <a:pt x="179978" y="5079"/>
                </a:lnTo>
                <a:lnTo>
                  <a:pt x="173959" y="1269"/>
                </a:lnTo>
                <a:lnTo>
                  <a:pt x="166585" y="0"/>
                </a:lnTo>
                <a:close/>
              </a:path>
            </a:pathLst>
          </a:cu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tx1">
                  <a:lumMod val="65000"/>
                  <a:lumOff val="35000"/>
                </a:schemeClr>
              </a:solidFill>
            </a:endParaRPr>
          </a:p>
        </p:txBody>
      </p:sp>
      <p:sp>
        <p:nvSpPr>
          <p:cNvPr id="3" name="Rectangle 2"/>
          <p:cNvSpPr/>
          <p:nvPr/>
        </p:nvSpPr>
        <p:spPr>
          <a:xfrm>
            <a:off x="165977" y="6137310"/>
            <a:ext cx="5929828" cy="369332"/>
          </a:xfrm>
          <a:prstGeom prst="rect">
            <a:avLst/>
          </a:prstGeom>
        </p:spPr>
        <p:txBody>
          <a:bodyPr wrap="none">
            <a:spAutoFit/>
          </a:bodyPr>
          <a:lstStyle/>
          <a:p>
            <a:pPr lvl="1"/>
            <a:r>
              <a:rPr lang="en-US" dirty="0">
                <a:solidFill>
                  <a:srgbClr val="C00000"/>
                </a:solidFill>
                <a:cs typeface="Arial"/>
              </a:rPr>
              <a:t>Source: </a:t>
            </a:r>
            <a:r>
              <a:rPr lang="en-US" dirty="0">
                <a:solidFill>
                  <a:srgbClr val="666666"/>
                </a:solidFill>
                <a:cs typeface="Arial"/>
              </a:rPr>
              <a:t>https://nces.ed.gov/pubs2020/2020522.pdf </a:t>
            </a:r>
          </a:p>
        </p:txBody>
      </p:sp>
    </p:spTree>
    <p:extLst>
      <p:ext uri="{BB962C8B-B14F-4D97-AF65-F5344CB8AC3E}">
        <p14:creationId xmlns:p14="http://schemas.microsoft.com/office/powerpoint/2010/main" val="278441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7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2" name="Justify Text Body">
            <a:extLst>
              <a:ext uri="{FF2B5EF4-FFF2-40B4-BE49-F238E27FC236}">
                <a16:creationId xmlns:a16="http://schemas.microsoft.com/office/drawing/2014/main" id="{3595184A-2435-4937-B7E7-E8CE3CE9DBE2}"/>
              </a:ext>
            </a:extLst>
          </p:cNvPr>
          <p:cNvSpPr txBox="1"/>
          <p:nvPr/>
        </p:nvSpPr>
        <p:spPr>
          <a:xfrm>
            <a:off x="414761" y="2390006"/>
            <a:ext cx="3596669" cy="3785652"/>
          </a:xfrm>
          <a:prstGeom prst="rect">
            <a:avLst/>
          </a:prstGeom>
        </p:spPr>
        <p:txBody>
          <a:bodyPr wrap="square">
            <a:spAutoFit/>
          </a:bodyPr>
          <a:lstStyle>
            <a:defPPr>
              <a:defRPr lang="en-US"/>
            </a:defPPr>
            <a:lvl1pPr algn="just">
              <a:lnSpc>
                <a:spcPct val="150000"/>
              </a:lnSpc>
              <a:defRPr sz="1100">
                <a:solidFill>
                  <a:schemeClr val="tx1">
                    <a:lumMod val="75000"/>
                    <a:lumOff val="25000"/>
                  </a:schemeClr>
                </a:solidFill>
              </a:defRPr>
            </a:lvl1pPr>
          </a:lstStyle>
          <a:p>
            <a:pPr algn="l"/>
            <a:r>
              <a:rPr lang="en-US" sz="1600" dirty="0">
                <a:solidFill>
                  <a:schemeClr val="tx1">
                    <a:lumMod val="65000"/>
                    <a:lumOff val="35000"/>
                  </a:schemeClr>
                </a:solidFill>
              </a:rPr>
              <a:t>The data consists of over</a:t>
            </a:r>
            <a:r>
              <a:rPr lang="en-US" sz="1600" b="1" dirty="0">
                <a:solidFill>
                  <a:srgbClr val="BF1900"/>
                </a:solidFill>
              </a:rPr>
              <a:t> 22,500 </a:t>
            </a:r>
            <a:r>
              <a:rPr lang="en-US" sz="1600" dirty="0">
                <a:solidFill>
                  <a:schemeClr val="tx1">
                    <a:lumMod val="65000"/>
                    <a:lumOff val="35000"/>
                  </a:schemeClr>
                </a:solidFill>
              </a:rPr>
              <a:t>full responses spanning 6 years. The four highest populations by race include White, Black, Hispanic and Asian. White student representation is significantly higher than other populations. </a:t>
            </a:r>
            <a:r>
              <a:rPr lang="en-US" sz="1600" b="1" dirty="0">
                <a:solidFill>
                  <a:srgbClr val="BF1900"/>
                </a:solidFill>
              </a:rPr>
              <a:t>4,240</a:t>
            </a:r>
            <a:r>
              <a:rPr lang="en-US" sz="1600" dirty="0">
                <a:solidFill>
                  <a:schemeClr val="tx1">
                    <a:lumMod val="65000"/>
                    <a:lumOff val="35000"/>
                  </a:schemeClr>
                </a:solidFill>
              </a:rPr>
              <a:t> or </a:t>
            </a:r>
            <a:r>
              <a:rPr lang="en-US" sz="1600" b="1" dirty="0">
                <a:solidFill>
                  <a:srgbClr val="BF1900"/>
                </a:solidFill>
              </a:rPr>
              <a:t>18% </a:t>
            </a:r>
            <a:r>
              <a:rPr lang="en-US" sz="1600" dirty="0">
                <a:solidFill>
                  <a:schemeClr val="tx1">
                    <a:lumMod val="65000"/>
                    <a:lumOff val="35000"/>
                  </a:schemeClr>
                </a:solidFill>
              </a:rPr>
              <a:t>of the over 22,500 full respondents selected a STEM related program. </a:t>
            </a:r>
            <a:endParaRPr lang="en-ID" sz="1600" dirty="0">
              <a:solidFill>
                <a:schemeClr val="tx1">
                  <a:lumMod val="65000"/>
                  <a:lumOff val="35000"/>
                </a:schemeClr>
              </a:solidFill>
            </a:endParaRPr>
          </a:p>
          <a:p>
            <a:pPr algn="l"/>
            <a:endParaRPr lang="en-ID" sz="1600" dirty="0">
              <a:solidFill>
                <a:schemeClr val="tx1">
                  <a:lumMod val="65000"/>
                  <a:lumOff val="35000"/>
                </a:schemeClr>
              </a:solidFill>
            </a:endParaRPr>
          </a:p>
        </p:txBody>
      </p:sp>
      <p:sp>
        <p:nvSpPr>
          <p:cNvPr id="53" name="TextBox 52">
            <a:extLst>
              <a:ext uri="{FF2B5EF4-FFF2-40B4-BE49-F238E27FC236}">
                <a16:creationId xmlns:a16="http://schemas.microsoft.com/office/drawing/2014/main" id="{79078068-B5CF-4048-854F-51FCB2BCE8B4}"/>
              </a:ext>
            </a:extLst>
          </p:cNvPr>
          <p:cNvSpPr txBox="1"/>
          <p:nvPr/>
        </p:nvSpPr>
        <p:spPr>
          <a:xfrm>
            <a:off x="414761" y="1960708"/>
            <a:ext cx="3471437" cy="307777"/>
          </a:xfrm>
          <a:prstGeom prst="rect">
            <a:avLst/>
          </a:prstGeom>
          <a:noFill/>
        </p:spPr>
        <p:txBody>
          <a:bodyPr wrap="square" rtlCol="0">
            <a:spAutoFit/>
          </a:bodyPr>
          <a:lstStyle/>
          <a:p>
            <a:r>
              <a:rPr lang="en-ID" sz="1400" b="1" dirty="0">
                <a:solidFill>
                  <a:schemeClr val="tx1">
                    <a:lumMod val="85000"/>
                    <a:lumOff val="15000"/>
                  </a:schemeClr>
                </a:solidFill>
                <a:latin typeface="+mj-lt"/>
              </a:rPr>
              <a:t>SUMMARY OF FULL RESPONDENTS</a:t>
            </a:r>
            <a:endParaRPr lang="id-ID" sz="1400" b="1" dirty="0">
              <a:solidFill>
                <a:schemeClr val="tx1">
                  <a:lumMod val="85000"/>
                  <a:lumOff val="15000"/>
                </a:schemeClr>
              </a:solidFill>
              <a:latin typeface="+mj-lt"/>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610144" y="369307"/>
            <a:ext cx="9141469" cy="646331"/>
          </a:xfrm>
          <a:prstGeom prst="rect">
            <a:avLst/>
          </a:prstGeom>
          <a:noFill/>
          <a:effectLst/>
        </p:spPr>
        <p:txBody>
          <a:bodyPr wrap="square" rtlCol="0">
            <a:spAutoFit/>
          </a:bodyPr>
          <a:lstStyle/>
          <a:p>
            <a:r>
              <a:rPr lang="en-US" sz="3600" b="1" spc="-150" dirty="0">
                <a:solidFill>
                  <a:srgbClr val="AC1600"/>
                </a:solidFill>
                <a:latin typeface="+mj-lt"/>
              </a:rPr>
              <a:t>STEM</a:t>
            </a:r>
            <a:r>
              <a:rPr lang="id-ID" sz="3600" b="1" spc="-150" dirty="0">
                <a:solidFill>
                  <a:srgbClr val="C00000"/>
                </a:solidFill>
                <a:latin typeface="+mj-lt"/>
              </a:rPr>
              <a:t> </a:t>
            </a:r>
            <a:r>
              <a:rPr lang="en-US" sz="3600" b="1" spc="-150" dirty="0">
                <a:gradFill>
                  <a:gsLst>
                    <a:gs pos="0">
                      <a:schemeClr val="accent1"/>
                    </a:gs>
                    <a:gs pos="100000">
                      <a:schemeClr val="accent1">
                        <a:lumMod val="75000"/>
                      </a:schemeClr>
                    </a:gs>
                  </a:gsLst>
                  <a:lin ang="0" scaled="1"/>
                </a:gradFill>
                <a:latin typeface="+mj-lt"/>
              </a:rPr>
              <a:t>ENROLLMENT </a:t>
            </a:r>
            <a:r>
              <a:rPr lang="en-US" sz="3600" b="1" spc="-150" dirty="0">
                <a:solidFill>
                  <a:schemeClr val="tx1">
                    <a:lumMod val="75000"/>
                    <a:lumOff val="25000"/>
                  </a:schemeClr>
                </a:solidFill>
                <a:latin typeface="+mj-lt"/>
              </a:rPr>
              <a:t>BY RACE</a:t>
            </a:r>
            <a:endParaRPr lang="en-ID" sz="1600" b="1" spc="-150" dirty="0">
              <a:solidFill>
                <a:schemeClr val="tx1">
                  <a:lumMod val="75000"/>
                  <a:lumOff val="25000"/>
                </a:schemeClr>
              </a:solidFill>
              <a:latin typeface="+mj-lt"/>
            </a:endParaRPr>
          </a:p>
        </p:txBody>
      </p:sp>
      <p:graphicFrame>
        <p:nvGraphicFramePr>
          <p:cNvPr id="11" name="Chart 10"/>
          <p:cNvGraphicFramePr>
            <a:graphicFrameLocks/>
          </p:cNvGraphicFramePr>
          <p:nvPr>
            <p:extLst>
              <p:ext uri="{D42A27DB-BD31-4B8C-83A1-F6EECF244321}">
                <p14:modId xmlns:p14="http://schemas.microsoft.com/office/powerpoint/2010/main" val="1243275236"/>
              </p:ext>
            </p:extLst>
          </p:nvPr>
        </p:nvGraphicFramePr>
        <p:xfrm>
          <a:off x="4011430" y="1399564"/>
          <a:ext cx="7343775" cy="45434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924269" y="5932835"/>
            <a:ext cx="5782427" cy="242823"/>
          </a:xfrm>
          <a:prstGeom prst="rect">
            <a:avLst/>
          </a:prstGeom>
          <a:noFill/>
        </p:spPr>
        <p:txBody>
          <a:bodyPr wrap="square" lIns="0" tIns="0" rIns="0" bIns="0" rtlCol="0">
            <a:spAutoFit/>
          </a:bodyPr>
          <a:lstStyle/>
          <a:p>
            <a:pPr>
              <a:lnSpc>
                <a:spcPct val="150000"/>
              </a:lnSpc>
            </a:pPr>
            <a:r>
              <a:rPr lang="en-US" sz="1200" dirty="0">
                <a:solidFill>
                  <a:schemeClr val="bg1">
                    <a:lumMod val="65000"/>
                  </a:schemeClr>
                </a:solidFill>
              </a:rPr>
              <a:t>22%                                 19.8%                               19.7%                                 39%</a:t>
            </a:r>
          </a:p>
        </p:txBody>
      </p:sp>
    </p:spTree>
    <p:extLst>
      <p:ext uri="{BB962C8B-B14F-4D97-AF65-F5344CB8AC3E}">
        <p14:creationId xmlns:p14="http://schemas.microsoft.com/office/powerpoint/2010/main" val="23755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14761" y="468769"/>
            <a:ext cx="7549116" cy="646331"/>
          </a:xfrm>
          <a:prstGeom prst="rect">
            <a:avLst/>
          </a:prstGeom>
          <a:noFill/>
          <a:effectLst/>
        </p:spPr>
        <p:txBody>
          <a:bodyPr wrap="square" rtlCol="0">
            <a:spAutoFit/>
          </a:bodyPr>
          <a:lstStyle/>
          <a:p>
            <a:pPr algn="ctr"/>
            <a:r>
              <a:rPr lang="en-US" sz="3600" b="1" spc="-150" dirty="0">
                <a:solidFill>
                  <a:schemeClr val="tx1">
                    <a:lumMod val="85000"/>
                    <a:lumOff val="15000"/>
                  </a:schemeClr>
                </a:solidFill>
                <a:latin typeface="+mj-lt"/>
              </a:rPr>
              <a:t>NCES STUDY </a:t>
            </a:r>
            <a:r>
              <a:rPr lang="en-US" sz="3600" b="1" spc="-150" dirty="0">
                <a:solidFill>
                  <a:srgbClr val="AC1600"/>
                </a:solidFill>
                <a:latin typeface="+mj-lt"/>
              </a:rPr>
              <a:t>DATA </a:t>
            </a:r>
            <a:r>
              <a:rPr lang="en-US" sz="3600" b="1" spc="-150" dirty="0">
                <a:gradFill>
                  <a:gsLst>
                    <a:gs pos="0">
                      <a:schemeClr val="accent1"/>
                    </a:gs>
                    <a:gs pos="100000">
                      <a:schemeClr val="accent1">
                        <a:lumMod val="75000"/>
                      </a:schemeClr>
                    </a:gs>
                  </a:gsLst>
                  <a:lin ang="0" scaled="1"/>
                </a:gradFill>
                <a:latin typeface="+mj-lt"/>
              </a:rPr>
              <a:t>CATEGORIES</a:t>
            </a:r>
            <a:endParaRPr lang="en-ID" sz="1600" b="1" spc="-150" dirty="0">
              <a:gradFill>
                <a:gsLst>
                  <a:gs pos="0">
                    <a:schemeClr val="accent1"/>
                  </a:gs>
                  <a:gs pos="100000">
                    <a:schemeClr val="accent1">
                      <a:lumMod val="75000"/>
                    </a:schemeClr>
                  </a:gs>
                </a:gsLst>
                <a:lin ang="0" scaled="1"/>
              </a:gradFill>
              <a:latin typeface="+mj-lt"/>
            </a:endParaRPr>
          </a:p>
        </p:txBody>
      </p:sp>
      <p:graphicFrame>
        <p:nvGraphicFramePr>
          <p:cNvPr id="10" name="Table 9" title="Table of available study data categories"/>
          <p:cNvGraphicFramePr>
            <a:graphicFrameLocks noGrp="1"/>
          </p:cNvGraphicFramePr>
          <p:nvPr>
            <p:extLst>
              <p:ext uri="{D42A27DB-BD31-4B8C-83A1-F6EECF244321}">
                <p14:modId xmlns:p14="http://schemas.microsoft.com/office/powerpoint/2010/main" val="4114184416"/>
              </p:ext>
            </p:extLst>
          </p:nvPr>
        </p:nvGraphicFramePr>
        <p:xfrm>
          <a:off x="274528" y="1226162"/>
          <a:ext cx="11793415" cy="5429194"/>
        </p:xfrm>
        <a:graphic>
          <a:graphicData uri="http://schemas.openxmlformats.org/drawingml/2006/table">
            <a:tbl>
              <a:tblPr firstRow="1"/>
              <a:tblGrid>
                <a:gridCol w="2826208">
                  <a:extLst>
                    <a:ext uri="{9D8B030D-6E8A-4147-A177-3AD203B41FA5}">
                      <a16:colId xmlns:a16="http://schemas.microsoft.com/office/drawing/2014/main" val="251974028"/>
                    </a:ext>
                  </a:extLst>
                </a:gridCol>
                <a:gridCol w="2989069">
                  <a:extLst>
                    <a:ext uri="{9D8B030D-6E8A-4147-A177-3AD203B41FA5}">
                      <a16:colId xmlns:a16="http://schemas.microsoft.com/office/drawing/2014/main" val="2002630631"/>
                    </a:ext>
                  </a:extLst>
                </a:gridCol>
                <a:gridCol w="2989069">
                  <a:extLst>
                    <a:ext uri="{9D8B030D-6E8A-4147-A177-3AD203B41FA5}">
                      <a16:colId xmlns:a16="http://schemas.microsoft.com/office/drawing/2014/main" val="4233901042"/>
                    </a:ext>
                  </a:extLst>
                </a:gridCol>
                <a:gridCol w="2989069">
                  <a:extLst>
                    <a:ext uri="{9D8B030D-6E8A-4147-A177-3AD203B41FA5}">
                      <a16:colId xmlns:a16="http://schemas.microsoft.com/office/drawing/2014/main" val="3987532281"/>
                    </a:ext>
                  </a:extLst>
                </a:gridCol>
              </a:tblGrid>
              <a:tr h="4351338">
                <a:tc>
                  <a:txBody>
                    <a:bodyPr/>
                    <a:lstStyle/>
                    <a:p>
                      <a:pPr lvl="0"/>
                      <a:r>
                        <a:rPr lang="en-US" sz="1600" kern="1200" dirty="0">
                          <a:solidFill>
                            <a:schemeClr val="tx1"/>
                          </a:solidFill>
                          <a:effectLst/>
                          <a:latin typeface="+mn-lt"/>
                          <a:ea typeface="+mn-ea"/>
                          <a:cs typeface="+mn-cs"/>
                        </a:rPr>
                        <a:t>Attendance and enrollment</a:t>
                      </a:r>
                    </a:p>
                    <a:p>
                      <a:pPr lvl="0"/>
                      <a:r>
                        <a:rPr lang="en-US" sz="1600" kern="1200" dirty="0">
                          <a:solidFill>
                            <a:schemeClr val="tx1"/>
                          </a:solidFill>
                          <a:effectLst/>
                          <a:latin typeface="+mn-lt"/>
                          <a:ea typeface="+mn-ea"/>
                          <a:cs typeface="+mn-cs"/>
                        </a:rPr>
                        <a:t>Certification</a:t>
                      </a:r>
                    </a:p>
                    <a:p>
                      <a:pPr lvl="0"/>
                      <a:r>
                        <a:rPr lang="en-US" sz="1600" kern="1200" dirty="0">
                          <a:solidFill>
                            <a:srgbClr val="C00000"/>
                          </a:solidFill>
                          <a:effectLst/>
                          <a:latin typeface="+mn-lt"/>
                          <a:ea typeface="+mn-ea"/>
                          <a:cs typeface="+mn-cs"/>
                        </a:rPr>
                        <a:t>Demographic characteristics</a:t>
                      </a:r>
                    </a:p>
                    <a:p>
                      <a:pPr lvl="0"/>
                      <a:r>
                        <a:rPr lang="en-US" sz="1600" kern="1200" dirty="0">
                          <a:solidFill>
                            <a:srgbClr val="C00000"/>
                          </a:solidFill>
                          <a:effectLst/>
                          <a:latin typeface="+mn-lt"/>
                          <a:ea typeface="+mn-ea"/>
                          <a:cs typeface="+mn-cs"/>
                        </a:rPr>
                        <a:t>Disabilities &amp; Health</a:t>
                      </a:r>
                    </a:p>
                    <a:p>
                      <a:pPr lvl="0"/>
                      <a:r>
                        <a:rPr lang="en-US" sz="1600" kern="1200" dirty="0">
                          <a:solidFill>
                            <a:schemeClr val="tx1"/>
                          </a:solidFill>
                          <a:effectLst/>
                          <a:latin typeface="+mn-lt"/>
                          <a:ea typeface="+mn-ea"/>
                          <a:cs typeface="+mn-cs"/>
                        </a:rPr>
                        <a:t>Education: Attainment</a:t>
                      </a:r>
                    </a:p>
                    <a:p>
                      <a:pPr lvl="0"/>
                      <a:r>
                        <a:rPr lang="en-US" sz="1600" kern="1200" dirty="0">
                          <a:solidFill>
                            <a:schemeClr val="tx1"/>
                          </a:solidFill>
                          <a:effectLst/>
                          <a:latin typeface="+mn-lt"/>
                          <a:ea typeface="+mn-ea"/>
                          <a:cs typeface="+mn-cs"/>
                        </a:rPr>
                        <a:t>Education: Attendance</a:t>
                      </a:r>
                    </a:p>
                    <a:p>
                      <a:pPr lvl="0"/>
                      <a:r>
                        <a:rPr lang="en-US" sz="1600" kern="1200" dirty="0">
                          <a:solidFill>
                            <a:schemeClr val="tx1"/>
                          </a:solidFill>
                          <a:effectLst/>
                          <a:latin typeface="+mn-lt"/>
                          <a:ea typeface="+mn-ea"/>
                          <a:cs typeface="+mn-cs"/>
                        </a:rPr>
                        <a:t>Education: Courses</a:t>
                      </a:r>
                    </a:p>
                    <a:p>
                      <a:pPr lvl="0"/>
                      <a:r>
                        <a:rPr lang="en-US" sz="1600" kern="1200" dirty="0">
                          <a:solidFill>
                            <a:srgbClr val="C00000"/>
                          </a:solidFill>
                          <a:effectLst/>
                          <a:latin typeface="+mn-lt"/>
                          <a:ea typeface="+mn-ea"/>
                          <a:cs typeface="+mn-cs"/>
                        </a:rPr>
                        <a:t>Education: Experiences</a:t>
                      </a:r>
                    </a:p>
                    <a:p>
                      <a:pPr lvl="0"/>
                      <a:r>
                        <a:rPr lang="en-US" sz="1600" kern="1200" dirty="0">
                          <a:solidFill>
                            <a:schemeClr val="tx1"/>
                          </a:solidFill>
                          <a:effectLst/>
                          <a:latin typeface="+mn-lt"/>
                          <a:ea typeface="+mn-ea"/>
                          <a:cs typeface="+mn-cs"/>
                        </a:rPr>
                        <a:t>Education: Graduate</a:t>
                      </a:r>
                    </a:p>
                    <a:p>
                      <a:pPr lvl="0"/>
                      <a:r>
                        <a:rPr lang="en-US" sz="1600" kern="1200" dirty="0">
                          <a:solidFill>
                            <a:schemeClr val="tx1"/>
                          </a:solidFill>
                          <a:effectLst/>
                          <a:latin typeface="+mn-lt"/>
                          <a:ea typeface="+mn-ea"/>
                          <a:cs typeface="+mn-cs"/>
                        </a:rPr>
                        <a:t>Education: Majors</a:t>
                      </a:r>
                    </a:p>
                    <a:p>
                      <a:pPr lvl="0"/>
                      <a:r>
                        <a:rPr lang="en-US" sz="1600" kern="1200" dirty="0">
                          <a:solidFill>
                            <a:schemeClr val="tx1"/>
                          </a:solidFill>
                          <a:effectLst/>
                          <a:latin typeface="+mn-lt"/>
                          <a:ea typeface="+mn-ea"/>
                          <a:cs typeface="+mn-cs"/>
                        </a:rPr>
                        <a:t>Education: Program</a:t>
                      </a:r>
                    </a:p>
                    <a:p>
                      <a:pPr lvl="0"/>
                      <a:r>
                        <a:rPr lang="en-US" sz="1600" kern="1200" dirty="0">
                          <a:solidFill>
                            <a:srgbClr val="C00000"/>
                          </a:solidFill>
                          <a:effectLst/>
                          <a:latin typeface="+mn-lt"/>
                          <a:ea typeface="+mn-ea"/>
                          <a:cs typeface="+mn-cs"/>
                        </a:rPr>
                        <a:t>Education: Services</a:t>
                      </a:r>
                    </a:p>
                    <a:p>
                      <a:pPr lvl="0"/>
                      <a:r>
                        <a:rPr lang="en-US" sz="1600" kern="1200" dirty="0">
                          <a:solidFill>
                            <a:schemeClr val="tx1"/>
                          </a:solidFill>
                          <a:effectLst/>
                          <a:latin typeface="+mn-lt"/>
                          <a:ea typeface="+mn-ea"/>
                          <a:cs typeface="+mn-cs"/>
                        </a:rPr>
                        <a:t>Education: Tests</a:t>
                      </a:r>
                    </a:p>
                    <a:p>
                      <a:pPr lvl="0"/>
                      <a:r>
                        <a:rPr lang="en-US" sz="1600" kern="1200" dirty="0">
                          <a:solidFill>
                            <a:schemeClr val="tx1"/>
                          </a:solidFill>
                          <a:effectLst/>
                          <a:latin typeface="+mn-lt"/>
                          <a:ea typeface="+mn-ea"/>
                          <a:cs typeface="+mn-cs"/>
                        </a:rPr>
                        <a:t>Education: Transfer</a:t>
                      </a:r>
                    </a:p>
                    <a:p>
                      <a:pPr lvl="0"/>
                      <a:r>
                        <a:rPr lang="en-US" sz="1600" kern="1200" dirty="0">
                          <a:solidFill>
                            <a:srgbClr val="C00000"/>
                          </a:solidFill>
                          <a:effectLst/>
                          <a:latin typeface="+mn-lt"/>
                          <a:ea typeface="+mn-ea"/>
                          <a:cs typeface="+mn-cs"/>
                        </a:rPr>
                        <a:t>Educational expectations</a:t>
                      </a:r>
                    </a:p>
                    <a:p>
                      <a:pPr lvl="0"/>
                      <a:r>
                        <a:rPr lang="en-US" sz="1600" kern="1200" dirty="0">
                          <a:solidFill>
                            <a:schemeClr val="tx1"/>
                          </a:solidFill>
                          <a:effectLst/>
                          <a:latin typeface="+mn-lt"/>
                          <a:ea typeface="+mn-ea"/>
                          <a:cs typeface="+mn-cs"/>
                        </a:rPr>
                        <a:t>Employment</a:t>
                      </a:r>
                    </a:p>
                    <a:p>
                      <a:pPr lvl="0"/>
                      <a:r>
                        <a:rPr lang="en-US" sz="1600" kern="1200" dirty="0">
                          <a:solidFill>
                            <a:schemeClr val="tx1"/>
                          </a:solidFill>
                          <a:effectLst/>
                          <a:latin typeface="+mn-lt"/>
                          <a:ea typeface="+mn-ea"/>
                          <a:cs typeface="+mn-cs"/>
                        </a:rPr>
                        <a:t>Employment: Benefits</a:t>
                      </a:r>
                    </a:p>
                    <a:p>
                      <a:pPr lvl="0"/>
                      <a:r>
                        <a:rPr lang="en-US" sz="1600" kern="1200" dirty="0">
                          <a:solidFill>
                            <a:schemeClr val="tx1"/>
                          </a:solidFill>
                          <a:effectLst/>
                          <a:latin typeface="+mn-lt"/>
                          <a:ea typeface="+mn-ea"/>
                          <a:cs typeface="+mn-cs"/>
                        </a:rPr>
                        <a:t>Employment: Description</a:t>
                      </a:r>
                    </a:p>
                    <a:p>
                      <a:pPr lvl="0"/>
                      <a:r>
                        <a:rPr lang="en-US" sz="1600" kern="1200" dirty="0">
                          <a:solidFill>
                            <a:schemeClr val="tx1"/>
                          </a:solidFill>
                          <a:effectLst/>
                          <a:latin typeface="+mn-lt"/>
                          <a:ea typeface="+mn-ea"/>
                          <a:cs typeface="+mn-cs"/>
                        </a:rPr>
                        <a:t>Employment: Employer</a:t>
                      </a:r>
                    </a:p>
                    <a:p>
                      <a:pPr rtl="0" fontAlgn="t">
                        <a:spcBef>
                          <a:spcPts val="0"/>
                        </a:spcBef>
                        <a:spcAft>
                          <a:spcPts val="0"/>
                        </a:spcAft>
                      </a:pPr>
                      <a:endParaRPr lang="en-US" sz="1600" dirty="0">
                        <a:effectLst/>
                        <a:latin typeface="+mn-lt"/>
                      </a:endParaRPr>
                    </a:p>
                  </a:txBody>
                  <a:tcPr marL="32357" marR="32357" marT="32357" marB="323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US" sz="1600" kern="1200" dirty="0">
                          <a:solidFill>
                            <a:schemeClr val="tx1"/>
                          </a:solidFill>
                          <a:effectLst/>
                          <a:latin typeface="+mn-lt"/>
                          <a:ea typeface="+mn-ea"/>
                          <a:cs typeface="+mn-cs"/>
                        </a:rPr>
                        <a:t>Employment: Future</a:t>
                      </a:r>
                    </a:p>
                    <a:p>
                      <a:pPr lvl="0"/>
                      <a:r>
                        <a:rPr lang="en-US" sz="1600" kern="1200" dirty="0">
                          <a:solidFill>
                            <a:schemeClr val="tx1"/>
                          </a:solidFill>
                          <a:effectLst/>
                          <a:latin typeface="+mn-lt"/>
                          <a:ea typeface="+mn-ea"/>
                          <a:cs typeface="+mn-cs"/>
                        </a:rPr>
                        <a:t>Employment: History</a:t>
                      </a:r>
                    </a:p>
                    <a:p>
                      <a:pPr lvl="0"/>
                      <a:r>
                        <a:rPr lang="en-US" sz="1600" kern="1200" dirty="0">
                          <a:solidFill>
                            <a:schemeClr val="tx1"/>
                          </a:solidFill>
                          <a:effectLst/>
                          <a:latin typeface="+mn-lt"/>
                          <a:ea typeface="+mn-ea"/>
                          <a:cs typeface="+mn-cs"/>
                        </a:rPr>
                        <a:t>Employment: Satisfaction</a:t>
                      </a:r>
                    </a:p>
                    <a:p>
                      <a:pPr lvl="0"/>
                      <a:r>
                        <a:rPr lang="en-US" sz="1600" kern="1200" dirty="0">
                          <a:solidFill>
                            <a:schemeClr val="tx1"/>
                          </a:solidFill>
                          <a:effectLst/>
                          <a:latin typeface="+mn-lt"/>
                          <a:ea typeface="+mn-ea"/>
                          <a:cs typeface="+mn-cs"/>
                        </a:rPr>
                        <a:t>Employment: Search</a:t>
                      </a:r>
                    </a:p>
                    <a:p>
                      <a:pPr lvl="0"/>
                      <a:r>
                        <a:rPr lang="en-US" sz="1600" kern="1200" dirty="0">
                          <a:solidFill>
                            <a:schemeClr val="tx1"/>
                          </a:solidFill>
                          <a:effectLst/>
                          <a:latin typeface="+mn-lt"/>
                          <a:ea typeface="+mn-ea"/>
                          <a:cs typeface="+mn-cs"/>
                        </a:rPr>
                        <a:t>Employment: Status</a:t>
                      </a:r>
                    </a:p>
                    <a:p>
                      <a:pPr lvl="0"/>
                      <a:r>
                        <a:rPr lang="en-US" sz="1600" kern="1200" dirty="0">
                          <a:solidFill>
                            <a:srgbClr val="C00000"/>
                          </a:solidFill>
                          <a:effectLst/>
                          <a:latin typeface="+mn-lt"/>
                          <a:ea typeface="+mn-ea"/>
                          <a:cs typeface="+mn-cs"/>
                        </a:rPr>
                        <a:t>Family</a:t>
                      </a:r>
                    </a:p>
                    <a:p>
                      <a:pPr lvl="0"/>
                      <a:r>
                        <a:rPr lang="en-US" sz="1600" kern="1200" dirty="0">
                          <a:solidFill>
                            <a:schemeClr val="tx1"/>
                          </a:solidFill>
                          <a:effectLst/>
                          <a:latin typeface="+mn-lt"/>
                          <a:ea typeface="+mn-ea"/>
                          <a:cs typeface="+mn-cs"/>
                        </a:rPr>
                        <a:t>Family: Finances</a:t>
                      </a:r>
                    </a:p>
                    <a:p>
                      <a:pPr lvl="0"/>
                      <a:r>
                        <a:rPr lang="en-US" sz="1600" kern="1200" dirty="0">
                          <a:solidFill>
                            <a:schemeClr val="tx1"/>
                          </a:solidFill>
                          <a:effectLst/>
                          <a:latin typeface="+mn-lt"/>
                          <a:ea typeface="+mn-ea"/>
                          <a:cs typeface="+mn-cs"/>
                        </a:rPr>
                        <a:t>Finances</a:t>
                      </a:r>
                    </a:p>
                    <a:p>
                      <a:pPr lvl="0"/>
                      <a:r>
                        <a:rPr lang="en-US" sz="1600" kern="1200" dirty="0">
                          <a:solidFill>
                            <a:schemeClr val="tx1"/>
                          </a:solidFill>
                          <a:effectLst/>
                          <a:latin typeface="+mn-lt"/>
                          <a:ea typeface="+mn-ea"/>
                          <a:cs typeface="+mn-cs"/>
                        </a:rPr>
                        <a:t>Finances: Assets</a:t>
                      </a:r>
                    </a:p>
                    <a:p>
                      <a:pPr lvl="0"/>
                      <a:r>
                        <a:rPr lang="en-US" sz="1600" kern="1200" dirty="0">
                          <a:solidFill>
                            <a:schemeClr val="tx1"/>
                          </a:solidFill>
                          <a:effectLst/>
                          <a:latin typeface="+mn-lt"/>
                          <a:ea typeface="+mn-ea"/>
                          <a:cs typeface="+mn-cs"/>
                        </a:rPr>
                        <a:t>Finances: Debt education</a:t>
                      </a:r>
                    </a:p>
                    <a:p>
                      <a:pPr lvl="0"/>
                      <a:r>
                        <a:rPr lang="en-US" sz="1600" kern="1200" dirty="0">
                          <a:solidFill>
                            <a:schemeClr val="tx1"/>
                          </a:solidFill>
                          <a:effectLst/>
                          <a:latin typeface="+mn-lt"/>
                          <a:ea typeface="+mn-ea"/>
                          <a:cs typeface="+mn-cs"/>
                        </a:rPr>
                        <a:t>Finances: Debt other</a:t>
                      </a:r>
                    </a:p>
                    <a:p>
                      <a:pPr lvl="0"/>
                      <a:r>
                        <a:rPr lang="en-US" sz="1600" kern="1200" dirty="0">
                          <a:solidFill>
                            <a:schemeClr val="tx1"/>
                          </a:solidFill>
                          <a:effectLst/>
                          <a:latin typeface="+mn-lt"/>
                          <a:ea typeface="+mn-ea"/>
                          <a:cs typeface="+mn-cs"/>
                        </a:rPr>
                        <a:t>Finances: Expenses</a:t>
                      </a:r>
                    </a:p>
                    <a:p>
                      <a:pPr lvl="0"/>
                      <a:r>
                        <a:rPr lang="en-US" sz="1600" kern="1200" dirty="0">
                          <a:solidFill>
                            <a:schemeClr val="tx1"/>
                          </a:solidFill>
                          <a:effectLst/>
                          <a:latin typeface="+mn-lt"/>
                          <a:ea typeface="+mn-ea"/>
                          <a:cs typeface="+mn-cs"/>
                        </a:rPr>
                        <a:t>Finances: Income</a:t>
                      </a:r>
                    </a:p>
                    <a:p>
                      <a:pPr lvl="0"/>
                      <a:r>
                        <a:rPr lang="en-US" sz="1600" kern="1200" dirty="0">
                          <a:solidFill>
                            <a:schemeClr val="tx1"/>
                          </a:solidFill>
                          <a:effectLst/>
                          <a:latin typeface="+mn-lt"/>
                          <a:ea typeface="+mn-ea"/>
                          <a:cs typeface="+mn-cs"/>
                        </a:rPr>
                        <a:t>Finances: Support</a:t>
                      </a:r>
                    </a:p>
                    <a:p>
                      <a:pPr lvl="0"/>
                      <a:r>
                        <a:rPr lang="en-US" sz="1600" kern="1200" dirty="0">
                          <a:solidFill>
                            <a:schemeClr val="tx1"/>
                          </a:solidFill>
                          <a:effectLst/>
                          <a:latin typeface="+mn-lt"/>
                          <a:ea typeface="+mn-ea"/>
                          <a:cs typeface="+mn-cs"/>
                        </a:rPr>
                        <a:t>Financial aid</a:t>
                      </a:r>
                    </a:p>
                    <a:p>
                      <a:pPr lvl="0"/>
                      <a:r>
                        <a:rPr lang="en-US" sz="1600" kern="1200" dirty="0">
                          <a:solidFill>
                            <a:schemeClr val="tx1"/>
                          </a:solidFill>
                          <a:effectLst/>
                          <a:latin typeface="+mn-lt"/>
                          <a:ea typeface="+mn-ea"/>
                          <a:cs typeface="+mn-cs"/>
                        </a:rPr>
                        <a:t>Financial aid type</a:t>
                      </a:r>
                    </a:p>
                    <a:p>
                      <a:pPr lvl="0"/>
                      <a:r>
                        <a:rPr lang="en-US" sz="1600" kern="1200" dirty="0">
                          <a:solidFill>
                            <a:schemeClr val="tx1"/>
                          </a:solidFill>
                          <a:effectLst/>
                          <a:latin typeface="+mn-lt"/>
                          <a:ea typeface="+mn-ea"/>
                          <a:cs typeface="+mn-cs"/>
                        </a:rPr>
                        <a:t>Financial aid: Application</a:t>
                      </a:r>
                    </a:p>
                    <a:p>
                      <a:pPr lvl="0"/>
                      <a:r>
                        <a:rPr lang="en-US" sz="1600" kern="1200" dirty="0">
                          <a:solidFill>
                            <a:schemeClr val="tx1"/>
                          </a:solidFill>
                          <a:effectLst/>
                          <a:latin typeface="+mn-lt"/>
                          <a:ea typeface="+mn-ea"/>
                          <a:cs typeface="+mn-cs"/>
                        </a:rPr>
                        <a:t>Financial aid: Borrowed cumulative</a:t>
                      </a:r>
                    </a:p>
                    <a:p>
                      <a:pPr lvl="0"/>
                      <a:r>
                        <a:rPr lang="en-US" sz="1600" kern="1200" dirty="0">
                          <a:solidFill>
                            <a:schemeClr val="tx1"/>
                          </a:solidFill>
                          <a:effectLst/>
                          <a:latin typeface="+mn-lt"/>
                          <a:ea typeface="+mn-ea"/>
                          <a:cs typeface="+mn-cs"/>
                        </a:rPr>
                        <a:t>Financial aid: Debt and repayment</a:t>
                      </a:r>
                    </a:p>
                    <a:p>
                      <a:pPr rtl="0" fontAlgn="t">
                        <a:spcBef>
                          <a:spcPts val="0"/>
                        </a:spcBef>
                        <a:spcAft>
                          <a:spcPts val="0"/>
                        </a:spcAft>
                      </a:pPr>
                      <a:endParaRPr lang="en-US" sz="1600" dirty="0">
                        <a:effectLst/>
                        <a:latin typeface="+mn-lt"/>
                      </a:endParaRPr>
                    </a:p>
                  </a:txBody>
                  <a:tcPr marL="32357" marR="32357" marT="32357" marB="323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US" sz="1600" kern="1200" dirty="0">
                          <a:solidFill>
                            <a:schemeClr val="tx1"/>
                          </a:solidFill>
                          <a:effectLst/>
                          <a:latin typeface="+mn-lt"/>
                          <a:ea typeface="+mn-ea"/>
                          <a:cs typeface="+mn-cs"/>
                        </a:rPr>
                        <a:t>Financial aid: Direct Loans</a:t>
                      </a:r>
                    </a:p>
                    <a:p>
                      <a:pPr lvl="0"/>
                      <a:r>
                        <a:rPr lang="en-US" sz="1600" kern="1200" dirty="0">
                          <a:solidFill>
                            <a:schemeClr val="tx1"/>
                          </a:solidFill>
                          <a:effectLst/>
                          <a:latin typeface="+mn-lt"/>
                          <a:ea typeface="+mn-ea"/>
                          <a:cs typeface="+mn-cs"/>
                        </a:rPr>
                        <a:t>Financial aid: Federal</a:t>
                      </a:r>
                    </a:p>
                    <a:p>
                      <a:pPr lvl="0"/>
                      <a:r>
                        <a:rPr lang="en-US" sz="1600" kern="1200" dirty="0">
                          <a:solidFill>
                            <a:schemeClr val="tx1"/>
                          </a:solidFill>
                          <a:effectLst/>
                          <a:latin typeface="+mn-lt"/>
                          <a:ea typeface="+mn-ea"/>
                          <a:cs typeface="+mn-cs"/>
                        </a:rPr>
                        <a:t>Financial aid: Federal grants</a:t>
                      </a:r>
                    </a:p>
                    <a:p>
                      <a:pPr lvl="0"/>
                      <a:r>
                        <a:rPr lang="en-US" sz="1600" kern="1200" dirty="0">
                          <a:solidFill>
                            <a:schemeClr val="tx1"/>
                          </a:solidFill>
                          <a:effectLst/>
                          <a:latin typeface="+mn-lt"/>
                          <a:ea typeface="+mn-ea"/>
                          <a:cs typeface="+mn-cs"/>
                        </a:rPr>
                        <a:t>Financial aid: Federal loans</a:t>
                      </a:r>
                    </a:p>
                    <a:p>
                      <a:pPr lvl="0"/>
                      <a:r>
                        <a:rPr lang="en-US" sz="1600" kern="1200" dirty="0">
                          <a:solidFill>
                            <a:schemeClr val="tx1"/>
                          </a:solidFill>
                          <a:effectLst/>
                          <a:latin typeface="+mn-lt"/>
                          <a:ea typeface="+mn-ea"/>
                          <a:cs typeface="+mn-cs"/>
                        </a:rPr>
                        <a:t>Financial aid: Graduate</a:t>
                      </a:r>
                    </a:p>
                    <a:p>
                      <a:pPr lvl="0"/>
                      <a:r>
                        <a:rPr lang="en-US" sz="1600" kern="1200" dirty="0">
                          <a:solidFill>
                            <a:schemeClr val="tx1"/>
                          </a:solidFill>
                          <a:effectLst/>
                          <a:latin typeface="+mn-lt"/>
                          <a:ea typeface="+mn-ea"/>
                          <a:cs typeface="+mn-cs"/>
                        </a:rPr>
                        <a:t>Financial aid: Grants</a:t>
                      </a:r>
                    </a:p>
                    <a:p>
                      <a:pPr lvl="0"/>
                      <a:r>
                        <a:rPr lang="en-US" sz="1600" kern="1200" dirty="0">
                          <a:solidFill>
                            <a:schemeClr val="tx1"/>
                          </a:solidFill>
                          <a:effectLst/>
                          <a:latin typeface="+mn-lt"/>
                          <a:ea typeface="+mn-ea"/>
                          <a:cs typeface="+mn-cs"/>
                        </a:rPr>
                        <a:t>Financial aid: Institutional</a:t>
                      </a:r>
                    </a:p>
                    <a:p>
                      <a:pPr lvl="0"/>
                      <a:r>
                        <a:rPr lang="en-US" sz="1600" kern="1200" dirty="0">
                          <a:solidFill>
                            <a:schemeClr val="tx1"/>
                          </a:solidFill>
                          <a:effectLst/>
                          <a:latin typeface="+mn-lt"/>
                          <a:ea typeface="+mn-ea"/>
                          <a:cs typeface="+mn-cs"/>
                        </a:rPr>
                        <a:t>Financial aid: Loans</a:t>
                      </a:r>
                    </a:p>
                    <a:p>
                      <a:pPr lvl="0"/>
                      <a:r>
                        <a:rPr lang="en-US" sz="1600" kern="1200" dirty="0">
                          <a:solidFill>
                            <a:schemeClr val="tx1"/>
                          </a:solidFill>
                          <a:effectLst/>
                          <a:latin typeface="+mn-lt"/>
                          <a:ea typeface="+mn-ea"/>
                          <a:cs typeface="+mn-cs"/>
                        </a:rPr>
                        <a:t>Financial aid: Need</a:t>
                      </a:r>
                    </a:p>
                    <a:p>
                      <a:pPr lvl="0"/>
                      <a:r>
                        <a:rPr lang="en-US" sz="1600" kern="1200" dirty="0">
                          <a:solidFill>
                            <a:schemeClr val="tx1"/>
                          </a:solidFill>
                          <a:effectLst/>
                          <a:latin typeface="+mn-lt"/>
                          <a:ea typeface="+mn-ea"/>
                          <a:cs typeface="+mn-cs"/>
                        </a:rPr>
                        <a:t>Financial aid: Net price</a:t>
                      </a:r>
                    </a:p>
                    <a:p>
                      <a:pPr lvl="0"/>
                      <a:r>
                        <a:rPr lang="en-US" sz="1600" kern="1200" dirty="0">
                          <a:solidFill>
                            <a:schemeClr val="tx1"/>
                          </a:solidFill>
                          <a:effectLst/>
                          <a:latin typeface="+mn-lt"/>
                          <a:ea typeface="+mn-ea"/>
                          <a:cs typeface="+mn-cs"/>
                        </a:rPr>
                        <a:t>Financial aid: Other</a:t>
                      </a:r>
                    </a:p>
                    <a:p>
                      <a:pPr lvl="0"/>
                      <a:r>
                        <a:rPr lang="en-US" sz="1600" kern="1200" dirty="0">
                          <a:solidFill>
                            <a:schemeClr val="tx1"/>
                          </a:solidFill>
                          <a:effectLst/>
                          <a:latin typeface="+mn-lt"/>
                          <a:ea typeface="+mn-ea"/>
                          <a:cs typeface="+mn-cs"/>
                        </a:rPr>
                        <a:t>Financial aid: Package</a:t>
                      </a:r>
                    </a:p>
                    <a:p>
                      <a:pPr lvl="0"/>
                      <a:r>
                        <a:rPr lang="en-US" sz="1600" kern="1200" dirty="0">
                          <a:solidFill>
                            <a:schemeClr val="tx1"/>
                          </a:solidFill>
                          <a:effectLst/>
                          <a:latin typeface="+mn-lt"/>
                          <a:ea typeface="+mn-ea"/>
                          <a:cs typeface="+mn-cs"/>
                        </a:rPr>
                        <a:t>Financial aid: Perkins</a:t>
                      </a:r>
                    </a:p>
                    <a:p>
                      <a:pPr lvl="0"/>
                      <a:r>
                        <a:rPr lang="en-US" sz="1600" kern="1200" dirty="0">
                          <a:solidFill>
                            <a:schemeClr val="tx1"/>
                          </a:solidFill>
                          <a:effectLst/>
                          <a:latin typeface="+mn-lt"/>
                          <a:ea typeface="+mn-ea"/>
                          <a:cs typeface="+mn-cs"/>
                        </a:rPr>
                        <a:t>Financial aid: Private loans</a:t>
                      </a:r>
                    </a:p>
                    <a:p>
                      <a:pPr lvl="0"/>
                      <a:r>
                        <a:rPr lang="en-US" sz="1600" kern="1200" dirty="0">
                          <a:solidFill>
                            <a:schemeClr val="tx1"/>
                          </a:solidFill>
                          <a:effectLst/>
                          <a:latin typeface="+mn-lt"/>
                          <a:ea typeface="+mn-ea"/>
                          <a:cs typeface="+mn-cs"/>
                        </a:rPr>
                        <a:t>Financial aid: Ratios</a:t>
                      </a:r>
                    </a:p>
                    <a:p>
                      <a:pPr lvl="0"/>
                      <a:r>
                        <a:rPr lang="en-US" sz="1600" kern="1200" dirty="0">
                          <a:solidFill>
                            <a:schemeClr val="tx1"/>
                          </a:solidFill>
                          <a:effectLst/>
                          <a:latin typeface="+mn-lt"/>
                          <a:ea typeface="+mn-ea"/>
                          <a:cs typeface="+mn-cs"/>
                        </a:rPr>
                        <a:t>Financial aid: Stafford</a:t>
                      </a:r>
                    </a:p>
                    <a:p>
                      <a:pPr lvl="0"/>
                      <a:r>
                        <a:rPr lang="en-US" sz="1600" kern="1200" dirty="0">
                          <a:solidFill>
                            <a:schemeClr val="tx1"/>
                          </a:solidFill>
                          <a:effectLst/>
                          <a:latin typeface="+mn-lt"/>
                          <a:ea typeface="+mn-ea"/>
                          <a:cs typeface="+mn-cs"/>
                        </a:rPr>
                        <a:t>Financial aid: State</a:t>
                      </a:r>
                    </a:p>
                    <a:p>
                      <a:pPr lvl="0"/>
                      <a:r>
                        <a:rPr lang="en-US" sz="1600" kern="1200" dirty="0">
                          <a:solidFill>
                            <a:schemeClr val="tx1"/>
                          </a:solidFill>
                          <a:effectLst/>
                          <a:latin typeface="+mn-lt"/>
                          <a:ea typeface="+mn-ea"/>
                          <a:cs typeface="+mn-cs"/>
                        </a:rPr>
                        <a:t>Financial aid: Total</a:t>
                      </a:r>
                    </a:p>
                    <a:p>
                      <a:pPr lvl="0"/>
                      <a:r>
                        <a:rPr lang="en-US" sz="1600" kern="1200" dirty="0">
                          <a:solidFill>
                            <a:schemeClr val="tx1"/>
                          </a:solidFill>
                          <a:effectLst/>
                          <a:latin typeface="+mn-lt"/>
                          <a:ea typeface="+mn-ea"/>
                          <a:cs typeface="+mn-cs"/>
                        </a:rPr>
                        <a:t>Financial aid: Work study</a:t>
                      </a:r>
                    </a:p>
                    <a:p>
                      <a:pPr lvl="0"/>
                      <a:r>
                        <a:rPr lang="en-US" sz="1600" kern="1200" dirty="0">
                          <a:solidFill>
                            <a:schemeClr val="tx1"/>
                          </a:solidFill>
                          <a:effectLst/>
                          <a:latin typeface="+mn-lt"/>
                          <a:ea typeface="+mn-ea"/>
                          <a:cs typeface="+mn-cs"/>
                        </a:rPr>
                        <a:t>High school</a:t>
                      </a:r>
                    </a:p>
                    <a:p>
                      <a:pPr lvl="0"/>
                      <a:r>
                        <a:rPr lang="en-US" sz="1600" kern="1200" dirty="0">
                          <a:solidFill>
                            <a:schemeClr val="tx1"/>
                          </a:solidFill>
                          <a:effectLst/>
                          <a:latin typeface="+mn-lt"/>
                          <a:ea typeface="+mn-ea"/>
                          <a:cs typeface="+mn-cs"/>
                        </a:rPr>
                        <a:t>Institution price</a:t>
                      </a:r>
                    </a:p>
                    <a:p>
                      <a:pPr rtl="0" fontAlgn="t">
                        <a:spcBef>
                          <a:spcPts val="0"/>
                        </a:spcBef>
                        <a:spcAft>
                          <a:spcPts val="0"/>
                        </a:spcAft>
                      </a:pPr>
                      <a:endParaRPr lang="en-US" sz="1600" dirty="0">
                        <a:effectLst/>
                        <a:latin typeface="+mn-lt"/>
                      </a:endParaRPr>
                    </a:p>
                  </a:txBody>
                  <a:tcPr marL="32357" marR="32357" marT="32357" marB="323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r>
                        <a:rPr lang="en-US" sz="1600" kern="1200" dirty="0">
                          <a:solidFill>
                            <a:srgbClr val="C00000"/>
                          </a:solidFill>
                          <a:effectLst/>
                          <a:latin typeface="+mn-lt"/>
                          <a:ea typeface="+mn-ea"/>
                          <a:cs typeface="+mn-cs"/>
                        </a:rPr>
                        <a:t>Institution type</a:t>
                      </a:r>
                    </a:p>
                    <a:p>
                      <a:pPr lvl="0" algn="l"/>
                      <a:r>
                        <a:rPr lang="en-US" sz="1600" kern="1200" dirty="0">
                          <a:solidFill>
                            <a:schemeClr val="tx1"/>
                          </a:solidFill>
                          <a:effectLst/>
                          <a:latin typeface="+mn-lt"/>
                          <a:ea typeface="+mn-ea"/>
                          <a:cs typeface="+mn-cs"/>
                        </a:rPr>
                        <a:t>Institution: expenses</a:t>
                      </a:r>
                    </a:p>
                    <a:p>
                      <a:pPr lvl="0" algn="l"/>
                      <a:r>
                        <a:rPr lang="en-US" sz="1600" kern="1200" dirty="0">
                          <a:solidFill>
                            <a:schemeClr val="tx1"/>
                          </a:solidFill>
                          <a:effectLst/>
                          <a:latin typeface="+mn-lt"/>
                          <a:ea typeface="+mn-ea"/>
                          <a:cs typeface="+mn-cs"/>
                        </a:rPr>
                        <a:t>Institution: location</a:t>
                      </a:r>
                    </a:p>
                    <a:p>
                      <a:pPr lvl="0" algn="l"/>
                      <a:r>
                        <a:rPr lang="en-US" sz="1600" kern="1200" dirty="0">
                          <a:solidFill>
                            <a:srgbClr val="C00000"/>
                          </a:solidFill>
                          <a:effectLst/>
                          <a:latin typeface="+mn-lt"/>
                          <a:ea typeface="+mn-ea"/>
                          <a:cs typeface="+mn-cs"/>
                        </a:rPr>
                        <a:t>Institutional characteristics</a:t>
                      </a:r>
                    </a:p>
                    <a:p>
                      <a:pPr lvl="0" algn="l"/>
                      <a:r>
                        <a:rPr lang="en-US" sz="1600" kern="1200" dirty="0">
                          <a:solidFill>
                            <a:schemeClr val="tx1"/>
                          </a:solidFill>
                          <a:effectLst/>
                          <a:latin typeface="+mn-lt"/>
                          <a:ea typeface="+mn-ea"/>
                          <a:cs typeface="+mn-cs"/>
                        </a:rPr>
                        <a:t>Language</a:t>
                      </a:r>
                    </a:p>
                    <a:p>
                      <a:pPr lvl="0" algn="l"/>
                      <a:r>
                        <a:rPr lang="en-US" sz="1600" kern="1200" dirty="0">
                          <a:solidFill>
                            <a:schemeClr val="tx1"/>
                          </a:solidFill>
                          <a:effectLst/>
                          <a:latin typeface="+mn-lt"/>
                          <a:ea typeface="+mn-ea"/>
                          <a:cs typeface="+mn-cs"/>
                        </a:rPr>
                        <a:t>Occupational code</a:t>
                      </a:r>
                    </a:p>
                    <a:p>
                      <a:pPr lvl="0" algn="l"/>
                      <a:r>
                        <a:rPr lang="en-US" sz="1600" kern="1200" dirty="0">
                          <a:solidFill>
                            <a:srgbClr val="C00000"/>
                          </a:solidFill>
                          <a:effectLst/>
                          <a:latin typeface="+mn-lt"/>
                          <a:ea typeface="+mn-ea"/>
                          <a:cs typeface="+mn-cs"/>
                        </a:rPr>
                        <a:t>Parent and family: Support</a:t>
                      </a:r>
                    </a:p>
                    <a:p>
                      <a:pPr lvl="0" algn="l"/>
                      <a:r>
                        <a:rPr lang="en-US" sz="1600" kern="1200" dirty="0">
                          <a:solidFill>
                            <a:srgbClr val="C00000"/>
                          </a:solidFill>
                          <a:effectLst/>
                          <a:latin typeface="+mn-lt"/>
                          <a:ea typeface="+mn-ea"/>
                          <a:cs typeface="+mn-cs"/>
                        </a:rPr>
                        <a:t>Parents and family</a:t>
                      </a:r>
                    </a:p>
                    <a:p>
                      <a:pPr lvl="0" algn="l"/>
                      <a:r>
                        <a:rPr lang="en-US" sz="1600" kern="1200" dirty="0">
                          <a:solidFill>
                            <a:schemeClr val="tx1"/>
                          </a:solidFill>
                          <a:effectLst/>
                          <a:latin typeface="+mn-lt"/>
                          <a:ea typeface="+mn-ea"/>
                          <a:cs typeface="+mn-cs"/>
                        </a:rPr>
                        <a:t>Postbaccalaureate education</a:t>
                      </a:r>
                    </a:p>
                    <a:p>
                      <a:pPr lvl="0" algn="l"/>
                      <a:r>
                        <a:rPr lang="en-US" sz="1600" kern="1200" dirty="0">
                          <a:solidFill>
                            <a:schemeClr val="tx1"/>
                          </a:solidFill>
                          <a:effectLst/>
                          <a:latin typeface="+mn-lt"/>
                          <a:ea typeface="+mn-ea"/>
                          <a:cs typeface="+mn-cs"/>
                        </a:rPr>
                        <a:t>Pre-k-12 teaching: Entrance</a:t>
                      </a:r>
                    </a:p>
                    <a:p>
                      <a:pPr lvl="0" algn="l"/>
                      <a:r>
                        <a:rPr lang="en-US" sz="1600" kern="1200" dirty="0">
                          <a:solidFill>
                            <a:schemeClr val="tx1"/>
                          </a:solidFill>
                          <a:effectLst/>
                          <a:latin typeface="+mn-lt"/>
                          <a:ea typeface="+mn-ea"/>
                          <a:cs typeface="+mn-cs"/>
                        </a:rPr>
                        <a:t>Pre-k-12 teaching: Exiting</a:t>
                      </a:r>
                    </a:p>
                    <a:p>
                      <a:pPr lvl="0" algn="l"/>
                      <a:r>
                        <a:rPr lang="en-US" sz="1600" kern="1200" dirty="0">
                          <a:solidFill>
                            <a:schemeClr val="tx1"/>
                          </a:solidFill>
                          <a:effectLst/>
                          <a:latin typeface="+mn-lt"/>
                          <a:ea typeface="+mn-ea"/>
                          <a:cs typeface="+mn-cs"/>
                        </a:rPr>
                        <a:t>Pre-k-12 teaching: Experiences</a:t>
                      </a:r>
                    </a:p>
                    <a:p>
                      <a:pPr lvl="0" algn="l"/>
                      <a:r>
                        <a:rPr lang="en-US" sz="1600" kern="1200" dirty="0">
                          <a:solidFill>
                            <a:schemeClr val="tx1"/>
                          </a:solidFill>
                          <a:effectLst/>
                          <a:latin typeface="+mn-lt"/>
                          <a:ea typeface="+mn-ea"/>
                          <a:cs typeface="+mn-cs"/>
                        </a:rPr>
                        <a:t>Pre-k-12 teaching: Qualifications</a:t>
                      </a:r>
                    </a:p>
                    <a:p>
                      <a:pPr lvl="0" algn="l"/>
                      <a:r>
                        <a:rPr lang="en-US" sz="1600" kern="1200" dirty="0">
                          <a:solidFill>
                            <a:schemeClr val="tx1"/>
                          </a:solidFill>
                          <a:effectLst/>
                          <a:latin typeface="+mn-lt"/>
                          <a:ea typeface="+mn-ea"/>
                          <a:cs typeface="+mn-cs"/>
                        </a:rPr>
                        <a:t>Pre-k-12 teaching: Subject taught</a:t>
                      </a:r>
                    </a:p>
                    <a:p>
                      <a:pPr lvl="0" algn="l"/>
                      <a:r>
                        <a:rPr lang="en-US" sz="1600" kern="1200" dirty="0">
                          <a:solidFill>
                            <a:schemeClr val="tx1"/>
                          </a:solidFill>
                          <a:effectLst/>
                          <a:latin typeface="+mn-lt"/>
                          <a:ea typeface="+mn-ea"/>
                          <a:cs typeface="+mn-cs"/>
                        </a:rPr>
                        <a:t>Public service participation</a:t>
                      </a:r>
                    </a:p>
                    <a:p>
                      <a:pPr lvl="0" algn="l"/>
                      <a:r>
                        <a:rPr lang="en-US" sz="1600" kern="1200" dirty="0">
                          <a:solidFill>
                            <a:srgbClr val="C00000"/>
                          </a:solidFill>
                          <a:effectLst/>
                          <a:latin typeface="+mn-lt"/>
                          <a:ea typeface="+mn-ea"/>
                          <a:cs typeface="+mn-cs"/>
                        </a:rPr>
                        <a:t>Student's characteristics</a:t>
                      </a:r>
                    </a:p>
                    <a:p>
                      <a:pPr lvl="0" algn="l"/>
                      <a:r>
                        <a:rPr lang="en-US" sz="1600" kern="1200" dirty="0">
                          <a:solidFill>
                            <a:srgbClr val="C00000"/>
                          </a:solidFill>
                          <a:effectLst/>
                          <a:latin typeface="+mn-lt"/>
                          <a:ea typeface="+mn-ea"/>
                          <a:cs typeface="+mn-cs"/>
                        </a:rPr>
                        <a:t>Student's family</a:t>
                      </a:r>
                    </a:p>
                    <a:p>
                      <a:pPr lvl="0" algn="l"/>
                      <a:r>
                        <a:rPr lang="en-US" sz="1600" kern="1200" dirty="0">
                          <a:solidFill>
                            <a:srgbClr val="C00000"/>
                          </a:solidFill>
                          <a:effectLst/>
                          <a:latin typeface="+mn-lt"/>
                          <a:ea typeface="+mn-ea"/>
                          <a:cs typeface="+mn-cs"/>
                        </a:rPr>
                        <a:t>Teaching experiences</a:t>
                      </a:r>
                    </a:p>
                    <a:p>
                      <a:pPr lvl="0" algn="l"/>
                      <a:r>
                        <a:rPr lang="en-US" sz="1600" kern="1200" dirty="0">
                          <a:solidFill>
                            <a:schemeClr val="tx1"/>
                          </a:solidFill>
                          <a:effectLst/>
                          <a:latin typeface="+mn-lt"/>
                          <a:ea typeface="+mn-ea"/>
                          <a:cs typeface="+mn-cs"/>
                        </a:rPr>
                        <a:t>Undergraduate education</a:t>
                      </a:r>
                    </a:p>
                    <a:p>
                      <a:pPr algn="l" rtl="0" fontAlgn="t">
                        <a:spcBef>
                          <a:spcPts val="0"/>
                        </a:spcBef>
                        <a:spcAft>
                          <a:spcPts val="0"/>
                        </a:spcAft>
                      </a:pPr>
                      <a:endParaRPr lang="en-US" sz="1600" dirty="0">
                        <a:effectLst/>
                        <a:latin typeface="+mn-lt"/>
                      </a:endParaRPr>
                    </a:p>
                  </a:txBody>
                  <a:tcPr marL="32357" marR="32357" marT="32357" marB="323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929174"/>
                  </a:ext>
                </a:extLst>
              </a:tr>
            </a:tbl>
          </a:graphicData>
        </a:graphic>
      </p:graphicFrame>
    </p:spTree>
    <p:extLst>
      <p:ext uri="{BB962C8B-B14F-4D97-AF65-F5344CB8AC3E}">
        <p14:creationId xmlns:p14="http://schemas.microsoft.com/office/powerpoint/2010/main" val="288989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3532" r="23532"/>
          <a:stretch/>
        </p:blipFill>
        <p:spPr>
          <a:xfrm>
            <a:off x="-24455" y="0"/>
            <a:ext cx="4838701" cy="6858000"/>
          </a:xfrm>
          <a:prstGeom prst="rect">
            <a:avLst/>
          </a:prstGeom>
          <a:ln>
            <a:noFill/>
          </a:ln>
          <a:effectLst/>
        </p:spPr>
      </p:pic>
      <p:sp>
        <p:nvSpPr>
          <p:cNvPr id="33" name="Shapes">
            <a:extLst>
              <a:ext uri="{FF2B5EF4-FFF2-40B4-BE49-F238E27FC236}">
                <a16:creationId xmlns:a16="http://schemas.microsoft.com/office/drawing/2014/main" id="{6193E84C-8898-4AE6-9DF3-6657D2471F06}"/>
              </a:ext>
            </a:extLst>
          </p:cNvPr>
          <p:cNvSpPr/>
          <p:nvPr/>
        </p:nvSpPr>
        <p:spPr>
          <a:xfrm>
            <a:off x="-27530" y="-2225"/>
            <a:ext cx="48387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1" name="Justify Text Body">
            <a:extLst>
              <a:ext uri="{FF2B5EF4-FFF2-40B4-BE49-F238E27FC236}">
                <a16:creationId xmlns:a16="http://schemas.microsoft.com/office/drawing/2014/main" id="{4D728CD3-EB11-4BAE-90AA-C15B2BEF7DA5}"/>
              </a:ext>
            </a:extLst>
          </p:cNvPr>
          <p:cNvSpPr txBox="1"/>
          <p:nvPr/>
        </p:nvSpPr>
        <p:spPr>
          <a:xfrm>
            <a:off x="5763456" y="2765896"/>
            <a:ext cx="5389818" cy="1661993"/>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We have a unique opportunity to bridge the digital divide and ensure that otherwise unrecognized talent is embraced in a manner that empowers communities and enables regions to excel.</a:t>
            </a:r>
            <a:r>
              <a:rPr lang="en-US" sz="1800" dirty="0">
                <a:solidFill>
                  <a:schemeClr val="bg1"/>
                </a:solidFill>
              </a:rPr>
              <a:t>.</a:t>
            </a:r>
            <a:endParaRPr lang="id-ID" sz="1800" dirty="0">
              <a:solidFill>
                <a:schemeClr val="bg1"/>
              </a:solidFill>
              <a:latin typeface="Lato Black" panose="020F0A02020204030203" pitchFamily="34" charset="0"/>
              <a:cs typeface="Lato Black" panose="020F0A02020204030203" pitchFamily="34" charset="0"/>
            </a:endParaRPr>
          </a:p>
        </p:txBody>
      </p:sp>
      <p:sp>
        <p:nvSpPr>
          <p:cNvPr id="42" name="TextBox 41">
            <a:extLst>
              <a:ext uri="{FF2B5EF4-FFF2-40B4-BE49-F238E27FC236}">
                <a16:creationId xmlns:a16="http://schemas.microsoft.com/office/drawing/2014/main" id="{24F27D81-F8C4-4E35-B64B-EC1ED51B610B}"/>
              </a:ext>
            </a:extLst>
          </p:cNvPr>
          <p:cNvSpPr txBox="1"/>
          <p:nvPr/>
        </p:nvSpPr>
        <p:spPr>
          <a:xfrm>
            <a:off x="6958648" y="1924807"/>
            <a:ext cx="2600392" cy="707886"/>
          </a:xfrm>
          <a:prstGeom prst="rect">
            <a:avLst/>
          </a:prstGeom>
          <a:noFill/>
          <a:effectLst/>
        </p:spPr>
        <p:txBody>
          <a:bodyPr wrap="none" rtlCol="0">
            <a:spAutoFit/>
          </a:bodyPr>
          <a:lstStyle/>
          <a:p>
            <a:r>
              <a:rPr lang="en-ID" sz="4000" b="1" spc="-150" dirty="0">
                <a:solidFill>
                  <a:schemeClr val="tx1">
                    <a:lumMod val="85000"/>
                    <a:lumOff val="15000"/>
                  </a:schemeClr>
                </a:solidFill>
                <a:latin typeface="+mj-lt"/>
              </a:rPr>
              <a:t>THE </a:t>
            </a:r>
            <a:r>
              <a:rPr lang="en-ID" sz="4000" b="1" spc="-150" dirty="0">
                <a:gradFill>
                  <a:gsLst>
                    <a:gs pos="0">
                      <a:schemeClr val="accent1"/>
                    </a:gs>
                    <a:gs pos="100000">
                      <a:schemeClr val="accent1">
                        <a:lumMod val="75000"/>
                      </a:schemeClr>
                    </a:gs>
                  </a:gsLst>
                  <a:lin ang="0" scaled="1"/>
                </a:gradFill>
                <a:latin typeface="+mj-lt"/>
              </a:rPr>
              <a:t>WHY</a:t>
            </a:r>
            <a:endParaRPr lang="en-ID" b="1" spc="-150" dirty="0">
              <a:gradFill>
                <a:gsLst>
                  <a:gs pos="0">
                    <a:schemeClr val="accent1"/>
                  </a:gs>
                  <a:gs pos="100000">
                    <a:schemeClr val="accent1">
                      <a:lumMod val="75000"/>
                    </a:schemeClr>
                  </a:gs>
                </a:gsLst>
                <a:lin ang="0" scaled="1"/>
              </a:gradFill>
              <a:latin typeface="+mj-lt"/>
            </a:endParaRPr>
          </a:p>
        </p:txBody>
      </p:sp>
      <p:sp>
        <p:nvSpPr>
          <p:cNvPr id="54" name="Freeform: Shape 53">
            <a:extLst>
              <a:ext uri="{FF2B5EF4-FFF2-40B4-BE49-F238E27FC236}">
                <a16:creationId xmlns:a16="http://schemas.microsoft.com/office/drawing/2014/main" id="{52EF1889-CA53-4B76-8F6D-C5FF3C0662EB}"/>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pic>
        <p:nvPicPr>
          <p:cNvPr id="28" name="Picture 27" descr="nl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2" y="4843388"/>
            <a:ext cx="1657273" cy="1949249"/>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4953" y="5817550"/>
            <a:ext cx="1620098" cy="915355"/>
          </a:xfrm>
          <a:prstGeom prst="rect">
            <a:avLst/>
          </a:prstGeom>
        </p:spPr>
      </p:pic>
    </p:spTree>
    <p:extLst>
      <p:ext uri="{BB962C8B-B14F-4D97-AF65-F5344CB8AC3E}">
        <p14:creationId xmlns:p14="http://schemas.microsoft.com/office/powerpoint/2010/main" val="17641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8500"/>
                                        <p:tgtEl>
                                          <p:spTgt spid="33"/>
                                        </p:tgtEl>
                                      </p:cBhvr>
                                    </p:animEffect>
                                    <p:set>
                                      <p:cBhvr>
                                        <p:cTn id="7" dur="1" fill="hold">
                                          <p:stCondLst>
                                            <p:cond delay="8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14761" y="461031"/>
            <a:ext cx="4379481" cy="646331"/>
          </a:xfrm>
          <a:prstGeom prst="rect">
            <a:avLst/>
          </a:prstGeom>
          <a:noFill/>
          <a:effectLst/>
        </p:spPr>
        <p:txBody>
          <a:bodyPr wrap="square" rtlCol="0">
            <a:spAutoFit/>
          </a:bodyPr>
          <a:lstStyle/>
          <a:p>
            <a:pPr algn="ctr"/>
            <a:r>
              <a:rPr lang="en-US" sz="3600" b="1" spc="-150" dirty="0">
                <a:solidFill>
                  <a:schemeClr val="tx1">
                    <a:lumMod val="85000"/>
                    <a:lumOff val="15000"/>
                  </a:schemeClr>
                </a:solidFill>
                <a:latin typeface="+mj-lt"/>
              </a:rPr>
              <a:t>STUDY </a:t>
            </a:r>
            <a:r>
              <a:rPr lang="en-US" sz="3600" b="1" spc="-150" dirty="0">
                <a:gradFill>
                  <a:gsLst>
                    <a:gs pos="0">
                      <a:schemeClr val="accent1"/>
                    </a:gs>
                    <a:gs pos="100000">
                      <a:schemeClr val="accent1">
                        <a:lumMod val="75000"/>
                      </a:schemeClr>
                    </a:gs>
                  </a:gsLst>
                  <a:lin ang="0" scaled="1"/>
                </a:gradFill>
                <a:latin typeface="+mj-lt"/>
              </a:rPr>
              <a:t>PROCESS</a:t>
            </a:r>
            <a:endParaRPr lang="en-ID" sz="1600" b="1" spc="-150" dirty="0">
              <a:gradFill>
                <a:gsLst>
                  <a:gs pos="0">
                    <a:schemeClr val="accent1"/>
                  </a:gs>
                  <a:gs pos="100000">
                    <a:schemeClr val="accent1">
                      <a:lumMod val="75000"/>
                    </a:schemeClr>
                  </a:gs>
                </a:gsLst>
                <a:lin ang="0" scaled="1"/>
              </a:gradFill>
              <a:latin typeface="+mj-lt"/>
            </a:endParaRPr>
          </a:p>
        </p:txBody>
      </p:sp>
      <p:graphicFrame>
        <p:nvGraphicFramePr>
          <p:cNvPr id="6" name="Diagram 5" descr="Data Prep&#10;Exploratory Data Analysis&#10;Data Visualization&#10;Classification &amp; Clustering&#10;Predictive Analytics&#10;Artificial Intelligence" title="Process"/>
          <p:cNvGraphicFramePr/>
          <p:nvPr>
            <p:extLst>
              <p:ext uri="{D42A27DB-BD31-4B8C-83A1-F6EECF244321}">
                <p14:modId xmlns:p14="http://schemas.microsoft.com/office/powerpoint/2010/main" val="3204607208"/>
              </p:ext>
            </p:extLst>
          </p:nvPr>
        </p:nvGraphicFramePr>
        <p:xfrm>
          <a:off x="2032794" y="1270451"/>
          <a:ext cx="8746591" cy="4867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641653" y="4922233"/>
            <a:ext cx="3163366" cy="323165"/>
          </a:xfrm>
          <a:prstGeom prst="rect">
            <a:avLst/>
          </a:prstGeom>
          <a:noFill/>
        </p:spPr>
        <p:txBody>
          <a:bodyPr wrap="none" lIns="0" tIns="0" rIns="0" bIns="0" rtlCol="0">
            <a:spAutoFit/>
          </a:bodyPr>
          <a:lstStyle/>
          <a:p>
            <a:pPr algn="just">
              <a:lnSpc>
                <a:spcPct val="150000"/>
              </a:lnSpc>
            </a:pPr>
            <a:r>
              <a:rPr lang="en-US" sz="1400" b="1" dirty="0">
                <a:solidFill>
                  <a:schemeClr val="tx1">
                    <a:lumMod val="65000"/>
                    <a:lumOff val="35000"/>
                  </a:schemeClr>
                </a:solidFill>
              </a:rPr>
              <a:t>PREDICTIVE ANALYSIS USING AI/ML</a:t>
            </a:r>
          </a:p>
        </p:txBody>
      </p:sp>
    </p:spTree>
    <p:extLst>
      <p:ext uri="{BB962C8B-B14F-4D97-AF65-F5344CB8AC3E}">
        <p14:creationId xmlns:p14="http://schemas.microsoft.com/office/powerpoint/2010/main" val="19275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095A8EB-0394-4363-B2C7-7522375E18A6}"/>
              </a:ext>
            </a:extLst>
          </p:cNvPr>
          <p:cNvSpPr txBox="1"/>
          <p:nvPr/>
        </p:nvSpPr>
        <p:spPr>
          <a:xfrm rot="5400000" flipH="1">
            <a:off x="9251231" y="2891850"/>
            <a:ext cx="4052713" cy="1107996"/>
          </a:xfrm>
          <a:prstGeom prst="rect">
            <a:avLst/>
          </a:prstGeom>
          <a:noFill/>
          <a:effectLst/>
        </p:spPr>
        <p:txBody>
          <a:bodyPr wrap="none" rtlCol="0">
            <a:spAutoFit/>
          </a:bodyPr>
          <a:lstStyle>
            <a:defPPr>
              <a:defRPr lang="en-US"/>
            </a:defPPr>
            <a:lvl1pPr algn="ctr">
              <a:defRPr sz="7200" b="1" spc="-150">
                <a:solidFill>
                  <a:schemeClr val="bg1">
                    <a:alpha val="54000"/>
                  </a:schemeClr>
                </a:solidFill>
                <a:effectLst>
                  <a:outerShdw blurRad="63500" sx="101000" sy="101000" algn="ctr" rotWithShape="0">
                    <a:prstClr val="black">
                      <a:alpha val="20000"/>
                    </a:prstClr>
                  </a:outerShdw>
                </a:effectLst>
                <a:latin typeface="+mj-lt"/>
              </a:defRPr>
            </a:lvl1pPr>
          </a:lstStyle>
          <a:p>
            <a:r>
              <a:rPr lang="en-US" sz="6600" dirty="0"/>
              <a:t>METHOD</a:t>
            </a:r>
            <a:endParaRPr lang="en-ID" sz="6600" dirty="0"/>
          </a:p>
        </p:txBody>
      </p:sp>
      <p:sp>
        <p:nvSpPr>
          <p:cNvPr id="14" name="Freeform: Shape 13">
            <a:extLst>
              <a:ext uri="{FF2B5EF4-FFF2-40B4-BE49-F238E27FC236}">
                <a16:creationId xmlns:a16="http://schemas.microsoft.com/office/drawing/2014/main" id="{BC632EAA-9009-4508-87DC-45C37D9BEBB1}"/>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a:gsLst>
              <a:gs pos="0">
                <a:schemeClr val="accent1"/>
              </a:gs>
              <a:gs pos="100000">
                <a:schemeClr val="accent2"/>
              </a:gs>
            </a:gsLst>
            <a:lin ang="0" scaled="1"/>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25" name="Title 1"/>
          <p:cNvSpPr txBox="1">
            <a:spLocks/>
          </p:cNvSpPr>
          <p:nvPr/>
        </p:nvSpPr>
        <p:spPr>
          <a:xfrm>
            <a:off x="541982" y="436047"/>
            <a:ext cx="12192000" cy="1325563"/>
          </a:xfrm>
        </p:spPr>
        <p:txBody>
          <a:bodyPr>
            <a:normAutofit/>
          </a:bodyPr>
          <a:lstStyle>
            <a:lvl1pPr algn="l" defTabSz="914065" rtl="0" eaLnBrk="1" latinLnBrk="0" hangingPunct="1">
              <a:lnSpc>
                <a:spcPct val="90000"/>
              </a:lnSpc>
              <a:spcBef>
                <a:spcPct val="0"/>
              </a:spcBef>
              <a:buNone/>
              <a:defRPr sz="4401" kern="1200">
                <a:solidFill>
                  <a:schemeClr val="tx1"/>
                </a:solidFill>
                <a:latin typeface="+mj-lt"/>
                <a:ea typeface="+mj-ea"/>
                <a:cs typeface="+mj-cs"/>
              </a:defRPr>
            </a:lvl1pPr>
          </a:lstStyle>
          <a:p>
            <a:r>
              <a:rPr lang="en-US" sz="3600" b="1" spc="-150" dirty="0">
                <a:solidFill>
                  <a:schemeClr val="tx1">
                    <a:lumMod val="85000"/>
                    <a:lumOff val="15000"/>
                  </a:schemeClr>
                </a:solidFill>
              </a:rPr>
              <a:t>SYNTHETIC </a:t>
            </a:r>
            <a:r>
              <a:rPr lang="en-US" sz="3600" b="1" spc="-150" dirty="0">
                <a:gradFill>
                  <a:gsLst>
                    <a:gs pos="0">
                      <a:schemeClr val="accent1"/>
                    </a:gs>
                    <a:gs pos="100000">
                      <a:schemeClr val="accent1">
                        <a:lumMod val="75000"/>
                      </a:schemeClr>
                    </a:gs>
                  </a:gsLst>
                  <a:lin ang="0" scaled="1"/>
                </a:gradFill>
              </a:rPr>
              <a:t>DATA</a:t>
            </a:r>
            <a:endParaRPr lang="en-ID" sz="4400" b="1" spc="-150" dirty="0">
              <a:gradFill>
                <a:gsLst>
                  <a:gs pos="0">
                    <a:schemeClr val="accent1"/>
                  </a:gs>
                  <a:gs pos="100000">
                    <a:schemeClr val="accent1">
                      <a:lumMod val="75000"/>
                    </a:schemeClr>
                  </a:gs>
                </a:gsLst>
                <a:lin ang="0" scaled="1"/>
              </a:gradFill>
            </a:endParaRPr>
          </a:p>
        </p:txBody>
      </p:sp>
      <p:grpSp>
        <p:nvGrpSpPr>
          <p:cNvPr id="19" name="Group 18"/>
          <p:cNvGrpSpPr/>
          <p:nvPr/>
        </p:nvGrpSpPr>
        <p:grpSpPr>
          <a:xfrm>
            <a:off x="1512960" y="1687312"/>
            <a:ext cx="3251898" cy="1951138"/>
            <a:chOff x="833" y="254436"/>
            <a:chExt cx="3251898" cy="1951138"/>
          </a:xfrm>
        </p:grpSpPr>
        <p:sp>
          <p:nvSpPr>
            <p:cNvPr id="20" name="Rectangle 19"/>
            <p:cNvSpPr/>
            <p:nvPr/>
          </p:nvSpPr>
          <p:spPr>
            <a:xfrm>
              <a:off x="833" y="254436"/>
              <a:ext cx="3251898" cy="1951138"/>
            </a:xfrm>
            <a:prstGeom prst="rect">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sp>
        <p:sp>
          <p:nvSpPr>
            <p:cNvPr id="21" name="TextBox 20"/>
            <p:cNvSpPr txBox="1"/>
            <p:nvPr/>
          </p:nvSpPr>
          <p:spPr>
            <a:xfrm>
              <a:off x="833" y="254436"/>
              <a:ext cx="3251898" cy="1951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cs typeface="Arial"/>
                </a:rPr>
                <a:t>Information is created leveraging algorithms that mimic real world information.</a:t>
              </a:r>
              <a:endParaRPr lang="en-US" sz="1900" kern="1200" dirty="0"/>
            </a:p>
          </p:txBody>
        </p:sp>
      </p:grpSp>
      <p:grpSp>
        <p:nvGrpSpPr>
          <p:cNvPr id="29" name="Group 28"/>
          <p:cNvGrpSpPr/>
          <p:nvPr/>
        </p:nvGrpSpPr>
        <p:grpSpPr>
          <a:xfrm>
            <a:off x="6284716" y="1687312"/>
            <a:ext cx="3251898" cy="1951138"/>
            <a:chOff x="3577921" y="254436"/>
            <a:chExt cx="3251898" cy="1951138"/>
          </a:xfrm>
        </p:grpSpPr>
        <p:sp>
          <p:nvSpPr>
            <p:cNvPr id="30" name="Rectangle 29"/>
            <p:cNvSpPr/>
            <p:nvPr/>
          </p:nvSpPr>
          <p:spPr>
            <a:xfrm>
              <a:off x="3577921" y="254436"/>
              <a:ext cx="3251898" cy="1951138"/>
            </a:xfrm>
            <a:prstGeom prst="rect">
              <a:avLst/>
            </a:prstGeom>
          </p:spPr>
          <p:style>
            <a:lnRef idx="0">
              <a:schemeClr val="lt1">
                <a:hueOff val="0"/>
                <a:satOff val="0"/>
                <a:lumOff val="0"/>
                <a:alphaOff val="0"/>
              </a:schemeClr>
            </a:lnRef>
            <a:fillRef idx="3">
              <a:schemeClr val="accent4">
                <a:hueOff val="4"/>
                <a:satOff val="-230"/>
                <a:lumOff val="5294"/>
                <a:alphaOff val="0"/>
              </a:schemeClr>
            </a:fillRef>
            <a:effectRef idx="3">
              <a:schemeClr val="accent4">
                <a:hueOff val="4"/>
                <a:satOff val="-230"/>
                <a:lumOff val="5294"/>
                <a:alphaOff val="0"/>
              </a:schemeClr>
            </a:effectRef>
            <a:fontRef idx="minor">
              <a:schemeClr val="lt1"/>
            </a:fontRef>
          </p:style>
        </p:sp>
        <p:sp>
          <p:nvSpPr>
            <p:cNvPr id="31" name="TextBox 30"/>
            <p:cNvSpPr txBox="1"/>
            <p:nvPr/>
          </p:nvSpPr>
          <p:spPr>
            <a:xfrm>
              <a:off x="3577921" y="254436"/>
              <a:ext cx="3251898" cy="1951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cs typeface="Arial"/>
                </a:rPr>
                <a:t>Leveraged as a substitute for low level information where information is not accessible.</a:t>
              </a:r>
              <a:endParaRPr lang="en-US" sz="1900" kern="1200" dirty="0"/>
            </a:p>
          </p:txBody>
        </p:sp>
      </p:grpSp>
      <p:grpSp>
        <p:nvGrpSpPr>
          <p:cNvPr id="32" name="Group 31"/>
          <p:cNvGrpSpPr/>
          <p:nvPr/>
        </p:nvGrpSpPr>
        <p:grpSpPr>
          <a:xfrm>
            <a:off x="1512960" y="4226933"/>
            <a:ext cx="3251898" cy="1951138"/>
            <a:chOff x="833" y="2530765"/>
            <a:chExt cx="3251898" cy="1951138"/>
          </a:xfrm>
        </p:grpSpPr>
        <p:sp>
          <p:nvSpPr>
            <p:cNvPr id="33" name="Rectangle 32"/>
            <p:cNvSpPr/>
            <p:nvPr/>
          </p:nvSpPr>
          <p:spPr>
            <a:xfrm>
              <a:off x="833" y="2530765"/>
              <a:ext cx="3251898" cy="1951138"/>
            </a:xfrm>
            <a:prstGeom prst="rect">
              <a:avLst/>
            </a:prstGeom>
          </p:spPr>
          <p:style>
            <a:lnRef idx="0">
              <a:schemeClr val="lt1">
                <a:hueOff val="0"/>
                <a:satOff val="0"/>
                <a:lumOff val="0"/>
                <a:alphaOff val="0"/>
              </a:schemeClr>
            </a:lnRef>
            <a:fillRef idx="3">
              <a:schemeClr val="accent4">
                <a:hueOff val="9"/>
                <a:satOff val="-460"/>
                <a:lumOff val="10588"/>
                <a:alphaOff val="0"/>
              </a:schemeClr>
            </a:fillRef>
            <a:effectRef idx="3">
              <a:schemeClr val="accent4">
                <a:hueOff val="9"/>
                <a:satOff val="-460"/>
                <a:lumOff val="10588"/>
                <a:alphaOff val="0"/>
              </a:schemeClr>
            </a:effectRef>
            <a:fontRef idx="minor">
              <a:schemeClr val="lt1"/>
            </a:fontRef>
          </p:style>
        </p:sp>
        <p:sp>
          <p:nvSpPr>
            <p:cNvPr id="34" name="TextBox 33"/>
            <p:cNvSpPr txBox="1"/>
            <p:nvPr/>
          </p:nvSpPr>
          <p:spPr>
            <a:xfrm>
              <a:off x="833" y="2530765"/>
              <a:ext cx="3251898" cy="1951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cs typeface="Arial"/>
                </a:rPr>
                <a:t>Supports adherence to security requirements and limits the need to share private information.</a:t>
              </a:r>
              <a:endParaRPr lang="en-US" sz="1900" kern="1200" dirty="0"/>
            </a:p>
          </p:txBody>
        </p:sp>
      </p:grpSp>
      <p:grpSp>
        <p:nvGrpSpPr>
          <p:cNvPr id="35" name="Group 34"/>
          <p:cNvGrpSpPr/>
          <p:nvPr/>
        </p:nvGrpSpPr>
        <p:grpSpPr>
          <a:xfrm>
            <a:off x="6347353" y="4226933"/>
            <a:ext cx="3251898" cy="1951138"/>
            <a:chOff x="3577921" y="2530765"/>
            <a:chExt cx="3251898" cy="1951138"/>
          </a:xfrm>
        </p:grpSpPr>
        <p:sp>
          <p:nvSpPr>
            <p:cNvPr id="36" name="Rectangle 35"/>
            <p:cNvSpPr/>
            <p:nvPr/>
          </p:nvSpPr>
          <p:spPr>
            <a:xfrm>
              <a:off x="3577921" y="2530765"/>
              <a:ext cx="3251898" cy="1951138"/>
            </a:xfrm>
            <a:prstGeom prst="rect">
              <a:avLst/>
            </a:prstGeom>
            <a:solidFill>
              <a:schemeClr val="accent1">
                <a:lumMod val="75000"/>
              </a:schemeClr>
            </a:solidFill>
          </p:spPr>
          <p:style>
            <a:lnRef idx="0">
              <a:schemeClr val="lt1">
                <a:hueOff val="0"/>
                <a:satOff val="0"/>
                <a:lumOff val="0"/>
                <a:alphaOff val="0"/>
              </a:schemeClr>
            </a:lnRef>
            <a:fillRef idx="3">
              <a:scrgbClr r="0" g="0" b="0"/>
            </a:fillRef>
            <a:effectRef idx="3">
              <a:schemeClr val="accent4">
                <a:hueOff val="13"/>
                <a:satOff val="-690"/>
                <a:lumOff val="15882"/>
                <a:alphaOff val="0"/>
              </a:schemeClr>
            </a:effectRef>
            <a:fontRef idx="minor">
              <a:schemeClr val="lt1"/>
            </a:fontRef>
          </p:style>
        </p:sp>
        <p:sp>
          <p:nvSpPr>
            <p:cNvPr id="37" name="TextBox 36"/>
            <p:cNvSpPr txBox="1"/>
            <p:nvPr/>
          </p:nvSpPr>
          <p:spPr>
            <a:xfrm>
              <a:off x="3577921" y="2530765"/>
              <a:ext cx="3251898" cy="1951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cs typeface="Arial"/>
                </a:rPr>
                <a:t>Examples Uses of Synthetic Data:</a:t>
              </a:r>
            </a:p>
            <a:p>
              <a:pPr lvl="0" algn="ctr" defTabSz="844550">
                <a:lnSpc>
                  <a:spcPct val="90000"/>
                </a:lnSpc>
                <a:spcBef>
                  <a:spcPct val="0"/>
                </a:spcBef>
                <a:spcAft>
                  <a:spcPct val="35000"/>
                </a:spcAft>
              </a:pPr>
              <a:r>
                <a:rPr lang="en-US" sz="1900" kern="1200" dirty="0">
                  <a:cs typeface="Arial"/>
                </a:rPr>
                <a:t>Financial predictions (origin)</a:t>
              </a:r>
            </a:p>
            <a:p>
              <a:pPr lvl="0" algn="ctr" defTabSz="844550">
                <a:lnSpc>
                  <a:spcPct val="90000"/>
                </a:lnSpc>
                <a:spcBef>
                  <a:spcPct val="0"/>
                </a:spcBef>
                <a:spcAft>
                  <a:spcPct val="35000"/>
                </a:spcAft>
              </a:pPr>
              <a:r>
                <a:rPr lang="en-US" sz="1900" kern="1200" dirty="0">
                  <a:cs typeface="Arial"/>
                </a:rPr>
                <a:t>SYNC Framework by Cornell</a:t>
              </a:r>
            </a:p>
            <a:p>
              <a:pPr lvl="0" algn="ctr" defTabSz="844550">
                <a:lnSpc>
                  <a:spcPct val="90000"/>
                </a:lnSpc>
                <a:spcBef>
                  <a:spcPct val="0"/>
                </a:spcBef>
                <a:spcAft>
                  <a:spcPct val="35000"/>
                </a:spcAft>
              </a:pPr>
              <a:r>
                <a:rPr lang="en-US" sz="1900" kern="1200" dirty="0">
                  <a:cs typeface="Arial"/>
                </a:rPr>
                <a:t>MIT Synthetic Data Vault</a:t>
              </a:r>
              <a:endParaRPr lang="en-US" sz="1900" kern="1200" dirty="0"/>
            </a:p>
          </p:txBody>
        </p:sp>
      </p:grpSp>
    </p:spTree>
    <p:extLst>
      <p:ext uri="{BB962C8B-B14F-4D97-AF65-F5344CB8AC3E}">
        <p14:creationId xmlns:p14="http://schemas.microsoft.com/office/powerpoint/2010/main" val="302184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350340" y="420851"/>
            <a:ext cx="6432665" cy="646331"/>
          </a:xfrm>
          <a:prstGeom prst="rect">
            <a:avLst/>
          </a:prstGeom>
          <a:noFill/>
          <a:effectLst/>
        </p:spPr>
        <p:txBody>
          <a:bodyPr wrap="square" rtlCol="0">
            <a:spAutoFit/>
          </a:bodyPr>
          <a:lstStyle/>
          <a:p>
            <a:pPr algn="ctr"/>
            <a:r>
              <a:rPr lang="en-US" sz="3600" b="1" spc="-150" dirty="0">
                <a:solidFill>
                  <a:schemeClr val="tx1">
                    <a:lumMod val="85000"/>
                    <a:lumOff val="15000"/>
                  </a:schemeClr>
                </a:solidFill>
                <a:latin typeface="+mj-lt"/>
              </a:rPr>
              <a:t>CLASSIFICATION </a:t>
            </a:r>
            <a:r>
              <a:rPr lang="en-US" sz="3600" b="1" spc="-150" dirty="0">
                <a:gradFill>
                  <a:gsLst>
                    <a:gs pos="0">
                      <a:schemeClr val="accent1"/>
                    </a:gs>
                    <a:gs pos="100000">
                      <a:schemeClr val="accent1">
                        <a:lumMod val="75000"/>
                      </a:schemeClr>
                    </a:gs>
                  </a:gsLst>
                  <a:lin ang="0" scaled="1"/>
                </a:gradFill>
                <a:latin typeface="+mj-lt"/>
              </a:rPr>
              <a:t>PROCESS</a:t>
            </a:r>
            <a:endParaRPr lang="en-ID" sz="1600" b="1" spc="-150" dirty="0">
              <a:gradFill>
                <a:gsLst>
                  <a:gs pos="0">
                    <a:schemeClr val="accent1"/>
                  </a:gs>
                  <a:gs pos="100000">
                    <a:schemeClr val="accent1">
                      <a:lumMod val="75000"/>
                    </a:schemeClr>
                  </a:gs>
                </a:gsLst>
                <a:lin ang="0" scaled="1"/>
              </a:gradFill>
              <a:latin typeface="+mj-lt"/>
            </a:endParaRPr>
          </a:p>
        </p:txBody>
      </p:sp>
      <p:sp>
        <p:nvSpPr>
          <p:cNvPr id="25" name="Rectangle 24"/>
          <p:cNvSpPr/>
          <p:nvPr/>
        </p:nvSpPr>
        <p:spPr>
          <a:xfrm>
            <a:off x="334066" y="5538867"/>
            <a:ext cx="5583836" cy="4422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Synthetic Data Generation</a:t>
            </a:r>
          </a:p>
        </p:txBody>
      </p:sp>
      <p:sp>
        <p:nvSpPr>
          <p:cNvPr id="26" name="Rectangle 25"/>
          <p:cNvSpPr/>
          <p:nvPr/>
        </p:nvSpPr>
        <p:spPr>
          <a:xfrm>
            <a:off x="5917902" y="5538866"/>
            <a:ext cx="5583836" cy="4422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Data Classification</a:t>
            </a:r>
          </a:p>
        </p:txBody>
      </p:sp>
      <p:grpSp>
        <p:nvGrpSpPr>
          <p:cNvPr id="30" name="Group 29"/>
          <p:cNvGrpSpPr/>
          <p:nvPr/>
        </p:nvGrpSpPr>
        <p:grpSpPr>
          <a:xfrm>
            <a:off x="334066" y="1663911"/>
            <a:ext cx="5583836" cy="3874957"/>
            <a:chOff x="334066" y="1663911"/>
            <a:chExt cx="5583836" cy="3874957"/>
          </a:xfrm>
        </p:grpSpPr>
        <p:sp>
          <p:nvSpPr>
            <p:cNvPr id="7" name="Flowchart: Magnetic Disk 6"/>
            <p:cNvSpPr/>
            <p:nvPr/>
          </p:nvSpPr>
          <p:spPr>
            <a:xfrm>
              <a:off x="842779" y="2822025"/>
              <a:ext cx="988576" cy="11242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Available</a:t>
              </a:r>
            </a:p>
            <a:p>
              <a:pPr algn="ctr"/>
              <a:r>
                <a:rPr lang="en-US" sz="1400" dirty="0"/>
                <a:t>Summary Data</a:t>
              </a:r>
            </a:p>
          </p:txBody>
        </p:sp>
        <p:pic>
          <p:nvPicPr>
            <p:cNvPr id="8" name="Picture 7" title="Image of Gea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8623" y="2822025"/>
              <a:ext cx="1214722" cy="1214722"/>
            </a:xfrm>
            <a:prstGeom prst="rect">
              <a:avLst/>
            </a:prstGeom>
          </p:spPr>
        </p:pic>
        <p:sp>
          <p:nvSpPr>
            <p:cNvPr id="9" name="Flowchart: Magnetic Disk 8"/>
            <p:cNvSpPr/>
            <p:nvPr/>
          </p:nvSpPr>
          <p:spPr>
            <a:xfrm>
              <a:off x="4457906" y="2829519"/>
              <a:ext cx="988576" cy="1124263"/>
            </a:xfrm>
            <a:prstGeom prst="flowChartMagneticDisk">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Synthetic Data</a:t>
              </a:r>
            </a:p>
          </p:txBody>
        </p:sp>
        <p:pic>
          <p:nvPicPr>
            <p:cNvPr id="10" name="Picture 9" title="Image for inspection during synthetic data analysis phas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3438" y="4115026"/>
              <a:ext cx="779391" cy="816548"/>
            </a:xfrm>
            <a:prstGeom prst="rect">
              <a:avLst/>
            </a:prstGeom>
          </p:spPr>
        </p:pic>
        <p:sp>
          <p:nvSpPr>
            <p:cNvPr id="11" name="TextBox 10"/>
            <p:cNvSpPr txBox="1"/>
            <p:nvPr/>
          </p:nvSpPr>
          <p:spPr>
            <a:xfrm>
              <a:off x="2181897" y="4999320"/>
              <a:ext cx="1551448" cy="307777"/>
            </a:xfrm>
            <a:prstGeom prst="rect">
              <a:avLst/>
            </a:prstGeom>
            <a:noFill/>
          </p:spPr>
          <p:txBody>
            <a:bodyPr wrap="square" rtlCol="0">
              <a:spAutoFit/>
            </a:bodyPr>
            <a:lstStyle/>
            <a:p>
              <a:r>
                <a:rPr lang="en-US" sz="1400" b="1" dirty="0"/>
                <a:t>Inspect/Validate</a:t>
              </a:r>
            </a:p>
          </p:txBody>
        </p:sp>
        <p:cxnSp>
          <p:nvCxnSpPr>
            <p:cNvPr id="12" name="Straight Arrow Connector 11" title="arrow connecting summary data to processing gear"/>
            <p:cNvCxnSpPr/>
            <p:nvPr/>
          </p:nvCxnSpPr>
          <p:spPr>
            <a:xfrm>
              <a:off x="3657579" y="3529060"/>
              <a:ext cx="705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title="background image"/>
            <p:cNvSpPr/>
            <p:nvPr/>
          </p:nvSpPr>
          <p:spPr>
            <a:xfrm>
              <a:off x="334066" y="1663911"/>
              <a:ext cx="5583836" cy="38749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title="arrow connection summary data to processing"/>
            <p:cNvCxnSpPr/>
            <p:nvPr/>
          </p:nvCxnSpPr>
          <p:spPr>
            <a:xfrm>
              <a:off x="1831356" y="3504075"/>
              <a:ext cx="5879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title="arrow connecting inspection to synthetic data output"/>
            <p:cNvCxnSpPr>
              <a:stCxn id="9" idx="3"/>
              <a:endCxn id="10" idx="3"/>
            </p:cNvCxnSpPr>
            <p:nvPr/>
          </p:nvCxnSpPr>
          <p:spPr>
            <a:xfrm rot="5400000">
              <a:off x="3887753" y="3458857"/>
              <a:ext cx="569519" cy="155936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descr="depicts reprocessing that must occur on summary data if inspection fails." title="arrow connetng inspection to summary data"/>
            <p:cNvCxnSpPr>
              <a:stCxn id="10" idx="1"/>
              <a:endCxn id="7" idx="3"/>
            </p:cNvCxnSpPr>
            <p:nvPr/>
          </p:nvCxnSpPr>
          <p:spPr>
            <a:xfrm rot="10800000">
              <a:off x="1337067" y="3946289"/>
              <a:ext cx="1276370" cy="5770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152142" y="2278135"/>
              <a:ext cx="1872353" cy="523220"/>
            </a:xfrm>
            <a:prstGeom prst="rect">
              <a:avLst/>
            </a:prstGeom>
            <a:noFill/>
          </p:spPr>
          <p:txBody>
            <a:bodyPr wrap="square" rtlCol="0">
              <a:spAutoFit/>
            </a:bodyPr>
            <a:lstStyle/>
            <a:p>
              <a:pPr algn="ctr"/>
              <a:r>
                <a:rPr lang="en-US" sz="1400" b="1" dirty="0"/>
                <a:t>Synthetic Data Generator</a:t>
              </a:r>
            </a:p>
          </p:txBody>
        </p:sp>
      </p:grpSp>
      <p:grpSp>
        <p:nvGrpSpPr>
          <p:cNvPr id="32" name="Group 31"/>
          <p:cNvGrpSpPr/>
          <p:nvPr/>
        </p:nvGrpSpPr>
        <p:grpSpPr>
          <a:xfrm>
            <a:off x="5917902" y="1510821"/>
            <a:ext cx="5583836" cy="4031794"/>
            <a:chOff x="5917902" y="1510821"/>
            <a:chExt cx="5583836" cy="4031794"/>
          </a:xfrm>
        </p:grpSpPr>
        <p:sp>
          <p:nvSpPr>
            <p:cNvPr id="17" name="Rectangle 16" title="background image"/>
            <p:cNvSpPr/>
            <p:nvPr/>
          </p:nvSpPr>
          <p:spPr>
            <a:xfrm>
              <a:off x="5917902" y="1667658"/>
              <a:ext cx="5583836" cy="38749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6679678" y="1510821"/>
              <a:ext cx="4742062" cy="3991475"/>
              <a:chOff x="6679678" y="1510821"/>
              <a:chExt cx="4742062" cy="3991475"/>
            </a:xfrm>
          </p:grpSpPr>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18" name="Oval 17"/>
              <p:cNvSpPr/>
              <p:nvPr/>
            </p:nvSpPr>
            <p:spPr>
              <a:xfrm>
                <a:off x="6679678" y="2922076"/>
                <a:ext cx="1357912" cy="13900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Training</a:t>
                </a:r>
              </a:p>
            </p:txBody>
          </p:sp>
          <p:sp>
            <p:nvSpPr>
              <p:cNvPr id="19" name="Oval 18"/>
              <p:cNvSpPr/>
              <p:nvPr/>
            </p:nvSpPr>
            <p:spPr>
              <a:xfrm>
                <a:off x="8954336" y="2030187"/>
                <a:ext cx="1318266" cy="13494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Testing</a:t>
                </a:r>
              </a:p>
            </p:txBody>
          </p:sp>
          <p:sp>
            <p:nvSpPr>
              <p:cNvPr id="20" name="Oval 19"/>
              <p:cNvSpPr/>
              <p:nvPr/>
            </p:nvSpPr>
            <p:spPr>
              <a:xfrm>
                <a:off x="9062376" y="3772107"/>
                <a:ext cx="1255247" cy="128495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Prediction Analysis/Output</a:t>
                </a:r>
              </a:p>
            </p:txBody>
          </p:sp>
          <p:cxnSp>
            <p:nvCxnSpPr>
              <p:cNvPr id="21" name="Straight Arrow Connector 20" title="arrow connecting training to evaluation"/>
              <p:cNvCxnSpPr>
                <a:endCxn id="19" idx="2"/>
              </p:cNvCxnSpPr>
              <p:nvPr/>
            </p:nvCxnSpPr>
            <p:spPr>
              <a:xfrm flipV="1">
                <a:off x="7993159" y="2704920"/>
                <a:ext cx="961177" cy="5433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title="Arrow connecting evaluation to performance tuning"/>
              <p:cNvCxnSpPr/>
              <p:nvPr/>
            </p:nvCxnSpPr>
            <p:spPr>
              <a:xfrm>
                <a:off x="9612095" y="3299917"/>
                <a:ext cx="0" cy="4721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title="arrow connecting performance tuning to training"/>
              <p:cNvCxnSpPr>
                <a:stCxn id="20" idx="2"/>
              </p:cNvCxnSpPr>
              <p:nvPr/>
            </p:nvCxnSpPr>
            <p:spPr>
              <a:xfrm flipH="1" flipV="1">
                <a:off x="8060614" y="3824573"/>
                <a:ext cx="1001762" cy="5900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65" y="5132964"/>
                <a:ext cx="723275" cy="369332"/>
              </a:xfrm>
              <a:prstGeom prst="rect">
                <a:avLst/>
              </a:prstGeom>
              <a:noFill/>
            </p:spPr>
            <p:txBody>
              <a:bodyPr wrap="none" rtlCol="0">
                <a:spAutoFit/>
              </a:bodyPr>
              <a:lstStyle/>
              <a:p>
                <a:r>
                  <a:rPr lang="en-US" dirty="0">
                    <a:solidFill>
                      <a:schemeClr val="bg1"/>
                    </a:solidFill>
                  </a:rPr>
                  <a:t>AIML</a:t>
                </a:r>
              </a:p>
            </p:txBody>
          </p:sp>
        </p:grpSp>
      </p:grpSp>
      <p:cxnSp>
        <p:nvCxnSpPr>
          <p:cNvPr id="24" name="Elbow Connector 23" descr="depicts successful validation from synthetic data processing and transition to the data classification phase." title="arrow connecting inspection to training"/>
          <p:cNvCxnSpPr>
            <a:endCxn id="18" idx="4"/>
          </p:cNvCxnSpPr>
          <p:nvPr/>
        </p:nvCxnSpPr>
        <p:spPr>
          <a:xfrm flipV="1">
            <a:off x="3566673" y="4312126"/>
            <a:ext cx="3791961" cy="575594"/>
          </a:xfrm>
          <a:prstGeom prst="bentConnector2">
            <a:avLst/>
          </a:prstGeom>
          <a:ln>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473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850355" y="2168499"/>
            <a:ext cx="8738158" cy="3197262"/>
            <a:chOff x="8192530" y="2722724"/>
            <a:chExt cx="4072167" cy="3197262"/>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8257854" y="3430610"/>
              <a:ext cx="4006843" cy="323678"/>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r>
                <a:rPr lang="en-US" sz="1600" dirty="0">
                  <a:solidFill>
                    <a:schemeClr val="tx1">
                      <a:lumMod val="65000"/>
                      <a:lumOff val="35000"/>
                    </a:schemeClr>
                  </a:solidFill>
                  <a:latin typeface="+mn-lt"/>
                </a:rPr>
                <a:t>Model assessment, selection and design</a:t>
              </a:r>
              <a:endParaRPr lang="en-ID" sz="1600" dirty="0">
                <a:solidFill>
                  <a:schemeClr val="tx1">
                    <a:lumMod val="65000"/>
                    <a:lumOff val="35000"/>
                  </a:schemeClr>
                </a:solidFill>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735652" y="5719931"/>
              <a:ext cx="311662"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pPr algn="l"/>
              <a:r>
                <a:rPr lang="en-US" dirty="0">
                  <a:solidFill>
                    <a:schemeClr val="bg1"/>
                  </a:solidFill>
                  <a:latin typeface="+mn-lt"/>
                </a:rPr>
                <a:t>START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8192530" y="2722724"/>
              <a:ext cx="3422287" cy="707886"/>
            </a:xfrm>
            <a:prstGeom prst="rect">
              <a:avLst/>
            </a:prstGeom>
            <a:noFill/>
            <a:effectLst/>
          </p:spPr>
          <p:txBody>
            <a:bodyPr wrap="square" rtlCol="0">
              <a:spAutoFit/>
            </a:bodyPr>
            <a:lstStyle/>
            <a:p>
              <a:r>
                <a:rPr lang="en-US" sz="4000" b="1" spc="-150" dirty="0">
                  <a:solidFill>
                    <a:schemeClr val="tx1">
                      <a:lumMod val="85000"/>
                      <a:lumOff val="15000"/>
                    </a:schemeClr>
                  </a:solidFill>
                  <a:latin typeface="+mj-lt"/>
                </a:rPr>
                <a:t>MODEL </a:t>
              </a:r>
              <a:r>
                <a:rPr lang="en-US" sz="4000" b="1" spc="-150" dirty="0">
                  <a:solidFill>
                    <a:schemeClr val="accent1"/>
                  </a:solidFill>
                  <a:latin typeface="+mj-lt"/>
                </a:rPr>
                <a:t>DESIGN</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926183" y="2845684"/>
            <a:ext cx="3682419" cy="1200329"/>
          </a:xfrm>
          <a:prstGeom prst="rect">
            <a:avLst/>
          </a:prstGeom>
          <a:noFill/>
          <a:effectLst/>
        </p:spPr>
        <p:txBody>
          <a:bodyPr wrap="none" rtlCol="0">
            <a:spAutoFit/>
          </a:bodyPr>
          <a:lstStyle/>
          <a:p>
            <a:pPr algn="ctr"/>
            <a:r>
              <a:rPr lang="en-US" sz="7200" b="1" spc="-150" dirty="0">
                <a:solidFill>
                  <a:schemeClr val="bg1">
                    <a:alpha val="54000"/>
                  </a:schemeClr>
                </a:solidFill>
                <a:effectLst>
                  <a:outerShdw blurRad="63500" sx="101000" sy="101000" algn="ctr" rotWithShape="0">
                    <a:prstClr val="black">
                      <a:alpha val="20000"/>
                    </a:prstClr>
                  </a:outerShdw>
                </a:effectLst>
                <a:latin typeface="+mj-lt"/>
              </a:rPr>
              <a:t>MODEL</a:t>
            </a:r>
            <a:endParaRPr lang="en-ID" sz="40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grpSp>
        <p:nvGrpSpPr>
          <p:cNvPr id="20" name="Group 19" title="background image"/>
          <p:cNvGrpSpPr/>
          <p:nvPr/>
        </p:nvGrpSpPr>
        <p:grpSpPr>
          <a:xfrm>
            <a:off x="8815650" y="2156867"/>
            <a:ext cx="1376135" cy="976160"/>
            <a:chOff x="2390775" y="4265613"/>
            <a:chExt cx="781050" cy="554037"/>
          </a:xfrm>
          <a:solidFill>
            <a:schemeClr val="tx2">
              <a:lumMod val="65000"/>
              <a:lumOff val="35000"/>
            </a:schemeClr>
          </a:solidFill>
        </p:grpSpPr>
        <p:sp>
          <p:nvSpPr>
            <p:cNvPr id="21" name="Freeform 6"/>
            <p:cNvSpPr>
              <a:spLocks/>
            </p:cNvSpPr>
            <p:nvPr/>
          </p:nvSpPr>
          <p:spPr bwMode="auto">
            <a:xfrm>
              <a:off x="2586038" y="4797425"/>
              <a:ext cx="282575" cy="22225"/>
            </a:xfrm>
            <a:custGeom>
              <a:avLst/>
              <a:gdLst>
                <a:gd name="T0" fmla="*/ 13 w 356"/>
                <a:gd name="T1" fmla="*/ 27 h 27"/>
                <a:gd name="T2" fmla="*/ 13 w 356"/>
                <a:gd name="T3" fmla="*/ 27 h 27"/>
                <a:gd name="T4" fmla="*/ 8 w 356"/>
                <a:gd name="T5" fmla="*/ 25 h 27"/>
                <a:gd name="T6" fmla="*/ 5 w 356"/>
                <a:gd name="T7" fmla="*/ 22 h 27"/>
                <a:gd name="T8" fmla="*/ 2 w 356"/>
                <a:gd name="T9" fmla="*/ 19 h 27"/>
                <a:gd name="T10" fmla="*/ 0 w 356"/>
                <a:gd name="T11" fmla="*/ 13 h 27"/>
                <a:gd name="T12" fmla="*/ 0 w 356"/>
                <a:gd name="T13" fmla="*/ 13 h 27"/>
                <a:gd name="T14" fmla="*/ 2 w 356"/>
                <a:gd name="T15" fmla="*/ 8 h 27"/>
                <a:gd name="T16" fmla="*/ 5 w 356"/>
                <a:gd name="T17" fmla="*/ 3 h 27"/>
                <a:gd name="T18" fmla="*/ 8 w 356"/>
                <a:gd name="T19" fmla="*/ 0 h 27"/>
                <a:gd name="T20" fmla="*/ 13 w 356"/>
                <a:gd name="T21" fmla="*/ 0 h 27"/>
                <a:gd name="T22" fmla="*/ 343 w 356"/>
                <a:gd name="T23" fmla="*/ 0 h 27"/>
                <a:gd name="T24" fmla="*/ 343 w 356"/>
                <a:gd name="T25" fmla="*/ 0 h 27"/>
                <a:gd name="T26" fmla="*/ 348 w 356"/>
                <a:gd name="T27" fmla="*/ 0 h 27"/>
                <a:gd name="T28" fmla="*/ 353 w 356"/>
                <a:gd name="T29" fmla="*/ 3 h 27"/>
                <a:gd name="T30" fmla="*/ 355 w 356"/>
                <a:gd name="T31" fmla="*/ 8 h 27"/>
                <a:gd name="T32" fmla="*/ 356 w 356"/>
                <a:gd name="T33" fmla="*/ 13 h 27"/>
                <a:gd name="T34" fmla="*/ 356 w 356"/>
                <a:gd name="T35" fmla="*/ 13 h 27"/>
                <a:gd name="T36" fmla="*/ 355 w 356"/>
                <a:gd name="T37" fmla="*/ 19 h 27"/>
                <a:gd name="T38" fmla="*/ 353 w 356"/>
                <a:gd name="T39" fmla="*/ 22 h 27"/>
                <a:gd name="T40" fmla="*/ 348 w 356"/>
                <a:gd name="T41" fmla="*/ 25 h 27"/>
                <a:gd name="T42" fmla="*/ 343 w 356"/>
                <a:gd name="T43" fmla="*/ 27 h 27"/>
                <a:gd name="T44" fmla="*/ 13 w 356"/>
                <a:gd name="T4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27">
                  <a:moveTo>
                    <a:pt x="13" y="27"/>
                  </a:moveTo>
                  <a:lnTo>
                    <a:pt x="13" y="27"/>
                  </a:lnTo>
                  <a:lnTo>
                    <a:pt x="8" y="25"/>
                  </a:lnTo>
                  <a:lnTo>
                    <a:pt x="5" y="22"/>
                  </a:lnTo>
                  <a:lnTo>
                    <a:pt x="2" y="19"/>
                  </a:lnTo>
                  <a:lnTo>
                    <a:pt x="0" y="13"/>
                  </a:lnTo>
                  <a:lnTo>
                    <a:pt x="0" y="13"/>
                  </a:lnTo>
                  <a:lnTo>
                    <a:pt x="2" y="8"/>
                  </a:lnTo>
                  <a:lnTo>
                    <a:pt x="5" y="3"/>
                  </a:lnTo>
                  <a:lnTo>
                    <a:pt x="8" y="0"/>
                  </a:lnTo>
                  <a:lnTo>
                    <a:pt x="13" y="0"/>
                  </a:lnTo>
                  <a:lnTo>
                    <a:pt x="343" y="0"/>
                  </a:lnTo>
                  <a:lnTo>
                    <a:pt x="343" y="0"/>
                  </a:lnTo>
                  <a:lnTo>
                    <a:pt x="348" y="0"/>
                  </a:lnTo>
                  <a:lnTo>
                    <a:pt x="353" y="3"/>
                  </a:lnTo>
                  <a:lnTo>
                    <a:pt x="355" y="8"/>
                  </a:lnTo>
                  <a:lnTo>
                    <a:pt x="356" y="13"/>
                  </a:lnTo>
                  <a:lnTo>
                    <a:pt x="356" y="13"/>
                  </a:lnTo>
                  <a:lnTo>
                    <a:pt x="355" y="19"/>
                  </a:lnTo>
                  <a:lnTo>
                    <a:pt x="353" y="22"/>
                  </a:lnTo>
                  <a:lnTo>
                    <a:pt x="348" y="25"/>
                  </a:lnTo>
                  <a:lnTo>
                    <a:pt x="34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
            <p:cNvSpPr>
              <a:spLocks/>
            </p:cNvSpPr>
            <p:nvPr/>
          </p:nvSpPr>
          <p:spPr bwMode="auto">
            <a:xfrm>
              <a:off x="2513013" y="4364038"/>
              <a:ext cx="414338" cy="277812"/>
            </a:xfrm>
            <a:custGeom>
              <a:avLst/>
              <a:gdLst>
                <a:gd name="T0" fmla="*/ 14 w 522"/>
                <a:gd name="T1" fmla="*/ 350 h 350"/>
                <a:gd name="T2" fmla="*/ 14 w 522"/>
                <a:gd name="T3" fmla="*/ 350 h 350"/>
                <a:gd name="T4" fmla="*/ 5 w 522"/>
                <a:gd name="T5" fmla="*/ 349 h 350"/>
                <a:gd name="T6" fmla="*/ 5 w 522"/>
                <a:gd name="T7" fmla="*/ 349 h 350"/>
                <a:gd name="T8" fmla="*/ 2 w 522"/>
                <a:gd name="T9" fmla="*/ 345 h 350"/>
                <a:gd name="T10" fmla="*/ 0 w 522"/>
                <a:gd name="T11" fmla="*/ 340 h 350"/>
                <a:gd name="T12" fmla="*/ 0 w 522"/>
                <a:gd name="T13" fmla="*/ 335 h 350"/>
                <a:gd name="T14" fmla="*/ 2 w 522"/>
                <a:gd name="T15" fmla="*/ 330 h 350"/>
                <a:gd name="T16" fmla="*/ 103 w 522"/>
                <a:gd name="T17" fmla="*/ 163 h 350"/>
                <a:gd name="T18" fmla="*/ 103 w 522"/>
                <a:gd name="T19" fmla="*/ 163 h 350"/>
                <a:gd name="T20" fmla="*/ 108 w 522"/>
                <a:gd name="T21" fmla="*/ 158 h 350"/>
                <a:gd name="T22" fmla="*/ 115 w 522"/>
                <a:gd name="T23" fmla="*/ 156 h 350"/>
                <a:gd name="T24" fmla="*/ 115 w 522"/>
                <a:gd name="T25" fmla="*/ 156 h 350"/>
                <a:gd name="T26" fmla="*/ 115 w 522"/>
                <a:gd name="T27" fmla="*/ 156 h 350"/>
                <a:gd name="T28" fmla="*/ 115 w 522"/>
                <a:gd name="T29" fmla="*/ 156 h 350"/>
                <a:gd name="T30" fmla="*/ 120 w 522"/>
                <a:gd name="T31" fmla="*/ 158 h 350"/>
                <a:gd name="T32" fmla="*/ 125 w 522"/>
                <a:gd name="T33" fmla="*/ 163 h 350"/>
                <a:gd name="T34" fmla="*/ 193 w 522"/>
                <a:gd name="T35" fmla="*/ 257 h 350"/>
                <a:gd name="T36" fmla="*/ 274 w 522"/>
                <a:gd name="T37" fmla="*/ 174 h 350"/>
                <a:gd name="T38" fmla="*/ 274 w 522"/>
                <a:gd name="T39" fmla="*/ 174 h 350"/>
                <a:gd name="T40" fmla="*/ 279 w 522"/>
                <a:gd name="T41" fmla="*/ 171 h 350"/>
                <a:gd name="T42" fmla="*/ 284 w 522"/>
                <a:gd name="T43" fmla="*/ 169 h 350"/>
                <a:gd name="T44" fmla="*/ 284 w 522"/>
                <a:gd name="T45" fmla="*/ 169 h 350"/>
                <a:gd name="T46" fmla="*/ 287 w 522"/>
                <a:gd name="T47" fmla="*/ 171 h 350"/>
                <a:gd name="T48" fmla="*/ 292 w 522"/>
                <a:gd name="T49" fmla="*/ 173 h 350"/>
                <a:gd name="T50" fmla="*/ 365 w 522"/>
                <a:gd name="T51" fmla="*/ 235 h 350"/>
                <a:gd name="T52" fmla="*/ 497 w 522"/>
                <a:gd name="T53" fmla="*/ 7 h 350"/>
                <a:gd name="T54" fmla="*/ 497 w 522"/>
                <a:gd name="T55" fmla="*/ 7 h 350"/>
                <a:gd name="T56" fmla="*/ 502 w 522"/>
                <a:gd name="T57" fmla="*/ 2 h 350"/>
                <a:gd name="T58" fmla="*/ 509 w 522"/>
                <a:gd name="T59" fmla="*/ 0 h 350"/>
                <a:gd name="T60" fmla="*/ 509 w 522"/>
                <a:gd name="T61" fmla="*/ 0 h 350"/>
                <a:gd name="T62" fmla="*/ 515 w 522"/>
                <a:gd name="T63" fmla="*/ 2 h 350"/>
                <a:gd name="T64" fmla="*/ 515 w 522"/>
                <a:gd name="T65" fmla="*/ 2 h 350"/>
                <a:gd name="T66" fmla="*/ 520 w 522"/>
                <a:gd name="T67" fmla="*/ 5 h 350"/>
                <a:gd name="T68" fmla="*/ 522 w 522"/>
                <a:gd name="T69" fmla="*/ 11 h 350"/>
                <a:gd name="T70" fmla="*/ 522 w 522"/>
                <a:gd name="T71" fmla="*/ 11 h 350"/>
                <a:gd name="T72" fmla="*/ 522 w 522"/>
                <a:gd name="T73" fmla="*/ 16 h 350"/>
                <a:gd name="T74" fmla="*/ 520 w 522"/>
                <a:gd name="T75" fmla="*/ 21 h 350"/>
                <a:gd name="T76" fmla="*/ 379 w 522"/>
                <a:gd name="T77" fmla="*/ 262 h 350"/>
                <a:gd name="T78" fmla="*/ 379 w 522"/>
                <a:gd name="T79" fmla="*/ 262 h 350"/>
                <a:gd name="T80" fmla="*/ 375 w 522"/>
                <a:gd name="T81" fmla="*/ 267 h 350"/>
                <a:gd name="T82" fmla="*/ 370 w 522"/>
                <a:gd name="T83" fmla="*/ 269 h 350"/>
                <a:gd name="T84" fmla="*/ 370 w 522"/>
                <a:gd name="T85" fmla="*/ 269 h 350"/>
                <a:gd name="T86" fmla="*/ 368 w 522"/>
                <a:gd name="T87" fmla="*/ 269 h 350"/>
                <a:gd name="T88" fmla="*/ 368 w 522"/>
                <a:gd name="T89" fmla="*/ 269 h 350"/>
                <a:gd name="T90" fmla="*/ 363 w 522"/>
                <a:gd name="T91" fmla="*/ 267 h 350"/>
                <a:gd name="T92" fmla="*/ 358 w 522"/>
                <a:gd name="T93" fmla="*/ 266 h 350"/>
                <a:gd name="T94" fmla="*/ 284 w 522"/>
                <a:gd name="T95" fmla="*/ 202 h 350"/>
                <a:gd name="T96" fmla="*/ 201 w 522"/>
                <a:gd name="T97" fmla="*/ 288 h 350"/>
                <a:gd name="T98" fmla="*/ 201 w 522"/>
                <a:gd name="T99" fmla="*/ 288 h 350"/>
                <a:gd name="T100" fmla="*/ 196 w 522"/>
                <a:gd name="T101" fmla="*/ 291 h 350"/>
                <a:gd name="T102" fmla="*/ 191 w 522"/>
                <a:gd name="T103" fmla="*/ 293 h 350"/>
                <a:gd name="T104" fmla="*/ 191 w 522"/>
                <a:gd name="T105" fmla="*/ 293 h 350"/>
                <a:gd name="T106" fmla="*/ 184 w 522"/>
                <a:gd name="T107" fmla="*/ 291 h 350"/>
                <a:gd name="T108" fmla="*/ 181 w 522"/>
                <a:gd name="T109" fmla="*/ 288 h 350"/>
                <a:gd name="T110" fmla="*/ 115 w 522"/>
                <a:gd name="T111" fmla="*/ 195 h 350"/>
                <a:gd name="T112" fmla="*/ 24 w 522"/>
                <a:gd name="T113" fmla="*/ 345 h 350"/>
                <a:gd name="T114" fmla="*/ 24 w 522"/>
                <a:gd name="T115" fmla="*/ 345 h 350"/>
                <a:gd name="T116" fmla="*/ 19 w 522"/>
                <a:gd name="T117" fmla="*/ 349 h 350"/>
                <a:gd name="T118" fmla="*/ 14 w 522"/>
                <a:gd name="T119" fmla="*/ 350 h 350"/>
                <a:gd name="T120" fmla="*/ 14 w 522"/>
                <a:gd name="T12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2" h="350">
                  <a:moveTo>
                    <a:pt x="14" y="350"/>
                  </a:moveTo>
                  <a:lnTo>
                    <a:pt x="14" y="350"/>
                  </a:lnTo>
                  <a:lnTo>
                    <a:pt x="5" y="349"/>
                  </a:lnTo>
                  <a:lnTo>
                    <a:pt x="5" y="349"/>
                  </a:lnTo>
                  <a:lnTo>
                    <a:pt x="2" y="345"/>
                  </a:lnTo>
                  <a:lnTo>
                    <a:pt x="0" y="340"/>
                  </a:lnTo>
                  <a:lnTo>
                    <a:pt x="0" y="335"/>
                  </a:lnTo>
                  <a:lnTo>
                    <a:pt x="2" y="330"/>
                  </a:lnTo>
                  <a:lnTo>
                    <a:pt x="103" y="163"/>
                  </a:lnTo>
                  <a:lnTo>
                    <a:pt x="103" y="163"/>
                  </a:lnTo>
                  <a:lnTo>
                    <a:pt x="108" y="158"/>
                  </a:lnTo>
                  <a:lnTo>
                    <a:pt x="115" y="156"/>
                  </a:lnTo>
                  <a:lnTo>
                    <a:pt x="115" y="156"/>
                  </a:lnTo>
                  <a:lnTo>
                    <a:pt x="115" y="156"/>
                  </a:lnTo>
                  <a:lnTo>
                    <a:pt x="115" y="156"/>
                  </a:lnTo>
                  <a:lnTo>
                    <a:pt x="120" y="158"/>
                  </a:lnTo>
                  <a:lnTo>
                    <a:pt x="125" y="163"/>
                  </a:lnTo>
                  <a:lnTo>
                    <a:pt x="193" y="257"/>
                  </a:lnTo>
                  <a:lnTo>
                    <a:pt x="274" y="174"/>
                  </a:lnTo>
                  <a:lnTo>
                    <a:pt x="274" y="174"/>
                  </a:lnTo>
                  <a:lnTo>
                    <a:pt x="279" y="171"/>
                  </a:lnTo>
                  <a:lnTo>
                    <a:pt x="284" y="169"/>
                  </a:lnTo>
                  <a:lnTo>
                    <a:pt x="284" y="169"/>
                  </a:lnTo>
                  <a:lnTo>
                    <a:pt x="287" y="171"/>
                  </a:lnTo>
                  <a:lnTo>
                    <a:pt x="292" y="173"/>
                  </a:lnTo>
                  <a:lnTo>
                    <a:pt x="365" y="235"/>
                  </a:lnTo>
                  <a:lnTo>
                    <a:pt x="497" y="7"/>
                  </a:lnTo>
                  <a:lnTo>
                    <a:pt x="497" y="7"/>
                  </a:lnTo>
                  <a:lnTo>
                    <a:pt x="502" y="2"/>
                  </a:lnTo>
                  <a:lnTo>
                    <a:pt x="509" y="0"/>
                  </a:lnTo>
                  <a:lnTo>
                    <a:pt x="509" y="0"/>
                  </a:lnTo>
                  <a:lnTo>
                    <a:pt x="515" y="2"/>
                  </a:lnTo>
                  <a:lnTo>
                    <a:pt x="515" y="2"/>
                  </a:lnTo>
                  <a:lnTo>
                    <a:pt x="520" y="5"/>
                  </a:lnTo>
                  <a:lnTo>
                    <a:pt x="522" y="11"/>
                  </a:lnTo>
                  <a:lnTo>
                    <a:pt x="522" y="11"/>
                  </a:lnTo>
                  <a:lnTo>
                    <a:pt x="522" y="16"/>
                  </a:lnTo>
                  <a:lnTo>
                    <a:pt x="520" y="21"/>
                  </a:lnTo>
                  <a:lnTo>
                    <a:pt x="379" y="262"/>
                  </a:lnTo>
                  <a:lnTo>
                    <a:pt x="379" y="262"/>
                  </a:lnTo>
                  <a:lnTo>
                    <a:pt x="375" y="267"/>
                  </a:lnTo>
                  <a:lnTo>
                    <a:pt x="370" y="269"/>
                  </a:lnTo>
                  <a:lnTo>
                    <a:pt x="370" y="269"/>
                  </a:lnTo>
                  <a:lnTo>
                    <a:pt x="368" y="269"/>
                  </a:lnTo>
                  <a:lnTo>
                    <a:pt x="368" y="269"/>
                  </a:lnTo>
                  <a:lnTo>
                    <a:pt x="363" y="267"/>
                  </a:lnTo>
                  <a:lnTo>
                    <a:pt x="358" y="266"/>
                  </a:lnTo>
                  <a:lnTo>
                    <a:pt x="284" y="202"/>
                  </a:lnTo>
                  <a:lnTo>
                    <a:pt x="201" y="288"/>
                  </a:lnTo>
                  <a:lnTo>
                    <a:pt x="201" y="288"/>
                  </a:lnTo>
                  <a:lnTo>
                    <a:pt x="196" y="291"/>
                  </a:lnTo>
                  <a:lnTo>
                    <a:pt x="191" y="293"/>
                  </a:lnTo>
                  <a:lnTo>
                    <a:pt x="191" y="293"/>
                  </a:lnTo>
                  <a:lnTo>
                    <a:pt x="184" y="291"/>
                  </a:lnTo>
                  <a:lnTo>
                    <a:pt x="181" y="288"/>
                  </a:lnTo>
                  <a:lnTo>
                    <a:pt x="115" y="195"/>
                  </a:lnTo>
                  <a:lnTo>
                    <a:pt x="24" y="345"/>
                  </a:lnTo>
                  <a:lnTo>
                    <a:pt x="24" y="345"/>
                  </a:lnTo>
                  <a:lnTo>
                    <a:pt x="19" y="349"/>
                  </a:lnTo>
                  <a:lnTo>
                    <a:pt x="14" y="350"/>
                  </a:lnTo>
                  <a:lnTo>
                    <a:pt x="1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
            <p:cNvSpPr>
              <a:spLocks/>
            </p:cNvSpPr>
            <p:nvPr/>
          </p:nvSpPr>
          <p:spPr bwMode="auto">
            <a:xfrm>
              <a:off x="2390775" y="4265613"/>
              <a:ext cx="673100" cy="469900"/>
            </a:xfrm>
            <a:custGeom>
              <a:avLst/>
              <a:gdLst>
                <a:gd name="T0" fmla="*/ 88 w 846"/>
                <a:gd name="T1" fmla="*/ 592 h 592"/>
                <a:gd name="T2" fmla="*/ 52 w 846"/>
                <a:gd name="T3" fmla="*/ 585 h 592"/>
                <a:gd name="T4" fmla="*/ 25 w 846"/>
                <a:gd name="T5" fmla="*/ 566 h 592"/>
                <a:gd name="T6" fmla="*/ 7 w 846"/>
                <a:gd name="T7" fmla="*/ 537 h 592"/>
                <a:gd name="T8" fmla="*/ 0 w 846"/>
                <a:gd name="T9" fmla="*/ 504 h 592"/>
                <a:gd name="T10" fmla="*/ 0 w 846"/>
                <a:gd name="T11" fmla="*/ 88 h 592"/>
                <a:gd name="T12" fmla="*/ 7 w 846"/>
                <a:gd name="T13" fmla="*/ 54 h 592"/>
                <a:gd name="T14" fmla="*/ 25 w 846"/>
                <a:gd name="T15" fmla="*/ 27 h 592"/>
                <a:gd name="T16" fmla="*/ 52 w 846"/>
                <a:gd name="T17" fmla="*/ 8 h 592"/>
                <a:gd name="T18" fmla="*/ 88 w 846"/>
                <a:gd name="T19" fmla="*/ 0 h 592"/>
                <a:gd name="T20" fmla="*/ 760 w 846"/>
                <a:gd name="T21" fmla="*/ 0 h 592"/>
                <a:gd name="T22" fmla="*/ 794 w 846"/>
                <a:gd name="T23" fmla="*/ 8 h 592"/>
                <a:gd name="T24" fmla="*/ 821 w 846"/>
                <a:gd name="T25" fmla="*/ 27 h 592"/>
                <a:gd name="T26" fmla="*/ 840 w 846"/>
                <a:gd name="T27" fmla="*/ 54 h 592"/>
                <a:gd name="T28" fmla="*/ 846 w 846"/>
                <a:gd name="T29" fmla="*/ 88 h 592"/>
                <a:gd name="T30" fmla="*/ 846 w 846"/>
                <a:gd name="T31" fmla="*/ 233 h 592"/>
                <a:gd name="T32" fmla="*/ 819 w 846"/>
                <a:gd name="T33" fmla="*/ 88 h 592"/>
                <a:gd name="T34" fmla="*/ 819 w 846"/>
                <a:gd name="T35" fmla="*/ 76 h 592"/>
                <a:gd name="T36" fmla="*/ 809 w 846"/>
                <a:gd name="T37" fmla="*/ 54 h 592"/>
                <a:gd name="T38" fmla="*/ 794 w 846"/>
                <a:gd name="T39" fmla="*/ 39 h 592"/>
                <a:gd name="T40" fmla="*/ 772 w 846"/>
                <a:gd name="T41" fmla="*/ 29 h 592"/>
                <a:gd name="T42" fmla="*/ 88 w 846"/>
                <a:gd name="T43" fmla="*/ 27 h 592"/>
                <a:gd name="T44" fmla="*/ 74 w 846"/>
                <a:gd name="T45" fmla="*/ 29 h 592"/>
                <a:gd name="T46" fmla="*/ 54 w 846"/>
                <a:gd name="T47" fmla="*/ 39 h 592"/>
                <a:gd name="T48" fmla="*/ 37 w 846"/>
                <a:gd name="T49" fmla="*/ 54 h 592"/>
                <a:gd name="T50" fmla="*/ 27 w 846"/>
                <a:gd name="T51" fmla="*/ 76 h 592"/>
                <a:gd name="T52" fmla="*/ 27 w 846"/>
                <a:gd name="T53" fmla="*/ 504 h 592"/>
                <a:gd name="T54" fmla="*/ 27 w 846"/>
                <a:gd name="T55" fmla="*/ 515 h 592"/>
                <a:gd name="T56" fmla="*/ 37 w 846"/>
                <a:gd name="T57" fmla="*/ 537 h 592"/>
                <a:gd name="T58" fmla="*/ 54 w 846"/>
                <a:gd name="T59" fmla="*/ 554 h 592"/>
                <a:gd name="T60" fmla="*/ 74 w 846"/>
                <a:gd name="T61" fmla="*/ 563 h 592"/>
                <a:gd name="T62" fmla="*/ 634 w 846"/>
                <a:gd name="T63" fmla="*/ 564 h 592"/>
                <a:gd name="T64" fmla="*/ 647 w 846"/>
                <a:gd name="T65" fmla="*/ 580 h 592"/>
                <a:gd name="T66" fmla="*/ 88 w 846"/>
                <a:gd name="T6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6" h="592">
                  <a:moveTo>
                    <a:pt x="88" y="592"/>
                  </a:moveTo>
                  <a:lnTo>
                    <a:pt x="88" y="592"/>
                  </a:lnTo>
                  <a:lnTo>
                    <a:pt x="69" y="590"/>
                  </a:lnTo>
                  <a:lnTo>
                    <a:pt x="52" y="585"/>
                  </a:lnTo>
                  <a:lnTo>
                    <a:pt x="39" y="576"/>
                  </a:lnTo>
                  <a:lnTo>
                    <a:pt x="25" y="566"/>
                  </a:lnTo>
                  <a:lnTo>
                    <a:pt x="15" y="553"/>
                  </a:lnTo>
                  <a:lnTo>
                    <a:pt x="7" y="537"/>
                  </a:lnTo>
                  <a:lnTo>
                    <a:pt x="2" y="522"/>
                  </a:lnTo>
                  <a:lnTo>
                    <a:pt x="0" y="504"/>
                  </a:lnTo>
                  <a:lnTo>
                    <a:pt x="0" y="88"/>
                  </a:lnTo>
                  <a:lnTo>
                    <a:pt x="0" y="88"/>
                  </a:lnTo>
                  <a:lnTo>
                    <a:pt x="2" y="71"/>
                  </a:lnTo>
                  <a:lnTo>
                    <a:pt x="7" y="54"/>
                  </a:lnTo>
                  <a:lnTo>
                    <a:pt x="15" y="39"/>
                  </a:lnTo>
                  <a:lnTo>
                    <a:pt x="25" y="27"/>
                  </a:lnTo>
                  <a:lnTo>
                    <a:pt x="39" y="15"/>
                  </a:lnTo>
                  <a:lnTo>
                    <a:pt x="52" y="8"/>
                  </a:lnTo>
                  <a:lnTo>
                    <a:pt x="69" y="3"/>
                  </a:lnTo>
                  <a:lnTo>
                    <a:pt x="88" y="0"/>
                  </a:lnTo>
                  <a:lnTo>
                    <a:pt x="760" y="0"/>
                  </a:lnTo>
                  <a:lnTo>
                    <a:pt x="760" y="0"/>
                  </a:lnTo>
                  <a:lnTo>
                    <a:pt x="777" y="3"/>
                  </a:lnTo>
                  <a:lnTo>
                    <a:pt x="794" y="8"/>
                  </a:lnTo>
                  <a:lnTo>
                    <a:pt x="809" y="15"/>
                  </a:lnTo>
                  <a:lnTo>
                    <a:pt x="821" y="27"/>
                  </a:lnTo>
                  <a:lnTo>
                    <a:pt x="833" y="39"/>
                  </a:lnTo>
                  <a:lnTo>
                    <a:pt x="840" y="54"/>
                  </a:lnTo>
                  <a:lnTo>
                    <a:pt x="845" y="71"/>
                  </a:lnTo>
                  <a:lnTo>
                    <a:pt x="846" y="88"/>
                  </a:lnTo>
                  <a:lnTo>
                    <a:pt x="846" y="233"/>
                  </a:lnTo>
                  <a:lnTo>
                    <a:pt x="846" y="233"/>
                  </a:lnTo>
                  <a:lnTo>
                    <a:pt x="819" y="228"/>
                  </a:lnTo>
                  <a:lnTo>
                    <a:pt x="819" y="88"/>
                  </a:lnTo>
                  <a:lnTo>
                    <a:pt x="819" y="88"/>
                  </a:lnTo>
                  <a:lnTo>
                    <a:pt x="819" y="76"/>
                  </a:lnTo>
                  <a:lnTo>
                    <a:pt x="816" y="64"/>
                  </a:lnTo>
                  <a:lnTo>
                    <a:pt x="809" y="54"/>
                  </a:lnTo>
                  <a:lnTo>
                    <a:pt x="803" y="46"/>
                  </a:lnTo>
                  <a:lnTo>
                    <a:pt x="794" y="39"/>
                  </a:lnTo>
                  <a:lnTo>
                    <a:pt x="784" y="32"/>
                  </a:lnTo>
                  <a:lnTo>
                    <a:pt x="772" y="29"/>
                  </a:lnTo>
                  <a:lnTo>
                    <a:pt x="760" y="27"/>
                  </a:lnTo>
                  <a:lnTo>
                    <a:pt x="88" y="27"/>
                  </a:lnTo>
                  <a:lnTo>
                    <a:pt x="88" y="27"/>
                  </a:lnTo>
                  <a:lnTo>
                    <a:pt x="74" y="29"/>
                  </a:lnTo>
                  <a:lnTo>
                    <a:pt x="64" y="32"/>
                  </a:lnTo>
                  <a:lnTo>
                    <a:pt x="54" y="39"/>
                  </a:lnTo>
                  <a:lnTo>
                    <a:pt x="44" y="46"/>
                  </a:lnTo>
                  <a:lnTo>
                    <a:pt x="37" y="54"/>
                  </a:lnTo>
                  <a:lnTo>
                    <a:pt x="30" y="64"/>
                  </a:lnTo>
                  <a:lnTo>
                    <a:pt x="27" y="76"/>
                  </a:lnTo>
                  <a:lnTo>
                    <a:pt x="27" y="88"/>
                  </a:lnTo>
                  <a:lnTo>
                    <a:pt x="27" y="504"/>
                  </a:lnTo>
                  <a:lnTo>
                    <a:pt x="27" y="504"/>
                  </a:lnTo>
                  <a:lnTo>
                    <a:pt x="27" y="515"/>
                  </a:lnTo>
                  <a:lnTo>
                    <a:pt x="30" y="527"/>
                  </a:lnTo>
                  <a:lnTo>
                    <a:pt x="37" y="537"/>
                  </a:lnTo>
                  <a:lnTo>
                    <a:pt x="44" y="548"/>
                  </a:lnTo>
                  <a:lnTo>
                    <a:pt x="54" y="554"/>
                  </a:lnTo>
                  <a:lnTo>
                    <a:pt x="64" y="559"/>
                  </a:lnTo>
                  <a:lnTo>
                    <a:pt x="74" y="563"/>
                  </a:lnTo>
                  <a:lnTo>
                    <a:pt x="88" y="564"/>
                  </a:lnTo>
                  <a:lnTo>
                    <a:pt x="634" y="564"/>
                  </a:lnTo>
                  <a:lnTo>
                    <a:pt x="634" y="564"/>
                  </a:lnTo>
                  <a:lnTo>
                    <a:pt x="647" y="580"/>
                  </a:lnTo>
                  <a:lnTo>
                    <a:pt x="661" y="592"/>
                  </a:lnTo>
                  <a:lnTo>
                    <a:pt x="88"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9"/>
            <p:cNvSpPr>
              <a:spLocks noEditPoints="1"/>
            </p:cNvSpPr>
            <p:nvPr/>
          </p:nvSpPr>
          <p:spPr bwMode="auto">
            <a:xfrm>
              <a:off x="2908300" y="4497388"/>
              <a:ext cx="263525" cy="261937"/>
            </a:xfrm>
            <a:custGeom>
              <a:avLst/>
              <a:gdLst>
                <a:gd name="T0" fmla="*/ 315 w 333"/>
                <a:gd name="T1" fmla="*/ 328 h 330"/>
                <a:gd name="T2" fmla="*/ 224 w 333"/>
                <a:gd name="T3" fmla="*/ 252 h 330"/>
                <a:gd name="T4" fmla="*/ 185 w 333"/>
                <a:gd name="T5" fmla="*/ 272 h 330"/>
                <a:gd name="T6" fmla="*/ 141 w 333"/>
                <a:gd name="T7" fmla="*/ 279 h 330"/>
                <a:gd name="T8" fmla="*/ 98 w 333"/>
                <a:gd name="T9" fmla="*/ 272 h 330"/>
                <a:gd name="T10" fmla="*/ 63 w 333"/>
                <a:gd name="T11" fmla="*/ 256 h 330"/>
                <a:gd name="T12" fmla="*/ 33 w 333"/>
                <a:gd name="T13" fmla="*/ 229 h 330"/>
                <a:gd name="T14" fmla="*/ 12 w 333"/>
                <a:gd name="T15" fmla="*/ 195 h 330"/>
                <a:gd name="T16" fmla="*/ 2 w 333"/>
                <a:gd name="T17" fmla="*/ 154 h 330"/>
                <a:gd name="T18" fmla="*/ 2 w 333"/>
                <a:gd name="T19" fmla="*/ 125 h 330"/>
                <a:gd name="T20" fmla="*/ 12 w 333"/>
                <a:gd name="T21" fmla="*/ 85 h 330"/>
                <a:gd name="T22" fmla="*/ 33 w 333"/>
                <a:gd name="T23" fmla="*/ 51 h 330"/>
                <a:gd name="T24" fmla="*/ 63 w 333"/>
                <a:gd name="T25" fmla="*/ 24 h 330"/>
                <a:gd name="T26" fmla="*/ 98 w 333"/>
                <a:gd name="T27" fmla="*/ 5 h 330"/>
                <a:gd name="T28" fmla="*/ 141 w 333"/>
                <a:gd name="T29" fmla="*/ 0 h 330"/>
                <a:gd name="T30" fmla="*/ 169 w 333"/>
                <a:gd name="T31" fmla="*/ 2 h 330"/>
                <a:gd name="T32" fmla="*/ 207 w 333"/>
                <a:gd name="T33" fmla="*/ 17 h 330"/>
                <a:gd name="T34" fmla="*/ 239 w 333"/>
                <a:gd name="T35" fmla="*/ 41 h 330"/>
                <a:gd name="T36" fmla="*/ 264 w 333"/>
                <a:gd name="T37" fmla="*/ 73 h 330"/>
                <a:gd name="T38" fmla="*/ 278 w 333"/>
                <a:gd name="T39" fmla="*/ 112 h 330"/>
                <a:gd name="T40" fmla="*/ 281 w 333"/>
                <a:gd name="T41" fmla="*/ 139 h 330"/>
                <a:gd name="T42" fmla="*/ 266 w 333"/>
                <a:gd name="T43" fmla="*/ 202 h 330"/>
                <a:gd name="T44" fmla="*/ 330 w 333"/>
                <a:gd name="T45" fmla="*/ 306 h 330"/>
                <a:gd name="T46" fmla="*/ 333 w 333"/>
                <a:gd name="T47" fmla="*/ 316 h 330"/>
                <a:gd name="T48" fmla="*/ 330 w 333"/>
                <a:gd name="T49" fmla="*/ 327 h 330"/>
                <a:gd name="T50" fmla="*/ 320 w 333"/>
                <a:gd name="T51" fmla="*/ 330 h 330"/>
                <a:gd name="T52" fmla="*/ 141 w 333"/>
                <a:gd name="T53" fmla="*/ 27 h 330"/>
                <a:gd name="T54" fmla="*/ 107 w 333"/>
                <a:gd name="T55" fmla="*/ 33 h 330"/>
                <a:gd name="T56" fmla="*/ 78 w 333"/>
                <a:gd name="T57" fmla="*/ 46 h 330"/>
                <a:gd name="T58" fmla="*/ 53 w 333"/>
                <a:gd name="T59" fmla="*/ 68 h 330"/>
                <a:gd name="T60" fmla="*/ 36 w 333"/>
                <a:gd name="T61" fmla="*/ 95 h 330"/>
                <a:gd name="T62" fmla="*/ 29 w 333"/>
                <a:gd name="T63" fmla="*/ 129 h 330"/>
                <a:gd name="T64" fmla="*/ 29 w 333"/>
                <a:gd name="T65" fmla="*/ 151 h 330"/>
                <a:gd name="T66" fmla="*/ 36 w 333"/>
                <a:gd name="T67" fmla="*/ 183 h 330"/>
                <a:gd name="T68" fmla="*/ 53 w 333"/>
                <a:gd name="T69" fmla="*/ 212 h 330"/>
                <a:gd name="T70" fmla="*/ 78 w 333"/>
                <a:gd name="T71" fmla="*/ 234 h 330"/>
                <a:gd name="T72" fmla="*/ 107 w 333"/>
                <a:gd name="T73" fmla="*/ 247 h 330"/>
                <a:gd name="T74" fmla="*/ 141 w 333"/>
                <a:gd name="T75" fmla="*/ 252 h 330"/>
                <a:gd name="T76" fmla="*/ 163 w 333"/>
                <a:gd name="T77" fmla="*/ 251 h 330"/>
                <a:gd name="T78" fmla="*/ 195 w 333"/>
                <a:gd name="T79" fmla="*/ 239 h 330"/>
                <a:gd name="T80" fmla="*/ 220 w 333"/>
                <a:gd name="T81" fmla="*/ 220 h 330"/>
                <a:gd name="T82" fmla="*/ 240 w 333"/>
                <a:gd name="T83" fmla="*/ 193 h 330"/>
                <a:gd name="T84" fmla="*/ 251 w 333"/>
                <a:gd name="T85" fmla="*/ 163 h 330"/>
                <a:gd name="T86" fmla="*/ 254 w 333"/>
                <a:gd name="T87" fmla="*/ 139 h 330"/>
                <a:gd name="T88" fmla="*/ 249 w 333"/>
                <a:gd name="T89" fmla="*/ 107 h 330"/>
                <a:gd name="T90" fmla="*/ 234 w 333"/>
                <a:gd name="T91" fmla="*/ 76 h 330"/>
                <a:gd name="T92" fmla="*/ 212 w 333"/>
                <a:gd name="T93" fmla="*/ 53 h 330"/>
                <a:gd name="T94" fmla="*/ 185 w 333"/>
                <a:gd name="T95" fmla="*/ 36 h 330"/>
                <a:gd name="T96" fmla="*/ 153 w 333"/>
                <a:gd name="T97" fmla="*/ 2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3" h="330">
                  <a:moveTo>
                    <a:pt x="320" y="330"/>
                  </a:moveTo>
                  <a:lnTo>
                    <a:pt x="320" y="330"/>
                  </a:lnTo>
                  <a:lnTo>
                    <a:pt x="315" y="328"/>
                  </a:lnTo>
                  <a:lnTo>
                    <a:pt x="310" y="327"/>
                  </a:lnTo>
                  <a:lnTo>
                    <a:pt x="230" y="245"/>
                  </a:lnTo>
                  <a:lnTo>
                    <a:pt x="224" y="252"/>
                  </a:lnTo>
                  <a:lnTo>
                    <a:pt x="224" y="252"/>
                  </a:lnTo>
                  <a:lnTo>
                    <a:pt x="205" y="264"/>
                  </a:lnTo>
                  <a:lnTo>
                    <a:pt x="185" y="272"/>
                  </a:lnTo>
                  <a:lnTo>
                    <a:pt x="163" y="278"/>
                  </a:lnTo>
                  <a:lnTo>
                    <a:pt x="141" y="279"/>
                  </a:lnTo>
                  <a:lnTo>
                    <a:pt x="141" y="279"/>
                  </a:lnTo>
                  <a:lnTo>
                    <a:pt x="126" y="279"/>
                  </a:lnTo>
                  <a:lnTo>
                    <a:pt x="112" y="276"/>
                  </a:lnTo>
                  <a:lnTo>
                    <a:pt x="98" y="272"/>
                  </a:lnTo>
                  <a:lnTo>
                    <a:pt x="87" y="269"/>
                  </a:lnTo>
                  <a:lnTo>
                    <a:pt x="75" y="262"/>
                  </a:lnTo>
                  <a:lnTo>
                    <a:pt x="63" y="256"/>
                  </a:lnTo>
                  <a:lnTo>
                    <a:pt x="51" y="247"/>
                  </a:lnTo>
                  <a:lnTo>
                    <a:pt x="43" y="239"/>
                  </a:lnTo>
                  <a:lnTo>
                    <a:pt x="33" y="229"/>
                  </a:lnTo>
                  <a:lnTo>
                    <a:pt x="24" y="218"/>
                  </a:lnTo>
                  <a:lnTo>
                    <a:pt x="17" y="207"/>
                  </a:lnTo>
                  <a:lnTo>
                    <a:pt x="12" y="195"/>
                  </a:lnTo>
                  <a:lnTo>
                    <a:pt x="7" y="181"/>
                  </a:lnTo>
                  <a:lnTo>
                    <a:pt x="4" y="168"/>
                  </a:lnTo>
                  <a:lnTo>
                    <a:pt x="2" y="154"/>
                  </a:lnTo>
                  <a:lnTo>
                    <a:pt x="0" y="139"/>
                  </a:lnTo>
                  <a:lnTo>
                    <a:pt x="0" y="139"/>
                  </a:lnTo>
                  <a:lnTo>
                    <a:pt x="2" y="125"/>
                  </a:lnTo>
                  <a:lnTo>
                    <a:pt x="4" y="112"/>
                  </a:lnTo>
                  <a:lnTo>
                    <a:pt x="7" y="98"/>
                  </a:lnTo>
                  <a:lnTo>
                    <a:pt x="12" y="85"/>
                  </a:lnTo>
                  <a:lnTo>
                    <a:pt x="17" y="73"/>
                  </a:lnTo>
                  <a:lnTo>
                    <a:pt x="24" y="61"/>
                  </a:lnTo>
                  <a:lnTo>
                    <a:pt x="33" y="51"/>
                  </a:lnTo>
                  <a:lnTo>
                    <a:pt x="43" y="41"/>
                  </a:lnTo>
                  <a:lnTo>
                    <a:pt x="51" y="33"/>
                  </a:lnTo>
                  <a:lnTo>
                    <a:pt x="63" y="24"/>
                  </a:lnTo>
                  <a:lnTo>
                    <a:pt x="75" y="17"/>
                  </a:lnTo>
                  <a:lnTo>
                    <a:pt x="87" y="11"/>
                  </a:lnTo>
                  <a:lnTo>
                    <a:pt x="98" y="5"/>
                  </a:lnTo>
                  <a:lnTo>
                    <a:pt x="112" y="2"/>
                  </a:lnTo>
                  <a:lnTo>
                    <a:pt x="126" y="0"/>
                  </a:lnTo>
                  <a:lnTo>
                    <a:pt x="141" y="0"/>
                  </a:lnTo>
                  <a:lnTo>
                    <a:pt x="141" y="0"/>
                  </a:lnTo>
                  <a:lnTo>
                    <a:pt x="154" y="0"/>
                  </a:lnTo>
                  <a:lnTo>
                    <a:pt x="169" y="2"/>
                  </a:lnTo>
                  <a:lnTo>
                    <a:pt x="181" y="5"/>
                  </a:lnTo>
                  <a:lnTo>
                    <a:pt x="195" y="11"/>
                  </a:lnTo>
                  <a:lnTo>
                    <a:pt x="207" y="17"/>
                  </a:lnTo>
                  <a:lnTo>
                    <a:pt x="218" y="24"/>
                  </a:lnTo>
                  <a:lnTo>
                    <a:pt x="229" y="33"/>
                  </a:lnTo>
                  <a:lnTo>
                    <a:pt x="239" y="41"/>
                  </a:lnTo>
                  <a:lnTo>
                    <a:pt x="249" y="51"/>
                  </a:lnTo>
                  <a:lnTo>
                    <a:pt x="256" y="61"/>
                  </a:lnTo>
                  <a:lnTo>
                    <a:pt x="264" y="73"/>
                  </a:lnTo>
                  <a:lnTo>
                    <a:pt x="269" y="85"/>
                  </a:lnTo>
                  <a:lnTo>
                    <a:pt x="274" y="98"/>
                  </a:lnTo>
                  <a:lnTo>
                    <a:pt x="278" y="112"/>
                  </a:lnTo>
                  <a:lnTo>
                    <a:pt x="279" y="125"/>
                  </a:lnTo>
                  <a:lnTo>
                    <a:pt x="281" y="139"/>
                  </a:lnTo>
                  <a:lnTo>
                    <a:pt x="281" y="139"/>
                  </a:lnTo>
                  <a:lnTo>
                    <a:pt x="279" y="161"/>
                  </a:lnTo>
                  <a:lnTo>
                    <a:pt x="274" y="181"/>
                  </a:lnTo>
                  <a:lnTo>
                    <a:pt x="266" y="202"/>
                  </a:lnTo>
                  <a:lnTo>
                    <a:pt x="256" y="218"/>
                  </a:lnTo>
                  <a:lnTo>
                    <a:pt x="251" y="227"/>
                  </a:lnTo>
                  <a:lnTo>
                    <a:pt x="330" y="306"/>
                  </a:lnTo>
                  <a:lnTo>
                    <a:pt x="330" y="306"/>
                  </a:lnTo>
                  <a:lnTo>
                    <a:pt x="332" y="311"/>
                  </a:lnTo>
                  <a:lnTo>
                    <a:pt x="333" y="316"/>
                  </a:lnTo>
                  <a:lnTo>
                    <a:pt x="333" y="316"/>
                  </a:lnTo>
                  <a:lnTo>
                    <a:pt x="332" y="322"/>
                  </a:lnTo>
                  <a:lnTo>
                    <a:pt x="330" y="327"/>
                  </a:lnTo>
                  <a:lnTo>
                    <a:pt x="330" y="327"/>
                  </a:lnTo>
                  <a:lnTo>
                    <a:pt x="325" y="328"/>
                  </a:lnTo>
                  <a:lnTo>
                    <a:pt x="320" y="330"/>
                  </a:lnTo>
                  <a:lnTo>
                    <a:pt x="320" y="330"/>
                  </a:lnTo>
                  <a:close/>
                  <a:moveTo>
                    <a:pt x="141" y="27"/>
                  </a:moveTo>
                  <a:lnTo>
                    <a:pt x="141" y="27"/>
                  </a:lnTo>
                  <a:lnTo>
                    <a:pt x="129" y="27"/>
                  </a:lnTo>
                  <a:lnTo>
                    <a:pt x="117" y="29"/>
                  </a:lnTo>
                  <a:lnTo>
                    <a:pt x="107" y="33"/>
                  </a:lnTo>
                  <a:lnTo>
                    <a:pt x="97" y="36"/>
                  </a:lnTo>
                  <a:lnTo>
                    <a:pt x="87" y="41"/>
                  </a:lnTo>
                  <a:lnTo>
                    <a:pt x="78" y="46"/>
                  </a:lnTo>
                  <a:lnTo>
                    <a:pt x="70" y="53"/>
                  </a:lnTo>
                  <a:lnTo>
                    <a:pt x="61" y="60"/>
                  </a:lnTo>
                  <a:lnTo>
                    <a:pt x="53" y="68"/>
                  </a:lnTo>
                  <a:lnTo>
                    <a:pt x="48" y="76"/>
                  </a:lnTo>
                  <a:lnTo>
                    <a:pt x="41" y="87"/>
                  </a:lnTo>
                  <a:lnTo>
                    <a:pt x="36" y="95"/>
                  </a:lnTo>
                  <a:lnTo>
                    <a:pt x="33" y="107"/>
                  </a:lnTo>
                  <a:lnTo>
                    <a:pt x="31" y="117"/>
                  </a:lnTo>
                  <a:lnTo>
                    <a:pt x="29" y="129"/>
                  </a:lnTo>
                  <a:lnTo>
                    <a:pt x="28" y="139"/>
                  </a:lnTo>
                  <a:lnTo>
                    <a:pt x="28" y="139"/>
                  </a:lnTo>
                  <a:lnTo>
                    <a:pt x="29" y="151"/>
                  </a:lnTo>
                  <a:lnTo>
                    <a:pt x="31" y="163"/>
                  </a:lnTo>
                  <a:lnTo>
                    <a:pt x="33" y="173"/>
                  </a:lnTo>
                  <a:lnTo>
                    <a:pt x="36" y="183"/>
                  </a:lnTo>
                  <a:lnTo>
                    <a:pt x="41" y="193"/>
                  </a:lnTo>
                  <a:lnTo>
                    <a:pt x="48" y="203"/>
                  </a:lnTo>
                  <a:lnTo>
                    <a:pt x="53" y="212"/>
                  </a:lnTo>
                  <a:lnTo>
                    <a:pt x="61" y="220"/>
                  </a:lnTo>
                  <a:lnTo>
                    <a:pt x="70" y="227"/>
                  </a:lnTo>
                  <a:lnTo>
                    <a:pt x="78" y="234"/>
                  </a:lnTo>
                  <a:lnTo>
                    <a:pt x="87" y="239"/>
                  </a:lnTo>
                  <a:lnTo>
                    <a:pt x="97" y="244"/>
                  </a:lnTo>
                  <a:lnTo>
                    <a:pt x="107" y="247"/>
                  </a:lnTo>
                  <a:lnTo>
                    <a:pt x="117" y="251"/>
                  </a:lnTo>
                  <a:lnTo>
                    <a:pt x="129" y="252"/>
                  </a:lnTo>
                  <a:lnTo>
                    <a:pt x="141" y="252"/>
                  </a:lnTo>
                  <a:lnTo>
                    <a:pt x="141" y="252"/>
                  </a:lnTo>
                  <a:lnTo>
                    <a:pt x="153" y="252"/>
                  </a:lnTo>
                  <a:lnTo>
                    <a:pt x="163" y="251"/>
                  </a:lnTo>
                  <a:lnTo>
                    <a:pt x="175" y="247"/>
                  </a:lnTo>
                  <a:lnTo>
                    <a:pt x="185" y="244"/>
                  </a:lnTo>
                  <a:lnTo>
                    <a:pt x="195" y="239"/>
                  </a:lnTo>
                  <a:lnTo>
                    <a:pt x="203" y="234"/>
                  </a:lnTo>
                  <a:lnTo>
                    <a:pt x="212" y="227"/>
                  </a:lnTo>
                  <a:lnTo>
                    <a:pt x="220" y="220"/>
                  </a:lnTo>
                  <a:lnTo>
                    <a:pt x="227" y="212"/>
                  </a:lnTo>
                  <a:lnTo>
                    <a:pt x="234" y="203"/>
                  </a:lnTo>
                  <a:lnTo>
                    <a:pt x="240" y="193"/>
                  </a:lnTo>
                  <a:lnTo>
                    <a:pt x="244" y="183"/>
                  </a:lnTo>
                  <a:lnTo>
                    <a:pt x="249" y="173"/>
                  </a:lnTo>
                  <a:lnTo>
                    <a:pt x="251" y="163"/>
                  </a:lnTo>
                  <a:lnTo>
                    <a:pt x="252" y="151"/>
                  </a:lnTo>
                  <a:lnTo>
                    <a:pt x="254" y="139"/>
                  </a:lnTo>
                  <a:lnTo>
                    <a:pt x="254" y="139"/>
                  </a:lnTo>
                  <a:lnTo>
                    <a:pt x="252" y="129"/>
                  </a:lnTo>
                  <a:lnTo>
                    <a:pt x="251" y="117"/>
                  </a:lnTo>
                  <a:lnTo>
                    <a:pt x="249" y="107"/>
                  </a:lnTo>
                  <a:lnTo>
                    <a:pt x="244" y="95"/>
                  </a:lnTo>
                  <a:lnTo>
                    <a:pt x="240" y="87"/>
                  </a:lnTo>
                  <a:lnTo>
                    <a:pt x="234" y="76"/>
                  </a:lnTo>
                  <a:lnTo>
                    <a:pt x="227" y="68"/>
                  </a:lnTo>
                  <a:lnTo>
                    <a:pt x="220" y="60"/>
                  </a:lnTo>
                  <a:lnTo>
                    <a:pt x="212" y="53"/>
                  </a:lnTo>
                  <a:lnTo>
                    <a:pt x="203" y="46"/>
                  </a:lnTo>
                  <a:lnTo>
                    <a:pt x="195" y="41"/>
                  </a:lnTo>
                  <a:lnTo>
                    <a:pt x="185" y="36"/>
                  </a:lnTo>
                  <a:lnTo>
                    <a:pt x="175" y="33"/>
                  </a:lnTo>
                  <a:lnTo>
                    <a:pt x="163" y="29"/>
                  </a:lnTo>
                  <a:lnTo>
                    <a:pt x="153" y="27"/>
                  </a:lnTo>
                  <a:lnTo>
                    <a:pt x="141" y="27"/>
                  </a:lnTo>
                  <a:lnTo>
                    <a:pt x="1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535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7647D53-90E4-4F33-9BE0-AA9EFC90A4C8}"/>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38" name="TextBox 37">
            <a:extLst>
              <a:ext uri="{FF2B5EF4-FFF2-40B4-BE49-F238E27FC236}">
                <a16:creationId xmlns:a16="http://schemas.microsoft.com/office/drawing/2014/main" id="{6E9D88B4-70CA-4523-A019-AC59375E6175}"/>
              </a:ext>
            </a:extLst>
          </p:cNvPr>
          <p:cNvSpPr txBox="1"/>
          <p:nvPr/>
        </p:nvSpPr>
        <p:spPr>
          <a:xfrm>
            <a:off x="662800" y="413179"/>
            <a:ext cx="2629039" cy="646331"/>
          </a:xfrm>
          <a:prstGeom prst="rect">
            <a:avLst/>
          </a:prstGeom>
          <a:noFill/>
          <a:effectLst/>
        </p:spPr>
        <p:txBody>
          <a:bodyPr wrap="square" rtlCol="0">
            <a:spAutoFit/>
          </a:bodyPr>
          <a:lstStyle/>
          <a:p>
            <a:pPr algn="ctr"/>
            <a:r>
              <a:rPr lang="en-ID" sz="3600" b="1" spc="-150" dirty="0">
                <a:solidFill>
                  <a:schemeClr val="tx1">
                    <a:lumMod val="75000"/>
                    <a:lumOff val="25000"/>
                  </a:schemeClr>
                </a:solidFill>
                <a:latin typeface="+mj-lt"/>
              </a:rPr>
              <a:t>BASS</a:t>
            </a:r>
            <a:r>
              <a:rPr lang="en-ID" sz="3600" b="1" spc="-150" dirty="0">
                <a:solidFill>
                  <a:srgbClr val="C00000"/>
                </a:solidFill>
                <a:latin typeface="+mj-lt"/>
              </a:rPr>
              <a:t>AI</a:t>
            </a:r>
            <a:endParaRPr lang="en-ID" sz="1600" b="1" spc="-150" dirty="0">
              <a:solidFill>
                <a:schemeClr val="tx1">
                  <a:lumMod val="75000"/>
                  <a:lumOff val="25000"/>
                </a:schemeClr>
              </a:solidFill>
              <a:latin typeface="+mj-lt"/>
            </a:endParaRPr>
          </a:p>
        </p:txBody>
      </p:sp>
      <p:sp>
        <p:nvSpPr>
          <p:cNvPr id="22" name="LeftSub">
            <a:extLst>
              <a:ext uri="{FF2B5EF4-FFF2-40B4-BE49-F238E27FC236}">
                <a16:creationId xmlns:a16="http://schemas.microsoft.com/office/drawing/2014/main" id="{3F914075-953B-4E0E-A14D-F194EAEA29B8}"/>
              </a:ext>
            </a:extLst>
          </p:cNvPr>
          <p:cNvSpPr txBox="1"/>
          <p:nvPr/>
        </p:nvSpPr>
        <p:spPr>
          <a:xfrm rot="16200000">
            <a:off x="9834434" y="2970096"/>
            <a:ext cx="1110882" cy="184666"/>
          </a:xfrm>
          <a:prstGeom prst="rect">
            <a:avLst/>
          </a:prstGeom>
          <a:noFill/>
        </p:spPr>
        <p:txBody>
          <a:bodyPr wrap="none" lIns="0" tIns="0" rIns="0" bIns="0" rtlCol="0">
            <a:spAutoFit/>
          </a:bodyPr>
          <a:lstStyle/>
          <a:p>
            <a:r>
              <a:rPr lang="en-US" sz="1200" b="1" dirty="0">
                <a:solidFill>
                  <a:schemeClr val="bg1"/>
                </a:solidFill>
                <a:latin typeface="+mj-lt"/>
              </a:rPr>
              <a:t>INSERT NAME</a:t>
            </a:r>
            <a:endParaRPr lang="en-ID" sz="1200" b="1" dirty="0">
              <a:solidFill>
                <a:schemeClr val="bg1"/>
              </a:solidFill>
              <a:latin typeface="+mj-lt"/>
            </a:endParaRPr>
          </a:p>
        </p:txBody>
      </p:sp>
      <p:pic>
        <p:nvPicPr>
          <p:cNvPr id="10" name="Picture Placeholder 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494" r="8494"/>
          <a:stretch>
            <a:fillRect/>
          </a:stretch>
        </p:blipFill>
        <p:spPr>
          <a:xfrm>
            <a:off x="7510463" y="1920875"/>
            <a:ext cx="2378075" cy="2282825"/>
          </a:xfrm>
        </p:spPr>
      </p:pic>
      <p:sp>
        <p:nvSpPr>
          <p:cNvPr id="25" name="Shapes">
            <a:extLst>
              <a:ext uri="{FF2B5EF4-FFF2-40B4-BE49-F238E27FC236}">
                <a16:creationId xmlns:a16="http://schemas.microsoft.com/office/drawing/2014/main" id="{0FEE8642-2502-4764-8696-5453D0D60F5C}"/>
              </a:ext>
            </a:extLst>
          </p:cNvPr>
          <p:cNvSpPr/>
          <p:nvPr/>
        </p:nvSpPr>
        <p:spPr>
          <a:xfrm flipH="1">
            <a:off x="7510835" y="1920934"/>
            <a:ext cx="561964" cy="228299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26" name="LeftSub">
            <a:extLst>
              <a:ext uri="{FF2B5EF4-FFF2-40B4-BE49-F238E27FC236}">
                <a16:creationId xmlns:a16="http://schemas.microsoft.com/office/drawing/2014/main" id="{5317AB10-B174-4D1E-81B7-FE582B8E46AA}"/>
              </a:ext>
            </a:extLst>
          </p:cNvPr>
          <p:cNvSpPr txBox="1"/>
          <p:nvPr/>
        </p:nvSpPr>
        <p:spPr>
          <a:xfrm rot="16200000">
            <a:off x="7410302" y="2970096"/>
            <a:ext cx="763029" cy="184666"/>
          </a:xfrm>
          <a:prstGeom prst="rect">
            <a:avLst/>
          </a:prstGeom>
          <a:noFill/>
        </p:spPr>
        <p:txBody>
          <a:bodyPr wrap="none" lIns="0" tIns="0" rIns="0" bIns="0" rtlCol="0">
            <a:spAutoFit/>
          </a:bodyPr>
          <a:lstStyle/>
          <a:p>
            <a:r>
              <a:rPr lang="en-US" sz="1200" b="1" dirty="0">
                <a:solidFill>
                  <a:schemeClr val="bg1"/>
                </a:solidFill>
                <a:latin typeface="+mj-lt"/>
              </a:rPr>
              <a:t>CONTEXT</a:t>
            </a:r>
            <a:endParaRPr lang="en-ID" sz="1200" b="1" dirty="0">
              <a:solidFill>
                <a:schemeClr val="bg1"/>
              </a:solidFill>
              <a:latin typeface="+mj-lt"/>
            </a:endParaRPr>
          </a:p>
        </p:txBody>
      </p:sp>
      <p:pic>
        <p:nvPicPr>
          <p:cNvPr id="8" name="Picture Placeholder 7"/>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19705" r="19705"/>
          <a:stretch>
            <a:fillRect/>
          </a:stretch>
        </p:blipFill>
        <p:spPr>
          <a:xfrm>
            <a:off x="4913313" y="1920875"/>
            <a:ext cx="2378075" cy="2282825"/>
          </a:xfrm>
        </p:spPr>
      </p:pic>
      <p:sp>
        <p:nvSpPr>
          <p:cNvPr id="29" name="Shapes">
            <a:extLst>
              <a:ext uri="{FF2B5EF4-FFF2-40B4-BE49-F238E27FC236}">
                <a16:creationId xmlns:a16="http://schemas.microsoft.com/office/drawing/2014/main" id="{EF8F0549-48A8-476D-9024-FD39909BE0A3}"/>
              </a:ext>
            </a:extLst>
          </p:cNvPr>
          <p:cNvSpPr/>
          <p:nvPr/>
        </p:nvSpPr>
        <p:spPr>
          <a:xfrm flipH="1">
            <a:off x="4912777" y="1920934"/>
            <a:ext cx="561964" cy="228299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30" name="LeftSub">
            <a:extLst>
              <a:ext uri="{FF2B5EF4-FFF2-40B4-BE49-F238E27FC236}">
                <a16:creationId xmlns:a16="http://schemas.microsoft.com/office/drawing/2014/main" id="{84E549E9-533A-4767-8C6C-927847AA0B41}"/>
              </a:ext>
            </a:extLst>
          </p:cNvPr>
          <p:cNvSpPr txBox="1"/>
          <p:nvPr/>
        </p:nvSpPr>
        <p:spPr>
          <a:xfrm rot="16200000">
            <a:off x="4599046" y="2970096"/>
            <a:ext cx="1189428" cy="184666"/>
          </a:xfrm>
          <a:prstGeom prst="rect">
            <a:avLst/>
          </a:prstGeom>
          <a:noFill/>
        </p:spPr>
        <p:txBody>
          <a:bodyPr wrap="none" lIns="0" tIns="0" rIns="0" bIns="0" rtlCol="0">
            <a:spAutoFit/>
          </a:bodyPr>
          <a:lstStyle/>
          <a:p>
            <a:r>
              <a:rPr lang="en-US" sz="1200" b="1" dirty="0">
                <a:solidFill>
                  <a:schemeClr val="bg1"/>
                </a:solidFill>
                <a:latin typeface="+mj-lt"/>
              </a:rPr>
              <a:t>TRANSLATION </a:t>
            </a:r>
            <a:endParaRPr lang="en-ID" sz="1200" b="1" dirty="0">
              <a:solidFill>
                <a:schemeClr val="bg1"/>
              </a:solidFill>
              <a:latin typeface="+mj-lt"/>
            </a:endParaRPr>
          </a:p>
        </p:txBody>
      </p:sp>
      <p:pic>
        <p:nvPicPr>
          <p:cNvPr id="6" name="Picture Placeholder 5"/>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12372" r="12372"/>
          <a:stretch>
            <a:fillRect/>
          </a:stretch>
        </p:blipFill>
        <p:spPr>
          <a:xfrm>
            <a:off x="2314575" y="1920875"/>
            <a:ext cx="2378075" cy="2282825"/>
          </a:xfrm>
        </p:spPr>
      </p:pic>
      <p:sp>
        <p:nvSpPr>
          <p:cNvPr id="33" name="Shapes">
            <a:extLst>
              <a:ext uri="{FF2B5EF4-FFF2-40B4-BE49-F238E27FC236}">
                <a16:creationId xmlns:a16="http://schemas.microsoft.com/office/drawing/2014/main" id="{43B3CC06-1F5A-449A-82A6-E647D87EB2C4}"/>
              </a:ext>
            </a:extLst>
          </p:cNvPr>
          <p:cNvSpPr/>
          <p:nvPr/>
        </p:nvSpPr>
        <p:spPr>
          <a:xfrm flipH="1">
            <a:off x="2314720" y="1920934"/>
            <a:ext cx="561964" cy="228299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34" name="LeftSub">
            <a:extLst>
              <a:ext uri="{FF2B5EF4-FFF2-40B4-BE49-F238E27FC236}">
                <a16:creationId xmlns:a16="http://schemas.microsoft.com/office/drawing/2014/main" id="{E5E828ED-2BB7-40B1-A40E-EEA378103E16}"/>
              </a:ext>
            </a:extLst>
          </p:cNvPr>
          <p:cNvSpPr txBox="1"/>
          <p:nvPr/>
        </p:nvSpPr>
        <p:spPr>
          <a:xfrm rot="16200000">
            <a:off x="2242240" y="2970096"/>
            <a:ext cx="706925" cy="184666"/>
          </a:xfrm>
          <a:prstGeom prst="rect">
            <a:avLst/>
          </a:prstGeom>
          <a:noFill/>
        </p:spPr>
        <p:txBody>
          <a:bodyPr wrap="none" lIns="0" tIns="0" rIns="0" bIns="0" rtlCol="0">
            <a:spAutoFit/>
          </a:bodyPr>
          <a:lstStyle/>
          <a:p>
            <a:r>
              <a:rPr lang="en-US" sz="1200" b="1" dirty="0">
                <a:solidFill>
                  <a:schemeClr val="bg1"/>
                </a:solidFill>
                <a:latin typeface="+mj-lt"/>
              </a:rPr>
              <a:t>HISTORY</a:t>
            </a:r>
            <a:endParaRPr lang="en-ID" sz="1200" b="1" dirty="0">
              <a:solidFill>
                <a:schemeClr val="bg1"/>
              </a:solidFill>
              <a:latin typeface="+mj-lt"/>
            </a:endParaRPr>
          </a:p>
        </p:txBody>
      </p:sp>
      <p:sp>
        <p:nvSpPr>
          <p:cNvPr id="85" name="Justify Text Body">
            <a:extLst>
              <a:ext uri="{FF2B5EF4-FFF2-40B4-BE49-F238E27FC236}">
                <a16:creationId xmlns:a16="http://schemas.microsoft.com/office/drawing/2014/main" id="{D3418174-A7BD-4F49-820E-726CA18250A2}"/>
              </a:ext>
            </a:extLst>
          </p:cNvPr>
          <p:cNvSpPr txBox="1"/>
          <p:nvPr/>
        </p:nvSpPr>
        <p:spPr>
          <a:xfrm flipH="1">
            <a:off x="1302381" y="4865522"/>
            <a:ext cx="10224930" cy="1107996"/>
          </a:xfrm>
          <a:prstGeom prst="rect">
            <a:avLst/>
          </a:prstGeom>
          <a:noFill/>
        </p:spPr>
        <p:txBody>
          <a:bodyPr wrap="square" lIns="0" tIns="0" rIns="0" bIns="0" rtlCol="0" anchor="t">
            <a:spAutoFit/>
          </a:bodyPr>
          <a:lstStyle/>
          <a:p>
            <a:r>
              <a:rPr lang="en-US" dirty="0"/>
              <a:t>This research focuses on identifying barriers that contribute to historical and present-day inequities in STEM enrollment and graduation attainment. BASS</a:t>
            </a:r>
            <a:r>
              <a:rPr lang="en-US" dirty="0">
                <a:solidFill>
                  <a:srgbClr val="AC1600"/>
                </a:solidFill>
              </a:rPr>
              <a:t>AI </a:t>
            </a:r>
            <a:r>
              <a:rPr lang="en-US" dirty="0"/>
              <a:t>encompasses aspirational research, tools and methodologies that enable students to break through historical barriers by identifying success factors and building innovative support interventions using AI.</a:t>
            </a:r>
            <a:endParaRPr lang="en-US" sz="2400" dirty="0"/>
          </a:p>
        </p:txBody>
      </p:sp>
      <p:sp>
        <p:nvSpPr>
          <p:cNvPr id="2" name="Rectangle 1"/>
          <p:cNvSpPr/>
          <p:nvPr/>
        </p:nvSpPr>
        <p:spPr>
          <a:xfrm>
            <a:off x="0" y="1184816"/>
            <a:ext cx="12193587" cy="383351"/>
          </a:xfrm>
          <a:prstGeom prst="rect">
            <a:avLst/>
          </a:prstGeom>
        </p:spPr>
        <p:txBody>
          <a:bodyPr wrap="square">
            <a:spAutoFit/>
          </a:bodyPr>
          <a:lstStyle/>
          <a:p>
            <a:pPr algn="ctr"/>
            <a:r>
              <a:rPr lang="en-US" dirty="0">
                <a:solidFill>
                  <a:srgbClr val="666666"/>
                </a:solidFill>
              </a:rPr>
              <a:t>Bias Aware Services Supported Through Artificial Intelligence</a:t>
            </a:r>
          </a:p>
        </p:txBody>
      </p:sp>
    </p:spTree>
    <p:extLst>
      <p:ext uri="{BB962C8B-B14F-4D97-AF65-F5344CB8AC3E}">
        <p14:creationId xmlns:p14="http://schemas.microsoft.com/office/powerpoint/2010/main" val="365538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884" y="1672404"/>
            <a:ext cx="9884864" cy="4326736"/>
          </a:xfrm>
          <a:prstGeom prst="rect">
            <a:avLst/>
          </a:prstGeom>
        </p:spPr>
      </p:pic>
      <p:sp>
        <p:nvSpPr>
          <p:cNvPr id="16" name="TextBox 15"/>
          <p:cNvSpPr txBox="1"/>
          <p:nvPr/>
        </p:nvSpPr>
        <p:spPr>
          <a:xfrm>
            <a:off x="501647" y="1121607"/>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Initial Modeling Results</a:t>
            </a:r>
          </a:p>
        </p:txBody>
      </p:sp>
    </p:spTree>
    <p:extLst>
      <p:ext uri="{BB962C8B-B14F-4D97-AF65-F5344CB8AC3E}">
        <p14:creationId xmlns:p14="http://schemas.microsoft.com/office/powerpoint/2010/main" val="1011165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501647" y="1121607"/>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Initial Modeling Results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67" y="1591612"/>
            <a:ext cx="10500485" cy="4579428"/>
          </a:xfrm>
          <a:prstGeom prst="rect">
            <a:avLst/>
          </a:prstGeom>
        </p:spPr>
      </p:pic>
    </p:spTree>
    <p:extLst>
      <p:ext uri="{BB962C8B-B14F-4D97-AF65-F5344CB8AC3E}">
        <p14:creationId xmlns:p14="http://schemas.microsoft.com/office/powerpoint/2010/main" val="3595351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2" name="Justify Text Body">
            <a:extLst>
              <a:ext uri="{FF2B5EF4-FFF2-40B4-BE49-F238E27FC236}">
                <a16:creationId xmlns:a16="http://schemas.microsoft.com/office/drawing/2014/main" id="{3595184A-2435-4937-B7E7-E8CE3CE9DBE2}"/>
              </a:ext>
            </a:extLst>
          </p:cNvPr>
          <p:cNvSpPr txBox="1"/>
          <p:nvPr/>
        </p:nvSpPr>
        <p:spPr>
          <a:xfrm>
            <a:off x="620864" y="2048229"/>
            <a:ext cx="3407196" cy="738664"/>
          </a:xfrm>
          <a:prstGeom prst="rect">
            <a:avLst/>
          </a:prstGeom>
        </p:spPr>
        <p:txBody>
          <a:bodyPr wrap="square">
            <a:spAutoFit/>
          </a:bodyPr>
          <a:lstStyle>
            <a:defPPr>
              <a:defRPr lang="en-US"/>
            </a:defPPr>
            <a:lvl1pPr algn="just">
              <a:lnSpc>
                <a:spcPct val="150000"/>
              </a:lnSpc>
              <a:defRPr sz="1100">
                <a:solidFill>
                  <a:schemeClr val="tx1">
                    <a:lumMod val="75000"/>
                    <a:lumOff val="25000"/>
                  </a:schemeClr>
                </a:solidFill>
              </a:defRPr>
            </a:lvl1pPr>
          </a:lstStyle>
          <a:p>
            <a:pPr algn="l">
              <a:lnSpc>
                <a:spcPct val="100000"/>
              </a:lnSpc>
            </a:pPr>
            <a:r>
              <a:rPr lang="en-US" sz="1400" dirty="0">
                <a:solidFill>
                  <a:schemeClr val="tx1">
                    <a:lumMod val="65000"/>
                    <a:lumOff val="35000"/>
                  </a:schemeClr>
                </a:solidFill>
              </a:rPr>
              <a:t>Supervised learning model best used to predict binary outcomes. Input values are combined linearly using weights. </a:t>
            </a:r>
            <a:endParaRPr lang="en-ID" sz="1400" dirty="0">
              <a:solidFill>
                <a:schemeClr val="tx1">
                  <a:lumMod val="65000"/>
                  <a:lumOff val="35000"/>
                </a:schemeClr>
              </a:solidFill>
            </a:endParaRPr>
          </a:p>
        </p:txBody>
      </p:sp>
      <p:sp>
        <p:nvSpPr>
          <p:cNvPr id="53" name="TextBox 52">
            <a:extLst>
              <a:ext uri="{FF2B5EF4-FFF2-40B4-BE49-F238E27FC236}">
                <a16:creationId xmlns:a16="http://schemas.microsoft.com/office/drawing/2014/main" id="{79078068-B5CF-4048-854F-51FCB2BCE8B4}"/>
              </a:ext>
            </a:extLst>
          </p:cNvPr>
          <p:cNvSpPr txBox="1"/>
          <p:nvPr/>
        </p:nvSpPr>
        <p:spPr>
          <a:xfrm>
            <a:off x="620864" y="1740452"/>
            <a:ext cx="3471437" cy="307777"/>
          </a:xfrm>
          <a:prstGeom prst="rect">
            <a:avLst/>
          </a:prstGeom>
          <a:noFill/>
        </p:spPr>
        <p:txBody>
          <a:bodyPr wrap="square" rtlCol="0">
            <a:spAutoFit/>
          </a:bodyPr>
          <a:lstStyle/>
          <a:p>
            <a:r>
              <a:rPr lang="en-ID" sz="1400" b="1" dirty="0">
                <a:solidFill>
                  <a:schemeClr val="tx1">
                    <a:lumMod val="85000"/>
                    <a:lumOff val="15000"/>
                  </a:schemeClr>
                </a:solidFill>
                <a:latin typeface="+mj-lt"/>
              </a:rPr>
              <a:t>LOGISTIC REGRESSION</a:t>
            </a:r>
            <a:endParaRPr lang="id-ID" sz="1400" b="1" dirty="0">
              <a:solidFill>
                <a:schemeClr val="tx1">
                  <a:lumMod val="85000"/>
                  <a:lumOff val="15000"/>
                </a:schemeClr>
              </a:solidFill>
              <a:latin typeface="+mj-lt"/>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1" name="Justify Text Body">
            <a:extLst>
              <a:ext uri="{FF2B5EF4-FFF2-40B4-BE49-F238E27FC236}">
                <a16:creationId xmlns:a16="http://schemas.microsoft.com/office/drawing/2014/main" id="{3595184A-2435-4937-B7E7-E8CE3CE9DBE2}"/>
              </a:ext>
            </a:extLst>
          </p:cNvPr>
          <p:cNvSpPr txBox="1"/>
          <p:nvPr/>
        </p:nvSpPr>
        <p:spPr>
          <a:xfrm>
            <a:off x="620863" y="3251450"/>
            <a:ext cx="3407196" cy="1384995"/>
          </a:xfrm>
          <a:prstGeom prst="rect">
            <a:avLst/>
          </a:prstGeom>
        </p:spPr>
        <p:txBody>
          <a:bodyPr wrap="square">
            <a:spAutoFit/>
          </a:bodyPr>
          <a:lstStyle>
            <a:defPPr>
              <a:defRPr lang="en-US"/>
            </a:defPPr>
            <a:lvl1pPr algn="just">
              <a:lnSpc>
                <a:spcPct val="150000"/>
              </a:lnSpc>
              <a:defRPr sz="1100">
                <a:solidFill>
                  <a:schemeClr val="tx1">
                    <a:lumMod val="75000"/>
                    <a:lumOff val="25000"/>
                  </a:schemeClr>
                </a:solidFill>
              </a:defRPr>
            </a:lvl1pPr>
          </a:lstStyle>
          <a:p>
            <a:pPr algn="l">
              <a:lnSpc>
                <a:spcPct val="100000"/>
              </a:lnSpc>
            </a:pPr>
            <a:r>
              <a:rPr lang="en-US" sz="1400" dirty="0">
                <a:solidFill>
                  <a:schemeClr val="tx1">
                    <a:lumMod val="65000"/>
                    <a:lumOff val="35000"/>
                  </a:schemeClr>
                </a:solidFill>
              </a:rPr>
              <a:t>Tree model that strengthens the accuracy of decision trees by creating a series of weaker decision trees that build upon one another with the goal being that each successive tree becomes a stronger predictor of outcomes.</a:t>
            </a:r>
            <a:endParaRPr lang="en-ID" sz="1400" dirty="0">
              <a:solidFill>
                <a:schemeClr val="tx1">
                  <a:lumMod val="65000"/>
                  <a:lumOff val="35000"/>
                </a:schemeClr>
              </a:solidFill>
            </a:endParaRPr>
          </a:p>
        </p:txBody>
      </p:sp>
      <p:sp>
        <p:nvSpPr>
          <p:cNvPr id="12" name="TextBox 11">
            <a:extLst>
              <a:ext uri="{FF2B5EF4-FFF2-40B4-BE49-F238E27FC236}">
                <a16:creationId xmlns:a16="http://schemas.microsoft.com/office/drawing/2014/main" id="{79078068-B5CF-4048-854F-51FCB2BCE8B4}"/>
              </a:ext>
            </a:extLst>
          </p:cNvPr>
          <p:cNvSpPr txBox="1"/>
          <p:nvPr/>
        </p:nvSpPr>
        <p:spPr>
          <a:xfrm>
            <a:off x="588743" y="2944743"/>
            <a:ext cx="3471437" cy="307777"/>
          </a:xfrm>
          <a:prstGeom prst="rect">
            <a:avLst/>
          </a:prstGeom>
          <a:noFill/>
        </p:spPr>
        <p:txBody>
          <a:bodyPr wrap="square" rtlCol="0">
            <a:spAutoFit/>
          </a:bodyPr>
          <a:lstStyle/>
          <a:p>
            <a:r>
              <a:rPr lang="en-ID" sz="1400" b="1" dirty="0">
                <a:solidFill>
                  <a:schemeClr val="tx1">
                    <a:lumMod val="85000"/>
                    <a:lumOff val="15000"/>
                  </a:schemeClr>
                </a:solidFill>
                <a:latin typeface="+mj-lt"/>
              </a:rPr>
              <a:t>GRADIENT BOOSTED TREES</a:t>
            </a:r>
            <a:endParaRPr lang="id-ID" sz="1400" b="1" dirty="0">
              <a:solidFill>
                <a:schemeClr val="tx1">
                  <a:lumMod val="85000"/>
                  <a:lumOff val="15000"/>
                </a:schemeClr>
              </a:solidFill>
              <a:latin typeface="+mj-lt"/>
            </a:endParaRPr>
          </a:p>
        </p:txBody>
      </p:sp>
      <p:sp>
        <p:nvSpPr>
          <p:cNvPr id="13" name="Justify Text Body">
            <a:extLst>
              <a:ext uri="{FF2B5EF4-FFF2-40B4-BE49-F238E27FC236}">
                <a16:creationId xmlns:a16="http://schemas.microsoft.com/office/drawing/2014/main" id="{3595184A-2435-4937-B7E7-E8CE3CE9DBE2}"/>
              </a:ext>
            </a:extLst>
          </p:cNvPr>
          <p:cNvSpPr txBox="1"/>
          <p:nvPr/>
        </p:nvSpPr>
        <p:spPr>
          <a:xfrm>
            <a:off x="620864" y="5080327"/>
            <a:ext cx="3407196" cy="1384995"/>
          </a:xfrm>
          <a:prstGeom prst="rect">
            <a:avLst/>
          </a:prstGeom>
        </p:spPr>
        <p:txBody>
          <a:bodyPr wrap="square">
            <a:spAutoFit/>
          </a:bodyPr>
          <a:lstStyle>
            <a:defPPr>
              <a:defRPr lang="en-US"/>
            </a:defPPr>
            <a:lvl1pPr algn="just">
              <a:lnSpc>
                <a:spcPct val="150000"/>
              </a:lnSpc>
              <a:defRPr sz="1100">
                <a:solidFill>
                  <a:schemeClr val="tx1">
                    <a:lumMod val="75000"/>
                    <a:lumOff val="25000"/>
                  </a:schemeClr>
                </a:solidFill>
              </a:defRPr>
            </a:lvl1pPr>
          </a:lstStyle>
          <a:p>
            <a:pPr algn="l">
              <a:lnSpc>
                <a:spcPct val="100000"/>
              </a:lnSpc>
            </a:pPr>
            <a:r>
              <a:rPr lang="en-US" sz="1400" dirty="0">
                <a:solidFill>
                  <a:schemeClr val="tx1">
                    <a:lumMod val="65000"/>
                    <a:lumOff val="35000"/>
                  </a:schemeClr>
                </a:solidFill>
              </a:rPr>
              <a:t>Ensemble tree model consisting of independent trees created using varying subsets of training data. The independence is a key feature of this model. Strong candidate to address population dominance and model bias.</a:t>
            </a:r>
            <a:endParaRPr lang="en-ID" sz="1400" dirty="0">
              <a:solidFill>
                <a:schemeClr val="tx1">
                  <a:lumMod val="65000"/>
                  <a:lumOff val="35000"/>
                </a:schemeClr>
              </a:solidFill>
            </a:endParaRPr>
          </a:p>
        </p:txBody>
      </p:sp>
      <p:sp>
        <p:nvSpPr>
          <p:cNvPr id="14" name="TextBox 13">
            <a:extLst>
              <a:ext uri="{FF2B5EF4-FFF2-40B4-BE49-F238E27FC236}">
                <a16:creationId xmlns:a16="http://schemas.microsoft.com/office/drawing/2014/main" id="{79078068-B5CF-4048-854F-51FCB2BCE8B4}"/>
              </a:ext>
            </a:extLst>
          </p:cNvPr>
          <p:cNvSpPr txBox="1"/>
          <p:nvPr/>
        </p:nvSpPr>
        <p:spPr>
          <a:xfrm>
            <a:off x="620864" y="4772550"/>
            <a:ext cx="3471437" cy="307777"/>
          </a:xfrm>
          <a:prstGeom prst="rect">
            <a:avLst/>
          </a:prstGeom>
          <a:noFill/>
        </p:spPr>
        <p:txBody>
          <a:bodyPr wrap="square" rtlCol="0">
            <a:spAutoFit/>
          </a:bodyPr>
          <a:lstStyle/>
          <a:p>
            <a:r>
              <a:rPr lang="en-ID" sz="1400" b="1" dirty="0">
                <a:solidFill>
                  <a:schemeClr val="tx1">
                    <a:lumMod val="85000"/>
                    <a:lumOff val="15000"/>
                  </a:schemeClr>
                </a:solidFill>
                <a:latin typeface="+mj-lt"/>
              </a:rPr>
              <a:t>RANDOM FOREST</a:t>
            </a:r>
            <a:endParaRPr lang="id-ID" sz="1400" b="1" dirty="0">
              <a:solidFill>
                <a:schemeClr val="tx1">
                  <a:lumMod val="85000"/>
                  <a:lumOff val="15000"/>
                </a:schemeClr>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49238546"/>
              </p:ext>
            </p:extLst>
          </p:nvPr>
        </p:nvGraphicFramePr>
        <p:xfrm>
          <a:off x="5090371" y="2308484"/>
          <a:ext cx="6045200" cy="2533340"/>
        </p:xfrm>
        <a:graphic>
          <a:graphicData uri="http://schemas.openxmlformats.org/drawingml/2006/table">
            <a:tbl>
              <a:tblPr>
                <a:tableStyleId>{125E5076-3810-47DD-B79F-674D7AD40C01}</a:tableStyleId>
              </a:tblPr>
              <a:tblGrid>
                <a:gridCol w="1409700">
                  <a:extLst>
                    <a:ext uri="{9D8B030D-6E8A-4147-A177-3AD203B41FA5}">
                      <a16:colId xmlns:a16="http://schemas.microsoft.com/office/drawing/2014/main" val="3850297345"/>
                    </a:ext>
                  </a:extLst>
                </a:gridCol>
                <a:gridCol w="1104900">
                  <a:extLst>
                    <a:ext uri="{9D8B030D-6E8A-4147-A177-3AD203B41FA5}">
                      <a16:colId xmlns:a16="http://schemas.microsoft.com/office/drawing/2014/main" val="4247675882"/>
                    </a:ext>
                  </a:extLst>
                </a:gridCol>
                <a:gridCol w="1549400">
                  <a:extLst>
                    <a:ext uri="{9D8B030D-6E8A-4147-A177-3AD203B41FA5}">
                      <a16:colId xmlns:a16="http://schemas.microsoft.com/office/drawing/2014/main" val="1795027206"/>
                    </a:ext>
                  </a:extLst>
                </a:gridCol>
                <a:gridCol w="1981200">
                  <a:extLst>
                    <a:ext uri="{9D8B030D-6E8A-4147-A177-3AD203B41FA5}">
                      <a16:colId xmlns:a16="http://schemas.microsoft.com/office/drawing/2014/main" val="853336757"/>
                    </a:ext>
                  </a:extLst>
                </a:gridCol>
              </a:tblGrid>
              <a:tr h="717211">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b="1" u="none" strike="noStrike" dirty="0">
                          <a:effectLst/>
                        </a:rPr>
                        <a:t>MODEL ACCURACY</a:t>
                      </a:r>
                      <a:endParaRPr lang="en-US" sz="11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b="1" u="none" strike="noStrike" dirty="0">
                          <a:effectLst/>
                        </a:rPr>
                        <a:t>CLASSIFICATION ERROR</a:t>
                      </a:r>
                      <a:endParaRPr lang="en-US" sz="11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b="1" u="none" strike="noStrike" dirty="0">
                          <a:effectLst/>
                        </a:rPr>
                        <a:t>CLASS PRECISION (BACHELORS)</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310169378"/>
                  </a:ext>
                </a:extLst>
              </a:tr>
              <a:tr h="717211">
                <a:tc>
                  <a:txBody>
                    <a:bodyPr/>
                    <a:lstStyle/>
                    <a:p>
                      <a:pPr algn="l" fontAlgn="b"/>
                      <a:r>
                        <a:rPr lang="en-US" sz="1100" u="none" strike="noStrike" dirty="0">
                          <a:effectLst/>
                        </a:rPr>
                        <a:t>LOGISTIC REGRESSION</a:t>
                      </a:r>
                      <a:endParaRPr lang="en-US" sz="11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98.20%</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1.80%</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99.89%</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698469608"/>
                  </a:ext>
                </a:extLst>
              </a:tr>
              <a:tr h="717211">
                <a:tc>
                  <a:txBody>
                    <a:bodyPr/>
                    <a:lstStyle/>
                    <a:p>
                      <a:pPr algn="l" fontAlgn="b"/>
                      <a:r>
                        <a:rPr lang="en-US" sz="1100" u="none" strike="noStrike" dirty="0">
                          <a:effectLst/>
                        </a:rPr>
                        <a:t>GRADIENT BOOSTING</a:t>
                      </a:r>
                      <a:endParaRPr lang="en-US" sz="11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99.90%</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0.10%</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100%</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629459674"/>
                  </a:ext>
                </a:extLst>
              </a:tr>
              <a:tr h="381707">
                <a:tc>
                  <a:txBody>
                    <a:bodyPr/>
                    <a:lstStyle/>
                    <a:p>
                      <a:pPr algn="l" fontAlgn="b"/>
                      <a:r>
                        <a:rPr lang="en-US" sz="1100" u="none" strike="noStrike" dirty="0">
                          <a:effectLst/>
                        </a:rPr>
                        <a:t>RANDOM FOREST</a:t>
                      </a:r>
                      <a:endParaRPr lang="en-US" sz="11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99.80%</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0.20%</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tc>
                  <a:txBody>
                    <a:bodyPr/>
                    <a:lstStyle/>
                    <a:p>
                      <a:pPr algn="ctr" fontAlgn="b"/>
                      <a:r>
                        <a:rPr lang="en-US" sz="1200" u="none" strike="noStrike" dirty="0">
                          <a:effectLst/>
                        </a:rPr>
                        <a:t>100%</a:t>
                      </a:r>
                      <a:endParaRPr lang="en-US" sz="1200" b="0" i="0" u="none" strike="noStrike" dirty="0">
                        <a:solidFill>
                          <a:schemeClr val="tx1">
                            <a:lumMod val="65000"/>
                            <a:lumOff val="35000"/>
                          </a:schemeClr>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554536206"/>
                  </a:ext>
                </a:extLst>
              </a:tr>
            </a:tbl>
          </a:graphicData>
        </a:graphic>
      </p:graphicFrame>
    </p:spTree>
    <p:extLst>
      <p:ext uri="{BB962C8B-B14F-4D97-AF65-F5344CB8AC3E}">
        <p14:creationId xmlns:p14="http://schemas.microsoft.com/office/powerpoint/2010/main" val="2440126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501647" y="1121607"/>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Weighting Comparison</a:t>
            </a:r>
          </a:p>
        </p:txBody>
      </p:sp>
      <p:pic>
        <p:nvPicPr>
          <p:cNvPr id="4" name="Picture 3"/>
          <p:cNvPicPr>
            <a:picLocks noChangeAspect="1"/>
          </p:cNvPicPr>
          <p:nvPr/>
        </p:nvPicPr>
        <p:blipFill>
          <a:blip r:embed="rId3"/>
          <a:stretch>
            <a:fillRect/>
          </a:stretch>
        </p:blipFill>
        <p:spPr>
          <a:xfrm>
            <a:off x="210432" y="1904456"/>
            <a:ext cx="11697674" cy="4035822"/>
          </a:xfrm>
          <a:prstGeom prst="rect">
            <a:avLst/>
          </a:prstGeom>
        </p:spPr>
      </p:pic>
    </p:spTree>
    <p:extLst>
      <p:ext uri="{BB962C8B-B14F-4D97-AF65-F5344CB8AC3E}">
        <p14:creationId xmlns:p14="http://schemas.microsoft.com/office/powerpoint/2010/main" val="2144552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Logistic Regression (all)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90391" y="1490125"/>
            <a:ext cx="11349509" cy="4984634"/>
          </a:xfrm>
          <a:prstGeom prst="rect">
            <a:avLst/>
          </a:prstGeom>
        </p:spPr>
      </p:pic>
    </p:spTree>
    <p:extLst>
      <p:ext uri="{BB962C8B-B14F-4D97-AF65-F5344CB8AC3E}">
        <p14:creationId xmlns:p14="http://schemas.microsoft.com/office/powerpoint/2010/main" val="241412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650349" y="625405"/>
            <a:ext cx="9199780" cy="3351903"/>
            <a:chOff x="7383475" y="2568083"/>
            <a:chExt cx="4025069" cy="3351903"/>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7401701" y="3365341"/>
              <a:ext cx="4006843" cy="491417"/>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endParaRPr lang="en-US" sz="2400" b="1" dirty="0">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921781" y="5719931"/>
              <a:ext cx="293310"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STAT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7383475" y="2568083"/>
              <a:ext cx="4017384" cy="707886"/>
            </a:xfrm>
            <a:prstGeom prst="rect">
              <a:avLst/>
            </a:prstGeom>
            <a:noFill/>
            <a:effectLst/>
          </p:spPr>
          <p:txBody>
            <a:bodyPr wrap="square" rtlCol="0">
              <a:spAutoFit/>
            </a:bodyPr>
            <a:lstStyle/>
            <a:p>
              <a:r>
                <a:rPr lang="en-US" sz="4000" b="1" spc="-150" dirty="0">
                  <a:solidFill>
                    <a:schemeClr val="accent1"/>
                  </a:solidFill>
                  <a:latin typeface="+mj-lt"/>
                </a:rPr>
                <a:t>STATE OF AIML</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2356066" y="2891850"/>
            <a:ext cx="6542176" cy="1107996"/>
          </a:xfrm>
          <a:prstGeom prst="rect">
            <a:avLst/>
          </a:prstGeom>
          <a:noFill/>
          <a:effectLst/>
        </p:spPr>
        <p:txBody>
          <a:bodyPr wrap="none" rtlCol="0">
            <a:spAutoFit/>
          </a:bodyPr>
          <a:lstStyle/>
          <a:p>
            <a:pPr algn="ctr"/>
            <a:r>
              <a:rPr lang="en-US" sz="6600" b="1" spc="-150" dirty="0">
                <a:solidFill>
                  <a:schemeClr val="bg1">
                    <a:alpha val="54000"/>
                  </a:schemeClr>
                </a:solidFill>
                <a:effectLst>
                  <a:outerShdw blurRad="63500" sx="101000" sy="101000" algn="ctr" rotWithShape="0">
                    <a:prstClr val="black">
                      <a:alpha val="20000"/>
                    </a:prstClr>
                  </a:outerShdw>
                </a:effectLst>
                <a:latin typeface="+mj-lt"/>
              </a:rPr>
              <a:t>BACKGROUND</a:t>
            </a:r>
            <a:endParaRPr lang="en-ID" sz="66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graphicFrame>
        <p:nvGraphicFramePr>
          <p:cNvPr id="2" name="Table 2">
            <a:extLst>
              <a:ext uri="{FF2B5EF4-FFF2-40B4-BE49-F238E27FC236}">
                <a16:creationId xmlns:a16="http://schemas.microsoft.com/office/drawing/2014/main" id="{577C0A2E-59A2-423A-B704-4A1CC12F7681}"/>
              </a:ext>
            </a:extLst>
          </p:cNvPr>
          <p:cNvGraphicFramePr>
            <a:graphicFrameLocks noGrp="1"/>
          </p:cNvGraphicFramePr>
          <p:nvPr>
            <p:extLst>
              <p:ext uri="{D42A27DB-BD31-4B8C-83A1-F6EECF244321}">
                <p14:modId xmlns:p14="http://schemas.microsoft.com/office/powerpoint/2010/main" val="3575353234"/>
              </p:ext>
            </p:extLst>
          </p:nvPr>
        </p:nvGraphicFramePr>
        <p:xfrm>
          <a:off x="2692007" y="1451580"/>
          <a:ext cx="8129060" cy="4638040"/>
        </p:xfrm>
        <a:graphic>
          <a:graphicData uri="http://schemas.openxmlformats.org/drawingml/2006/table">
            <a:tbl>
              <a:tblPr firstRow="1" bandRow="1">
                <a:tableStyleId>{5C22544A-7EE6-4342-B048-85BDC9FD1C3A}</a:tableStyleId>
              </a:tblPr>
              <a:tblGrid>
                <a:gridCol w="4064530">
                  <a:extLst>
                    <a:ext uri="{9D8B030D-6E8A-4147-A177-3AD203B41FA5}">
                      <a16:colId xmlns:a16="http://schemas.microsoft.com/office/drawing/2014/main" val="2216957336"/>
                    </a:ext>
                  </a:extLst>
                </a:gridCol>
                <a:gridCol w="4064530">
                  <a:extLst>
                    <a:ext uri="{9D8B030D-6E8A-4147-A177-3AD203B41FA5}">
                      <a16:colId xmlns:a16="http://schemas.microsoft.com/office/drawing/2014/main" val="2796590513"/>
                    </a:ext>
                  </a:extLst>
                </a:gridCol>
              </a:tblGrid>
              <a:tr h="370840">
                <a:tc>
                  <a:txBody>
                    <a:bodyPr/>
                    <a:lstStyle/>
                    <a:p>
                      <a:r>
                        <a:rPr lang="en-US" dirty="0"/>
                        <a:t>Industry Wide</a:t>
                      </a:r>
                    </a:p>
                  </a:txBody>
                  <a:tcPr/>
                </a:tc>
                <a:tc>
                  <a:txBody>
                    <a:bodyPr/>
                    <a:lstStyle/>
                    <a:p>
                      <a:r>
                        <a:rPr lang="en-US" dirty="0"/>
                        <a:t>Higher Education</a:t>
                      </a:r>
                    </a:p>
                  </a:txBody>
                  <a:tcPr/>
                </a:tc>
                <a:extLst>
                  <a:ext uri="{0D108BD9-81ED-4DB2-BD59-A6C34878D82A}">
                    <a16:rowId xmlns:a16="http://schemas.microsoft.com/office/drawing/2014/main" val="1714940600"/>
                  </a:ext>
                </a:extLst>
              </a:tr>
              <a:tr h="370840">
                <a:tc>
                  <a:txBody>
                    <a:bodyPr/>
                    <a:lstStyle/>
                    <a:p>
                      <a:r>
                        <a:rPr lang="en-US" sz="1400" dirty="0"/>
                        <a:t>91.5% of leading businesses invest in AI</a:t>
                      </a:r>
                    </a:p>
                  </a:txBody>
                  <a:tcPr/>
                </a:tc>
                <a:tc>
                  <a:txBody>
                    <a:bodyPr/>
                    <a:lstStyle/>
                    <a:p>
                      <a:r>
                        <a:rPr lang="en-US" sz="1400" b="0" i="0" kern="1200" dirty="0">
                          <a:solidFill>
                            <a:schemeClr val="dk1"/>
                          </a:solidFill>
                          <a:effectLst/>
                          <a:latin typeface="+mn-lt"/>
                          <a:ea typeface="+mn-ea"/>
                          <a:cs typeface="+mn-cs"/>
                        </a:rPr>
                        <a:t>AI in the Education Market size exceeded $1 billion in 2020.</a:t>
                      </a:r>
                      <a:endParaRPr lang="en-US" sz="1400" dirty="0"/>
                    </a:p>
                  </a:txBody>
                  <a:tcPr/>
                </a:tc>
                <a:extLst>
                  <a:ext uri="{0D108BD9-81ED-4DB2-BD59-A6C34878D82A}">
                    <a16:rowId xmlns:a16="http://schemas.microsoft.com/office/drawing/2014/main" val="972461508"/>
                  </a:ext>
                </a:extLst>
              </a:tr>
              <a:tr h="370840">
                <a:tc>
                  <a:txBody>
                    <a:bodyPr/>
                    <a:lstStyle/>
                    <a:p>
                      <a:r>
                        <a:rPr lang="en-US" sz="1400" b="0" i="0" kern="1200" dirty="0">
                          <a:solidFill>
                            <a:schemeClr val="dk1"/>
                          </a:solidFill>
                          <a:effectLst/>
                          <a:latin typeface="+mn-lt"/>
                          <a:ea typeface="+mn-ea"/>
                          <a:cs typeface="+mn-cs"/>
                        </a:rPr>
                        <a:t>97 million specialists needed in the AI industry by 2025</a:t>
                      </a:r>
                      <a:endParaRPr lang="en-US" sz="1400" b="0" dirty="0"/>
                    </a:p>
                  </a:txBody>
                  <a:tcPr/>
                </a:tc>
                <a:tc>
                  <a:txBody>
                    <a:bodyPr/>
                    <a:lstStyle/>
                    <a:p>
                      <a:r>
                        <a:rPr lang="en-US" sz="1400" b="0" i="0" kern="1200" dirty="0">
                          <a:solidFill>
                            <a:schemeClr val="dk1"/>
                          </a:solidFill>
                          <a:effectLst/>
                          <a:latin typeface="+mn-lt"/>
                          <a:ea typeface="+mn-ea"/>
                          <a:cs typeface="+mn-cs"/>
                        </a:rPr>
                        <a:t>Expected to grow by more than 40% between 2021 and 2027.</a:t>
                      </a:r>
                      <a:endParaRPr lang="en-US" sz="1400" dirty="0"/>
                    </a:p>
                  </a:txBody>
                  <a:tcPr/>
                </a:tc>
                <a:extLst>
                  <a:ext uri="{0D108BD9-81ED-4DB2-BD59-A6C34878D82A}">
                    <a16:rowId xmlns:a16="http://schemas.microsoft.com/office/drawing/2014/main" val="308017745"/>
                  </a:ext>
                </a:extLst>
              </a:tr>
              <a:tr h="370840">
                <a:tc>
                  <a:txBody>
                    <a:bodyPr/>
                    <a:lstStyle/>
                    <a:p>
                      <a:r>
                        <a:rPr lang="en-US" sz="1400" b="0" i="0" kern="1200" dirty="0">
                          <a:solidFill>
                            <a:schemeClr val="dk1"/>
                          </a:solidFill>
                          <a:effectLst/>
                          <a:latin typeface="+mn-lt"/>
                          <a:ea typeface="+mn-ea"/>
                          <a:cs typeface="+mn-cs"/>
                        </a:rPr>
                        <a:t>Global AI market value is expected to reach $267 billion by 2027.</a:t>
                      </a:r>
                      <a:endParaRPr lang="en-US" sz="1400" dirty="0"/>
                    </a:p>
                  </a:txBody>
                  <a:tcPr/>
                </a:tc>
                <a:tc>
                  <a:txBody>
                    <a:bodyPr/>
                    <a:lstStyle/>
                    <a:p>
                      <a:r>
                        <a:rPr lang="en-US" sz="1400" dirty="0"/>
                        <a:t>As of 2020 only a minority of universities had an established AI strategy.</a:t>
                      </a:r>
                    </a:p>
                  </a:txBody>
                  <a:tcPr/>
                </a:tc>
                <a:extLst>
                  <a:ext uri="{0D108BD9-81ED-4DB2-BD59-A6C34878D82A}">
                    <a16:rowId xmlns:a16="http://schemas.microsoft.com/office/drawing/2014/main" val="2762595522"/>
                  </a:ext>
                </a:extLst>
              </a:tr>
              <a:tr h="370840">
                <a:tc>
                  <a:txBody>
                    <a:bodyPr/>
                    <a:lstStyle/>
                    <a:p>
                      <a:r>
                        <a:rPr lang="en-US" sz="1400" b="0" i="0" kern="1200" dirty="0">
                          <a:solidFill>
                            <a:schemeClr val="dk1"/>
                          </a:solidFill>
                          <a:effectLst/>
                          <a:latin typeface="+mn-lt"/>
                          <a:ea typeface="+mn-ea"/>
                          <a:cs typeface="+mn-cs"/>
                        </a:rPr>
                        <a:t>15.7 trillion influx into the global economy by 2030.</a:t>
                      </a:r>
                      <a:endParaRPr lang="en-US" sz="1400" dirty="0"/>
                    </a:p>
                  </a:txBody>
                  <a:tcPr/>
                </a:tc>
                <a:tc>
                  <a:txBody>
                    <a:bodyPr/>
                    <a:lstStyle/>
                    <a:p>
                      <a:r>
                        <a:rPr lang="en-US" sz="1400" dirty="0"/>
                        <a:t>Most prevalent use of AI in Higher Ed is associated with academic integrity (plagiarism, proctoring).</a:t>
                      </a:r>
                    </a:p>
                  </a:txBody>
                  <a:tcPr/>
                </a:tc>
                <a:extLst>
                  <a:ext uri="{0D108BD9-81ED-4DB2-BD59-A6C34878D82A}">
                    <a16:rowId xmlns:a16="http://schemas.microsoft.com/office/drawing/2014/main" val="4242349686"/>
                  </a:ext>
                </a:extLst>
              </a:tr>
              <a:tr h="370840">
                <a:tc>
                  <a:txBody>
                    <a:bodyPr/>
                    <a:lstStyle/>
                    <a:p>
                      <a:r>
                        <a:rPr lang="en-US" sz="1400" b="0" i="0" kern="1200" dirty="0">
                          <a:solidFill>
                            <a:schemeClr val="dk1"/>
                          </a:solidFill>
                          <a:effectLst/>
                          <a:latin typeface="+mn-lt"/>
                          <a:ea typeface="+mn-ea"/>
                          <a:cs typeface="+mn-cs"/>
                        </a:rPr>
                        <a:t>Elimination of 85 million jobs and create 97 million new ones by 2025.</a:t>
                      </a:r>
                      <a:endParaRPr lang="en-US" sz="1400" dirty="0"/>
                    </a:p>
                  </a:txBody>
                  <a:tcPr/>
                </a:tc>
                <a:tc>
                  <a:txBody>
                    <a:bodyPr/>
                    <a:lstStyle/>
                    <a:p>
                      <a:r>
                        <a:rPr lang="en-US" sz="1400" dirty="0"/>
                        <a:t>36% of Educause surveyed institutions  use DAs and Chatbots. An additional 17% were either in planning or early implementation.</a:t>
                      </a:r>
                    </a:p>
                  </a:txBody>
                  <a:tcPr/>
                </a:tc>
                <a:extLst>
                  <a:ext uri="{0D108BD9-81ED-4DB2-BD59-A6C34878D82A}">
                    <a16:rowId xmlns:a16="http://schemas.microsoft.com/office/drawing/2014/main" val="2625438817"/>
                  </a:ext>
                </a:extLst>
              </a:tr>
              <a:tr h="370840">
                <a:tc>
                  <a:txBody>
                    <a:bodyPr/>
                    <a:lstStyle/>
                    <a:p>
                      <a:r>
                        <a:rPr lang="en-US" sz="1400" b="0" i="0" kern="1200" dirty="0">
                          <a:solidFill>
                            <a:schemeClr val="dk1"/>
                          </a:solidFill>
                          <a:effectLst/>
                          <a:latin typeface="+mn-lt"/>
                          <a:ea typeface="+mn-ea"/>
                          <a:cs typeface="+mn-cs"/>
                        </a:rPr>
                        <a:t>37% of businesses and organizations employ AI</a:t>
                      </a:r>
                      <a:endParaRPr lang="en-US" sz="1400" dirty="0"/>
                    </a:p>
                  </a:txBody>
                  <a:tcPr/>
                </a:tc>
                <a:tc>
                  <a:txBody>
                    <a:bodyPr/>
                    <a:lstStyle/>
                    <a:p>
                      <a:r>
                        <a:rPr lang="en-US" sz="1400" dirty="0"/>
                        <a:t>22% of Educause surveyed institutions  leverage AI for student success (academically at risk, early warnings).</a:t>
                      </a:r>
                    </a:p>
                  </a:txBody>
                  <a:tcPr/>
                </a:tc>
                <a:extLst>
                  <a:ext uri="{0D108BD9-81ED-4DB2-BD59-A6C34878D82A}">
                    <a16:rowId xmlns:a16="http://schemas.microsoft.com/office/drawing/2014/main" val="3765161722"/>
                  </a:ext>
                </a:extLst>
              </a:tr>
              <a:tr h="370840">
                <a:tc>
                  <a:txBody>
                    <a:bodyPr/>
                    <a:lstStyle/>
                    <a:p>
                      <a:r>
                        <a:rPr lang="en-US" sz="1400" b="1" i="0" kern="1200" dirty="0">
                          <a:solidFill>
                            <a:srgbClr val="C00000"/>
                          </a:solidFill>
                          <a:effectLst/>
                          <a:latin typeface="+mn-lt"/>
                          <a:ea typeface="+mn-ea"/>
                          <a:cs typeface="+mn-cs"/>
                        </a:rPr>
                        <a:t>2018 Gartner report predicted that </a:t>
                      </a:r>
                      <a:r>
                        <a:rPr lang="en-US" sz="1400" b="1" i="0" u="sng" kern="1200" dirty="0">
                          <a:solidFill>
                            <a:srgbClr val="C00000"/>
                          </a:solidFill>
                          <a:effectLst/>
                          <a:latin typeface="+mn-lt"/>
                          <a:ea typeface="+mn-ea"/>
                          <a:cs typeface="+mn-cs"/>
                          <a:hlinkClick r:id="rId3">
                            <a:extLst>
                              <a:ext uri="{A12FA001-AC4F-418D-AE19-62706E023703}">
                                <ahyp:hlinkClr xmlns:ahyp="http://schemas.microsoft.com/office/drawing/2018/hyperlinkcolor" val="tx"/>
                              </a:ext>
                            </a:extLst>
                          </a:hlinkClick>
                        </a:rPr>
                        <a:t>through 2030, 85% of AI projects will provide false results caused by bias</a:t>
                      </a:r>
                      <a:r>
                        <a:rPr lang="en-US" sz="1400" b="1" i="0" kern="1200" dirty="0">
                          <a:solidFill>
                            <a:srgbClr val="C00000"/>
                          </a:solidFill>
                          <a:effectLst/>
                          <a:latin typeface="+mn-lt"/>
                          <a:ea typeface="+mn-ea"/>
                          <a:cs typeface="+mn-cs"/>
                        </a:rPr>
                        <a:t> </a:t>
                      </a:r>
                      <a:endParaRPr lang="en-US" sz="1000" b="1" dirty="0">
                        <a:solidFill>
                          <a:srgbClr val="C00000"/>
                        </a:solidFill>
                      </a:endParaRPr>
                    </a:p>
                  </a:txBody>
                  <a:tcPr/>
                </a:tc>
                <a:tc>
                  <a:txBody>
                    <a:bodyPr/>
                    <a:lstStyle/>
                    <a:p>
                      <a:r>
                        <a:rPr lang="en-US" sz="1400" dirty="0"/>
                        <a:t>Limited interest in leveraging AI for institutional activities such as curriculum planning.</a:t>
                      </a:r>
                    </a:p>
                  </a:txBody>
                  <a:tcPr/>
                </a:tc>
                <a:extLst>
                  <a:ext uri="{0D108BD9-81ED-4DB2-BD59-A6C34878D82A}">
                    <a16:rowId xmlns:a16="http://schemas.microsoft.com/office/drawing/2014/main" val="1798733419"/>
                  </a:ext>
                </a:extLst>
              </a:tr>
            </a:tbl>
          </a:graphicData>
        </a:graphic>
      </p:graphicFrame>
    </p:spTree>
    <p:extLst>
      <p:ext uri="{BB962C8B-B14F-4D97-AF65-F5344CB8AC3E}">
        <p14:creationId xmlns:p14="http://schemas.microsoft.com/office/powerpoint/2010/main" val="2662986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Logistic Regression (AA Only)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55" y="1283709"/>
            <a:ext cx="6630886" cy="5514234"/>
          </a:xfrm>
          <a:prstGeom prst="rect">
            <a:avLst/>
          </a:prstGeom>
        </p:spPr>
      </p:pic>
    </p:spTree>
    <p:extLst>
      <p:ext uri="{BB962C8B-B14F-4D97-AF65-F5344CB8AC3E}">
        <p14:creationId xmlns:p14="http://schemas.microsoft.com/office/powerpoint/2010/main" val="244061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Gradient Boosting (all)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216694" y="1282927"/>
            <a:ext cx="11726331" cy="4933733"/>
          </a:xfrm>
          <a:prstGeom prst="rect">
            <a:avLst/>
          </a:prstGeom>
        </p:spPr>
      </p:pic>
    </p:spTree>
    <p:extLst>
      <p:ext uri="{BB962C8B-B14F-4D97-AF65-F5344CB8AC3E}">
        <p14:creationId xmlns:p14="http://schemas.microsoft.com/office/powerpoint/2010/main" val="1353933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Gradient Boosting (AA only)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303" y="1283709"/>
            <a:ext cx="7585390" cy="5514234"/>
          </a:xfrm>
          <a:prstGeom prst="rect">
            <a:avLst/>
          </a:prstGeom>
        </p:spPr>
      </p:pic>
    </p:spTree>
    <p:extLst>
      <p:ext uri="{BB962C8B-B14F-4D97-AF65-F5344CB8AC3E}">
        <p14:creationId xmlns:p14="http://schemas.microsoft.com/office/powerpoint/2010/main" val="1511308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Random Forest (all)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069041" y="1201153"/>
            <a:ext cx="9951933" cy="5503889"/>
          </a:xfrm>
          <a:prstGeom prst="rect">
            <a:avLst/>
          </a:prstGeom>
        </p:spPr>
      </p:pic>
    </p:spTree>
    <p:extLst>
      <p:ext uri="{BB962C8B-B14F-4D97-AF65-F5344CB8AC3E}">
        <p14:creationId xmlns:p14="http://schemas.microsoft.com/office/powerpoint/2010/main" val="1545689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Random Forest (AA Only)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35" y="1283709"/>
            <a:ext cx="7034325" cy="5514234"/>
          </a:xfrm>
          <a:prstGeom prst="rect">
            <a:avLst/>
          </a:prstGeom>
        </p:spPr>
      </p:pic>
    </p:spTree>
    <p:extLst>
      <p:ext uri="{BB962C8B-B14F-4D97-AF65-F5344CB8AC3E}">
        <p14:creationId xmlns:p14="http://schemas.microsoft.com/office/powerpoint/2010/main" val="925522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850355" y="2168499"/>
            <a:ext cx="8738158" cy="3197262"/>
            <a:chOff x="8192530" y="2722724"/>
            <a:chExt cx="4072167" cy="3197262"/>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8257854" y="3430610"/>
              <a:ext cx="4006843" cy="369332"/>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r>
                <a:rPr lang="en-US" sz="1600" dirty="0">
                  <a:solidFill>
                    <a:schemeClr val="tx1">
                      <a:lumMod val="65000"/>
                      <a:lumOff val="35000"/>
                    </a:schemeClr>
                  </a:solidFill>
                  <a:latin typeface="+mn-lt"/>
                </a:rPr>
                <a:t>Summary and assessment of related works</a:t>
              </a:r>
              <a:endParaRPr lang="en-ID" sz="1600" dirty="0">
                <a:solidFill>
                  <a:schemeClr val="tx1">
                    <a:lumMod val="65000"/>
                    <a:lumOff val="35000"/>
                  </a:schemeClr>
                </a:solidFill>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735652" y="5719931"/>
              <a:ext cx="311662"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pPr algn="l"/>
              <a:r>
                <a:rPr lang="en-US" dirty="0">
                  <a:solidFill>
                    <a:schemeClr val="bg1"/>
                  </a:solidFill>
                  <a:latin typeface="+mn-lt"/>
                </a:rPr>
                <a:t>START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8192530" y="2722724"/>
              <a:ext cx="3422287" cy="707886"/>
            </a:xfrm>
            <a:prstGeom prst="rect">
              <a:avLst/>
            </a:prstGeom>
            <a:noFill/>
            <a:effectLst/>
          </p:spPr>
          <p:txBody>
            <a:bodyPr wrap="square" rtlCol="0">
              <a:spAutoFit/>
            </a:bodyPr>
            <a:lstStyle/>
            <a:p>
              <a:r>
                <a:rPr lang="en-US" sz="4000" b="1" spc="-150" dirty="0">
                  <a:solidFill>
                    <a:schemeClr val="tx1">
                      <a:lumMod val="85000"/>
                      <a:lumOff val="15000"/>
                    </a:schemeClr>
                  </a:solidFill>
                  <a:latin typeface="+mj-lt"/>
                </a:rPr>
                <a:t>FINDINGS</a:t>
              </a:r>
              <a:r>
                <a:rPr lang="id-ID" sz="4000" b="1" spc="-150" dirty="0">
                  <a:solidFill>
                    <a:schemeClr val="tx1">
                      <a:lumMod val="85000"/>
                      <a:lumOff val="15000"/>
                    </a:schemeClr>
                  </a:solidFill>
                  <a:latin typeface="+mj-lt"/>
                </a:rPr>
                <a:t> </a:t>
              </a:r>
              <a:r>
                <a:rPr lang="en-US" sz="4000" b="1" spc="-150" dirty="0">
                  <a:solidFill>
                    <a:schemeClr val="accent1"/>
                  </a:solidFill>
                  <a:latin typeface="+mj-lt"/>
                </a:rPr>
                <a:t>ASSESSMENT</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1466395" y="2845684"/>
            <a:ext cx="4762842" cy="1200329"/>
          </a:xfrm>
          <a:prstGeom prst="rect">
            <a:avLst/>
          </a:prstGeom>
          <a:noFill/>
          <a:effectLst/>
        </p:spPr>
        <p:txBody>
          <a:bodyPr wrap="none" rtlCol="0">
            <a:spAutoFit/>
          </a:bodyPr>
          <a:lstStyle/>
          <a:p>
            <a:pPr algn="ctr"/>
            <a:r>
              <a:rPr lang="en-US" sz="7200" b="1" spc="-150" dirty="0">
                <a:solidFill>
                  <a:schemeClr val="bg1">
                    <a:alpha val="54000"/>
                  </a:schemeClr>
                </a:solidFill>
                <a:effectLst>
                  <a:outerShdw blurRad="63500" sx="101000" sy="101000" algn="ctr" rotWithShape="0">
                    <a:prstClr val="black">
                      <a:alpha val="20000"/>
                    </a:prstClr>
                  </a:outerShdw>
                </a:effectLst>
                <a:latin typeface="+mj-lt"/>
              </a:rPr>
              <a:t>FINDINGS</a:t>
            </a:r>
            <a:endParaRPr lang="en-ID" sz="40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grpSp>
        <p:nvGrpSpPr>
          <p:cNvPr id="20" name="Group 19" title="background image"/>
          <p:cNvGrpSpPr/>
          <p:nvPr/>
        </p:nvGrpSpPr>
        <p:grpSpPr>
          <a:xfrm>
            <a:off x="9229121" y="2156867"/>
            <a:ext cx="1376135" cy="976160"/>
            <a:chOff x="2390775" y="4265613"/>
            <a:chExt cx="781050" cy="554037"/>
          </a:xfrm>
          <a:solidFill>
            <a:schemeClr val="tx2">
              <a:lumMod val="65000"/>
              <a:lumOff val="35000"/>
            </a:schemeClr>
          </a:solidFill>
        </p:grpSpPr>
        <p:sp>
          <p:nvSpPr>
            <p:cNvPr id="21" name="Freeform 6"/>
            <p:cNvSpPr>
              <a:spLocks/>
            </p:cNvSpPr>
            <p:nvPr/>
          </p:nvSpPr>
          <p:spPr bwMode="auto">
            <a:xfrm>
              <a:off x="2586038" y="4797425"/>
              <a:ext cx="282575" cy="22225"/>
            </a:xfrm>
            <a:custGeom>
              <a:avLst/>
              <a:gdLst>
                <a:gd name="T0" fmla="*/ 13 w 356"/>
                <a:gd name="T1" fmla="*/ 27 h 27"/>
                <a:gd name="T2" fmla="*/ 13 w 356"/>
                <a:gd name="T3" fmla="*/ 27 h 27"/>
                <a:gd name="T4" fmla="*/ 8 w 356"/>
                <a:gd name="T5" fmla="*/ 25 h 27"/>
                <a:gd name="T6" fmla="*/ 5 w 356"/>
                <a:gd name="T7" fmla="*/ 22 h 27"/>
                <a:gd name="T8" fmla="*/ 2 w 356"/>
                <a:gd name="T9" fmla="*/ 19 h 27"/>
                <a:gd name="T10" fmla="*/ 0 w 356"/>
                <a:gd name="T11" fmla="*/ 13 h 27"/>
                <a:gd name="T12" fmla="*/ 0 w 356"/>
                <a:gd name="T13" fmla="*/ 13 h 27"/>
                <a:gd name="T14" fmla="*/ 2 w 356"/>
                <a:gd name="T15" fmla="*/ 8 h 27"/>
                <a:gd name="T16" fmla="*/ 5 w 356"/>
                <a:gd name="T17" fmla="*/ 3 h 27"/>
                <a:gd name="T18" fmla="*/ 8 w 356"/>
                <a:gd name="T19" fmla="*/ 0 h 27"/>
                <a:gd name="T20" fmla="*/ 13 w 356"/>
                <a:gd name="T21" fmla="*/ 0 h 27"/>
                <a:gd name="T22" fmla="*/ 343 w 356"/>
                <a:gd name="T23" fmla="*/ 0 h 27"/>
                <a:gd name="T24" fmla="*/ 343 w 356"/>
                <a:gd name="T25" fmla="*/ 0 h 27"/>
                <a:gd name="T26" fmla="*/ 348 w 356"/>
                <a:gd name="T27" fmla="*/ 0 h 27"/>
                <a:gd name="T28" fmla="*/ 353 w 356"/>
                <a:gd name="T29" fmla="*/ 3 h 27"/>
                <a:gd name="T30" fmla="*/ 355 w 356"/>
                <a:gd name="T31" fmla="*/ 8 h 27"/>
                <a:gd name="T32" fmla="*/ 356 w 356"/>
                <a:gd name="T33" fmla="*/ 13 h 27"/>
                <a:gd name="T34" fmla="*/ 356 w 356"/>
                <a:gd name="T35" fmla="*/ 13 h 27"/>
                <a:gd name="T36" fmla="*/ 355 w 356"/>
                <a:gd name="T37" fmla="*/ 19 h 27"/>
                <a:gd name="T38" fmla="*/ 353 w 356"/>
                <a:gd name="T39" fmla="*/ 22 h 27"/>
                <a:gd name="T40" fmla="*/ 348 w 356"/>
                <a:gd name="T41" fmla="*/ 25 h 27"/>
                <a:gd name="T42" fmla="*/ 343 w 356"/>
                <a:gd name="T43" fmla="*/ 27 h 27"/>
                <a:gd name="T44" fmla="*/ 13 w 356"/>
                <a:gd name="T4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27">
                  <a:moveTo>
                    <a:pt x="13" y="27"/>
                  </a:moveTo>
                  <a:lnTo>
                    <a:pt x="13" y="27"/>
                  </a:lnTo>
                  <a:lnTo>
                    <a:pt x="8" y="25"/>
                  </a:lnTo>
                  <a:lnTo>
                    <a:pt x="5" y="22"/>
                  </a:lnTo>
                  <a:lnTo>
                    <a:pt x="2" y="19"/>
                  </a:lnTo>
                  <a:lnTo>
                    <a:pt x="0" y="13"/>
                  </a:lnTo>
                  <a:lnTo>
                    <a:pt x="0" y="13"/>
                  </a:lnTo>
                  <a:lnTo>
                    <a:pt x="2" y="8"/>
                  </a:lnTo>
                  <a:lnTo>
                    <a:pt x="5" y="3"/>
                  </a:lnTo>
                  <a:lnTo>
                    <a:pt x="8" y="0"/>
                  </a:lnTo>
                  <a:lnTo>
                    <a:pt x="13" y="0"/>
                  </a:lnTo>
                  <a:lnTo>
                    <a:pt x="343" y="0"/>
                  </a:lnTo>
                  <a:lnTo>
                    <a:pt x="343" y="0"/>
                  </a:lnTo>
                  <a:lnTo>
                    <a:pt x="348" y="0"/>
                  </a:lnTo>
                  <a:lnTo>
                    <a:pt x="353" y="3"/>
                  </a:lnTo>
                  <a:lnTo>
                    <a:pt x="355" y="8"/>
                  </a:lnTo>
                  <a:lnTo>
                    <a:pt x="356" y="13"/>
                  </a:lnTo>
                  <a:lnTo>
                    <a:pt x="356" y="13"/>
                  </a:lnTo>
                  <a:lnTo>
                    <a:pt x="355" y="19"/>
                  </a:lnTo>
                  <a:lnTo>
                    <a:pt x="353" y="22"/>
                  </a:lnTo>
                  <a:lnTo>
                    <a:pt x="348" y="25"/>
                  </a:lnTo>
                  <a:lnTo>
                    <a:pt x="34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
            <p:cNvSpPr>
              <a:spLocks/>
            </p:cNvSpPr>
            <p:nvPr/>
          </p:nvSpPr>
          <p:spPr bwMode="auto">
            <a:xfrm>
              <a:off x="2513013" y="4364038"/>
              <a:ext cx="414338" cy="277812"/>
            </a:xfrm>
            <a:custGeom>
              <a:avLst/>
              <a:gdLst>
                <a:gd name="T0" fmla="*/ 14 w 522"/>
                <a:gd name="T1" fmla="*/ 350 h 350"/>
                <a:gd name="T2" fmla="*/ 14 w 522"/>
                <a:gd name="T3" fmla="*/ 350 h 350"/>
                <a:gd name="T4" fmla="*/ 5 w 522"/>
                <a:gd name="T5" fmla="*/ 349 h 350"/>
                <a:gd name="T6" fmla="*/ 5 w 522"/>
                <a:gd name="T7" fmla="*/ 349 h 350"/>
                <a:gd name="T8" fmla="*/ 2 w 522"/>
                <a:gd name="T9" fmla="*/ 345 h 350"/>
                <a:gd name="T10" fmla="*/ 0 w 522"/>
                <a:gd name="T11" fmla="*/ 340 h 350"/>
                <a:gd name="T12" fmla="*/ 0 w 522"/>
                <a:gd name="T13" fmla="*/ 335 h 350"/>
                <a:gd name="T14" fmla="*/ 2 w 522"/>
                <a:gd name="T15" fmla="*/ 330 h 350"/>
                <a:gd name="T16" fmla="*/ 103 w 522"/>
                <a:gd name="T17" fmla="*/ 163 h 350"/>
                <a:gd name="T18" fmla="*/ 103 w 522"/>
                <a:gd name="T19" fmla="*/ 163 h 350"/>
                <a:gd name="T20" fmla="*/ 108 w 522"/>
                <a:gd name="T21" fmla="*/ 158 h 350"/>
                <a:gd name="T22" fmla="*/ 115 w 522"/>
                <a:gd name="T23" fmla="*/ 156 h 350"/>
                <a:gd name="T24" fmla="*/ 115 w 522"/>
                <a:gd name="T25" fmla="*/ 156 h 350"/>
                <a:gd name="T26" fmla="*/ 115 w 522"/>
                <a:gd name="T27" fmla="*/ 156 h 350"/>
                <a:gd name="T28" fmla="*/ 115 w 522"/>
                <a:gd name="T29" fmla="*/ 156 h 350"/>
                <a:gd name="T30" fmla="*/ 120 w 522"/>
                <a:gd name="T31" fmla="*/ 158 h 350"/>
                <a:gd name="T32" fmla="*/ 125 w 522"/>
                <a:gd name="T33" fmla="*/ 163 h 350"/>
                <a:gd name="T34" fmla="*/ 193 w 522"/>
                <a:gd name="T35" fmla="*/ 257 h 350"/>
                <a:gd name="T36" fmla="*/ 274 w 522"/>
                <a:gd name="T37" fmla="*/ 174 h 350"/>
                <a:gd name="T38" fmla="*/ 274 w 522"/>
                <a:gd name="T39" fmla="*/ 174 h 350"/>
                <a:gd name="T40" fmla="*/ 279 w 522"/>
                <a:gd name="T41" fmla="*/ 171 h 350"/>
                <a:gd name="T42" fmla="*/ 284 w 522"/>
                <a:gd name="T43" fmla="*/ 169 h 350"/>
                <a:gd name="T44" fmla="*/ 284 w 522"/>
                <a:gd name="T45" fmla="*/ 169 h 350"/>
                <a:gd name="T46" fmla="*/ 287 w 522"/>
                <a:gd name="T47" fmla="*/ 171 h 350"/>
                <a:gd name="T48" fmla="*/ 292 w 522"/>
                <a:gd name="T49" fmla="*/ 173 h 350"/>
                <a:gd name="T50" fmla="*/ 365 w 522"/>
                <a:gd name="T51" fmla="*/ 235 h 350"/>
                <a:gd name="T52" fmla="*/ 497 w 522"/>
                <a:gd name="T53" fmla="*/ 7 h 350"/>
                <a:gd name="T54" fmla="*/ 497 w 522"/>
                <a:gd name="T55" fmla="*/ 7 h 350"/>
                <a:gd name="T56" fmla="*/ 502 w 522"/>
                <a:gd name="T57" fmla="*/ 2 h 350"/>
                <a:gd name="T58" fmla="*/ 509 w 522"/>
                <a:gd name="T59" fmla="*/ 0 h 350"/>
                <a:gd name="T60" fmla="*/ 509 w 522"/>
                <a:gd name="T61" fmla="*/ 0 h 350"/>
                <a:gd name="T62" fmla="*/ 515 w 522"/>
                <a:gd name="T63" fmla="*/ 2 h 350"/>
                <a:gd name="T64" fmla="*/ 515 w 522"/>
                <a:gd name="T65" fmla="*/ 2 h 350"/>
                <a:gd name="T66" fmla="*/ 520 w 522"/>
                <a:gd name="T67" fmla="*/ 5 h 350"/>
                <a:gd name="T68" fmla="*/ 522 w 522"/>
                <a:gd name="T69" fmla="*/ 11 h 350"/>
                <a:gd name="T70" fmla="*/ 522 w 522"/>
                <a:gd name="T71" fmla="*/ 11 h 350"/>
                <a:gd name="T72" fmla="*/ 522 w 522"/>
                <a:gd name="T73" fmla="*/ 16 h 350"/>
                <a:gd name="T74" fmla="*/ 520 w 522"/>
                <a:gd name="T75" fmla="*/ 21 h 350"/>
                <a:gd name="T76" fmla="*/ 379 w 522"/>
                <a:gd name="T77" fmla="*/ 262 h 350"/>
                <a:gd name="T78" fmla="*/ 379 w 522"/>
                <a:gd name="T79" fmla="*/ 262 h 350"/>
                <a:gd name="T80" fmla="*/ 375 w 522"/>
                <a:gd name="T81" fmla="*/ 267 h 350"/>
                <a:gd name="T82" fmla="*/ 370 w 522"/>
                <a:gd name="T83" fmla="*/ 269 h 350"/>
                <a:gd name="T84" fmla="*/ 370 w 522"/>
                <a:gd name="T85" fmla="*/ 269 h 350"/>
                <a:gd name="T86" fmla="*/ 368 w 522"/>
                <a:gd name="T87" fmla="*/ 269 h 350"/>
                <a:gd name="T88" fmla="*/ 368 w 522"/>
                <a:gd name="T89" fmla="*/ 269 h 350"/>
                <a:gd name="T90" fmla="*/ 363 w 522"/>
                <a:gd name="T91" fmla="*/ 267 h 350"/>
                <a:gd name="T92" fmla="*/ 358 w 522"/>
                <a:gd name="T93" fmla="*/ 266 h 350"/>
                <a:gd name="T94" fmla="*/ 284 w 522"/>
                <a:gd name="T95" fmla="*/ 202 h 350"/>
                <a:gd name="T96" fmla="*/ 201 w 522"/>
                <a:gd name="T97" fmla="*/ 288 h 350"/>
                <a:gd name="T98" fmla="*/ 201 w 522"/>
                <a:gd name="T99" fmla="*/ 288 h 350"/>
                <a:gd name="T100" fmla="*/ 196 w 522"/>
                <a:gd name="T101" fmla="*/ 291 h 350"/>
                <a:gd name="T102" fmla="*/ 191 w 522"/>
                <a:gd name="T103" fmla="*/ 293 h 350"/>
                <a:gd name="T104" fmla="*/ 191 w 522"/>
                <a:gd name="T105" fmla="*/ 293 h 350"/>
                <a:gd name="T106" fmla="*/ 184 w 522"/>
                <a:gd name="T107" fmla="*/ 291 h 350"/>
                <a:gd name="T108" fmla="*/ 181 w 522"/>
                <a:gd name="T109" fmla="*/ 288 h 350"/>
                <a:gd name="T110" fmla="*/ 115 w 522"/>
                <a:gd name="T111" fmla="*/ 195 h 350"/>
                <a:gd name="T112" fmla="*/ 24 w 522"/>
                <a:gd name="T113" fmla="*/ 345 h 350"/>
                <a:gd name="T114" fmla="*/ 24 w 522"/>
                <a:gd name="T115" fmla="*/ 345 h 350"/>
                <a:gd name="T116" fmla="*/ 19 w 522"/>
                <a:gd name="T117" fmla="*/ 349 h 350"/>
                <a:gd name="T118" fmla="*/ 14 w 522"/>
                <a:gd name="T119" fmla="*/ 350 h 350"/>
                <a:gd name="T120" fmla="*/ 14 w 522"/>
                <a:gd name="T12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2" h="350">
                  <a:moveTo>
                    <a:pt x="14" y="350"/>
                  </a:moveTo>
                  <a:lnTo>
                    <a:pt x="14" y="350"/>
                  </a:lnTo>
                  <a:lnTo>
                    <a:pt x="5" y="349"/>
                  </a:lnTo>
                  <a:lnTo>
                    <a:pt x="5" y="349"/>
                  </a:lnTo>
                  <a:lnTo>
                    <a:pt x="2" y="345"/>
                  </a:lnTo>
                  <a:lnTo>
                    <a:pt x="0" y="340"/>
                  </a:lnTo>
                  <a:lnTo>
                    <a:pt x="0" y="335"/>
                  </a:lnTo>
                  <a:lnTo>
                    <a:pt x="2" y="330"/>
                  </a:lnTo>
                  <a:lnTo>
                    <a:pt x="103" y="163"/>
                  </a:lnTo>
                  <a:lnTo>
                    <a:pt x="103" y="163"/>
                  </a:lnTo>
                  <a:lnTo>
                    <a:pt x="108" y="158"/>
                  </a:lnTo>
                  <a:lnTo>
                    <a:pt x="115" y="156"/>
                  </a:lnTo>
                  <a:lnTo>
                    <a:pt x="115" y="156"/>
                  </a:lnTo>
                  <a:lnTo>
                    <a:pt x="115" y="156"/>
                  </a:lnTo>
                  <a:lnTo>
                    <a:pt x="115" y="156"/>
                  </a:lnTo>
                  <a:lnTo>
                    <a:pt x="120" y="158"/>
                  </a:lnTo>
                  <a:lnTo>
                    <a:pt x="125" y="163"/>
                  </a:lnTo>
                  <a:lnTo>
                    <a:pt x="193" y="257"/>
                  </a:lnTo>
                  <a:lnTo>
                    <a:pt x="274" y="174"/>
                  </a:lnTo>
                  <a:lnTo>
                    <a:pt x="274" y="174"/>
                  </a:lnTo>
                  <a:lnTo>
                    <a:pt x="279" y="171"/>
                  </a:lnTo>
                  <a:lnTo>
                    <a:pt x="284" y="169"/>
                  </a:lnTo>
                  <a:lnTo>
                    <a:pt x="284" y="169"/>
                  </a:lnTo>
                  <a:lnTo>
                    <a:pt x="287" y="171"/>
                  </a:lnTo>
                  <a:lnTo>
                    <a:pt x="292" y="173"/>
                  </a:lnTo>
                  <a:lnTo>
                    <a:pt x="365" y="235"/>
                  </a:lnTo>
                  <a:lnTo>
                    <a:pt x="497" y="7"/>
                  </a:lnTo>
                  <a:lnTo>
                    <a:pt x="497" y="7"/>
                  </a:lnTo>
                  <a:lnTo>
                    <a:pt x="502" y="2"/>
                  </a:lnTo>
                  <a:lnTo>
                    <a:pt x="509" y="0"/>
                  </a:lnTo>
                  <a:lnTo>
                    <a:pt x="509" y="0"/>
                  </a:lnTo>
                  <a:lnTo>
                    <a:pt x="515" y="2"/>
                  </a:lnTo>
                  <a:lnTo>
                    <a:pt x="515" y="2"/>
                  </a:lnTo>
                  <a:lnTo>
                    <a:pt x="520" y="5"/>
                  </a:lnTo>
                  <a:lnTo>
                    <a:pt x="522" y="11"/>
                  </a:lnTo>
                  <a:lnTo>
                    <a:pt x="522" y="11"/>
                  </a:lnTo>
                  <a:lnTo>
                    <a:pt x="522" y="16"/>
                  </a:lnTo>
                  <a:lnTo>
                    <a:pt x="520" y="21"/>
                  </a:lnTo>
                  <a:lnTo>
                    <a:pt x="379" y="262"/>
                  </a:lnTo>
                  <a:lnTo>
                    <a:pt x="379" y="262"/>
                  </a:lnTo>
                  <a:lnTo>
                    <a:pt x="375" y="267"/>
                  </a:lnTo>
                  <a:lnTo>
                    <a:pt x="370" y="269"/>
                  </a:lnTo>
                  <a:lnTo>
                    <a:pt x="370" y="269"/>
                  </a:lnTo>
                  <a:lnTo>
                    <a:pt x="368" y="269"/>
                  </a:lnTo>
                  <a:lnTo>
                    <a:pt x="368" y="269"/>
                  </a:lnTo>
                  <a:lnTo>
                    <a:pt x="363" y="267"/>
                  </a:lnTo>
                  <a:lnTo>
                    <a:pt x="358" y="266"/>
                  </a:lnTo>
                  <a:lnTo>
                    <a:pt x="284" y="202"/>
                  </a:lnTo>
                  <a:lnTo>
                    <a:pt x="201" y="288"/>
                  </a:lnTo>
                  <a:lnTo>
                    <a:pt x="201" y="288"/>
                  </a:lnTo>
                  <a:lnTo>
                    <a:pt x="196" y="291"/>
                  </a:lnTo>
                  <a:lnTo>
                    <a:pt x="191" y="293"/>
                  </a:lnTo>
                  <a:lnTo>
                    <a:pt x="191" y="293"/>
                  </a:lnTo>
                  <a:lnTo>
                    <a:pt x="184" y="291"/>
                  </a:lnTo>
                  <a:lnTo>
                    <a:pt x="181" y="288"/>
                  </a:lnTo>
                  <a:lnTo>
                    <a:pt x="115" y="195"/>
                  </a:lnTo>
                  <a:lnTo>
                    <a:pt x="24" y="345"/>
                  </a:lnTo>
                  <a:lnTo>
                    <a:pt x="24" y="345"/>
                  </a:lnTo>
                  <a:lnTo>
                    <a:pt x="19" y="349"/>
                  </a:lnTo>
                  <a:lnTo>
                    <a:pt x="14" y="350"/>
                  </a:lnTo>
                  <a:lnTo>
                    <a:pt x="1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
            <p:cNvSpPr>
              <a:spLocks/>
            </p:cNvSpPr>
            <p:nvPr/>
          </p:nvSpPr>
          <p:spPr bwMode="auto">
            <a:xfrm>
              <a:off x="2390775" y="4265613"/>
              <a:ext cx="673100" cy="469900"/>
            </a:xfrm>
            <a:custGeom>
              <a:avLst/>
              <a:gdLst>
                <a:gd name="T0" fmla="*/ 88 w 846"/>
                <a:gd name="T1" fmla="*/ 592 h 592"/>
                <a:gd name="T2" fmla="*/ 52 w 846"/>
                <a:gd name="T3" fmla="*/ 585 h 592"/>
                <a:gd name="T4" fmla="*/ 25 w 846"/>
                <a:gd name="T5" fmla="*/ 566 h 592"/>
                <a:gd name="T6" fmla="*/ 7 w 846"/>
                <a:gd name="T7" fmla="*/ 537 h 592"/>
                <a:gd name="T8" fmla="*/ 0 w 846"/>
                <a:gd name="T9" fmla="*/ 504 h 592"/>
                <a:gd name="T10" fmla="*/ 0 w 846"/>
                <a:gd name="T11" fmla="*/ 88 h 592"/>
                <a:gd name="T12" fmla="*/ 7 w 846"/>
                <a:gd name="T13" fmla="*/ 54 h 592"/>
                <a:gd name="T14" fmla="*/ 25 w 846"/>
                <a:gd name="T15" fmla="*/ 27 h 592"/>
                <a:gd name="T16" fmla="*/ 52 w 846"/>
                <a:gd name="T17" fmla="*/ 8 h 592"/>
                <a:gd name="T18" fmla="*/ 88 w 846"/>
                <a:gd name="T19" fmla="*/ 0 h 592"/>
                <a:gd name="T20" fmla="*/ 760 w 846"/>
                <a:gd name="T21" fmla="*/ 0 h 592"/>
                <a:gd name="T22" fmla="*/ 794 w 846"/>
                <a:gd name="T23" fmla="*/ 8 h 592"/>
                <a:gd name="T24" fmla="*/ 821 w 846"/>
                <a:gd name="T25" fmla="*/ 27 h 592"/>
                <a:gd name="T26" fmla="*/ 840 w 846"/>
                <a:gd name="T27" fmla="*/ 54 h 592"/>
                <a:gd name="T28" fmla="*/ 846 w 846"/>
                <a:gd name="T29" fmla="*/ 88 h 592"/>
                <a:gd name="T30" fmla="*/ 846 w 846"/>
                <a:gd name="T31" fmla="*/ 233 h 592"/>
                <a:gd name="T32" fmla="*/ 819 w 846"/>
                <a:gd name="T33" fmla="*/ 88 h 592"/>
                <a:gd name="T34" fmla="*/ 819 w 846"/>
                <a:gd name="T35" fmla="*/ 76 h 592"/>
                <a:gd name="T36" fmla="*/ 809 w 846"/>
                <a:gd name="T37" fmla="*/ 54 h 592"/>
                <a:gd name="T38" fmla="*/ 794 w 846"/>
                <a:gd name="T39" fmla="*/ 39 h 592"/>
                <a:gd name="T40" fmla="*/ 772 w 846"/>
                <a:gd name="T41" fmla="*/ 29 h 592"/>
                <a:gd name="T42" fmla="*/ 88 w 846"/>
                <a:gd name="T43" fmla="*/ 27 h 592"/>
                <a:gd name="T44" fmla="*/ 74 w 846"/>
                <a:gd name="T45" fmla="*/ 29 h 592"/>
                <a:gd name="T46" fmla="*/ 54 w 846"/>
                <a:gd name="T47" fmla="*/ 39 h 592"/>
                <a:gd name="T48" fmla="*/ 37 w 846"/>
                <a:gd name="T49" fmla="*/ 54 h 592"/>
                <a:gd name="T50" fmla="*/ 27 w 846"/>
                <a:gd name="T51" fmla="*/ 76 h 592"/>
                <a:gd name="T52" fmla="*/ 27 w 846"/>
                <a:gd name="T53" fmla="*/ 504 h 592"/>
                <a:gd name="T54" fmla="*/ 27 w 846"/>
                <a:gd name="T55" fmla="*/ 515 h 592"/>
                <a:gd name="T56" fmla="*/ 37 w 846"/>
                <a:gd name="T57" fmla="*/ 537 h 592"/>
                <a:gd name="T58" fmla="*/ 54 w 846"/>
                <a:gd name="T59" fmla="*/ 554 h 592"/>
                <a:gd name="T60" fmla="*/ 74 w 846"/>
                <a:gd name="T61" fmla="*/ 563 h 592"/>
                <a:gd name="T62" fmla="*/ 634 w 846"/>
                <a:gd name="T63" fmla="*/ 564 h 592"/>
                <a:gd name="T64" fmla="*/ 647 w 846"/>
                <a:gd name="T65" fmla="*/ 580 h 592"/>
                <a:gd name="T66" fmla="*/ 88 w 846"/>
                <a:gd name="T6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6" h="592">
                  <a:moveTo>
                    <a:pt x="88" y="592"/>
                  </a:moveTo>
                  <a:lnTo>
                    <a:pt x="88" y="592"/>
                  </a:lnTo>
                  <a:lnTo>
                    <a:pt x="69" y="590"/>
                  </a:lnTo>
                  <a:lnTo>
                    <a:pt x="52" y="585"/>
                  </a:lnTo>
                  <a:lnTo>
                    <a:pt x="39" y="576"/>
                  </a:lnTo>
                  <a:lnTo>
                    <a:pt x="25" y="566"/>
                  </a:lnTo>
                  <a:lnTo>
                    <a:pt x="15" y="553"/>
                  </a:lnTo>
                  <a:lnTo>
                    <a:pt x="7" y="537"/>
                  </a:lnTo>
                  <a:lnTo>
                    <a:pt x="2" y="522"/>
                  </a:lnTo>
                  <a:lnTo>
                    <a:pt x="0" y="504"/>
                  </a:lnTo>
                  <a:lnTo>
                    <a:pt x="0" y="88"/>
                  </a:lnTo>
                  <a:lnTo>
                    <a:pt x="0" y="88"/>
                  </a:lnTo>
                  <a:lnTo>
                    <a:pt x="2" y="71"/>
                  </a:lnTo>
                  <a:lnTo>
                    <a:pt x="7" y="54"/>
                  </a:lnTo>
                  <a:lnTo>
                    <a:pt x="15" y="39"/>
                  </a:lnTo>
                  <a:lnTo>
                    <a:pt x="25" y="27"/>
                  </a:lnTo>
                  <a:lnTo>
                    <a:pt x="39" y="15"/>
                  </a:lnTo>
                  <a:lnTo>
                    <a:pt x="52" y="8"/>
                  </a:lnTo>
                  <a:lnTo>
                    <a:pt x="69" y="3"/>
                  </a:lnTo>
                  <a:lnTo>
                    <a:pt x="88" y="0"/>
                  </a:lnTo>
                  <a:lnTo>
                    <a:pt x="760" y="0"/>
                  </a:lnTo>
                  <a:lnTo>
                    <a:pt x="760" y="0"/>
                  </a:lnTo>
                  <a:lnTo>
                    <a:pt x="777" y="3"/>
                  </a:lnTo>
                  <a:lnTo>
                    <a:pt x="794" y="8"/>
                  </a:lnTo>
                  <a:lnTo>
                    <a:pt x="809" y="15"/>
                  </a:lnTo>
                  <a:lnTo>
                    <a:pt x="821" y="27"/>
                  </a:lnTo>
                  <a:lnTo>
                    <a:pt x="833" y="39"/>
                  </a:lnTo>
                  <a:lnTo>
                    <a:pt x="840" y="54"/>
                  </a:lnTo>
                  <a:lnTo>
                    <a:pt x="845" y="71"/>
                  </a:lnTo>
                  <a:lnTo>
                    <a:pt x="846" y="88"/>
                  </a:lnTo>
                  <a:lnTo>
                    <a:pt x="846" y="233"/>
                  </a:lnTo>
                  <a:lnTo>
                    <a:pt x="846" y="233"/>
                  </a:lnTo>
                  <a:lnTo>
                    <a:pt x="819" y="228"/>
                  </a:lnTo>
                  <a:lnTo>
                    <a:pt x="819" y="88"/>
                  </a:lnTo>
                  <a:lnTo>
                    <a:pt x="819" y="88"/>
                  </a:lnTo>
                  <a:lnTo>
                    <a:pt x="819" y="76"/>
                  </a:lnTo>
                  <a:lnTo>
                    <a:pt x="816" y="64"/>
                  </a:lnTo>
                  <a:lnTo>
                    <a:pt x="809" y="54"/>
                  </a:lnTo>
                  <a:lnTo>
                    <a:pt x="803" y="46"/>
                  </a:lnTo>
                  <a:lnTo>
                    <a:pt x="794" y="39"/>
                  </a:lnTo>
                  <a:lnTo>
                    <a:pt x="784" y="32"/>
                  </a:lnTo>
                  <a:lnTo>
                    <a:pt x="772" y="29"/>
                  </a:lnTo>
                  <a:lnTo>
                    <a:pt x="760" y="27"/>
                  </a:lnTo>
                  <a:lnTo>
                    <a:pt x="88" y="27"/>
                  </a:lnTo>
                  <a:lnTo>
                    <a:pt x="88" y="27"/>
                  </a:lnTo>
                  <a:lnTo>
                    <a:pt x="74" y="29"/>
                  </a:lnTo>
                  <a:lnTo>
                    <a:pt x="64" y="32"/>
                  </a:lnTo>
                  <a:lnTo>
                    <a:pt x="54" y="39"/>
                  </a:lnTo>
                  <a:lnTo>
                    <a:pt x="44" y="46"/>
                  </a:lnTo>
                  <a:lnTo>
                    <a:pt x="37" y="54"/>
                  </a:lnTo>
                  <a:lnTo>
                    <a:pt x="30" y="64"/>
                  </a:lnTo>
                  <a:lnTo>
                    <a:pt x="27" y="76"/>
                  </a:lnTo>
                  <a:lnTo>
                    <a:pt x="27" y="88"/>
                  </a:lnTo>
                  <a:lnTo>
                    <a:pt x="27" y="504"/>
                  </a:lnTo>
                  <a:lnTo>
                    <a:pt x="27" y="504"/>
                  </a:lnTo>
                  <a:lnTo>
                    <a:pt x="27" y="515"/>
                  </a:lnTo>
                  <a:lnTo>
                    <a:pt x="30" y="527"/>
                  </a:lnTo>
                  <a:lnTo>
                    <a:pt x="37" y="537"/>
                  </a:lnTo>
                  <a:lnTo>
                    <a:pt x="44" y="548"/>
                  </a:lnTo>
                  <a:lnTo>
                    <a:pt x="54" y="554"/>
                  </a:lnTo>
                  <a:lnTo>
                    <a:pt x="64" y="559"/>
                  </a:lnTo>
                  <a:lnTo>
                    <a:pt x="74" y="563"/>
                  </a:lnTo>
                  <a:lnTo>
                    <a:pt x="88" y="564"/>
                  </a:lnTo>
                  <a:lnTo>
                    <a:pt x="634" y="564"/>
                  </a:lnTo>
                  <a:lnTo>
                    <a:pt x="634" y="564"/>
                  </a:lnTo>
                  <a:lnTo>
                    <a:pt x="647" y="580"/>
                  </a:lnTo>
                  <a:lnTo>
                    <a:pt x="661" y="592"/>
                  </a:lnTo>
                  <a:lnTo>
                    <a:pt x="88"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9"/>
            <p:cNvSpPr>
              <a:spLocks noEditPoints="1"/>
            </p:cNvSpPr>
            <p:nvPr/>
          </p:nvSpPr>
          <p:spPr bwMode="auto">
            <a:xfrm>
              <a:off x="2908300" y="4497388"/>
              <a:ext cx="263525" cy="261937"/>
            </a:xfrm>
            <a:custGeom>
              <a:avLst/>
              <a:gdLst>
                <a:gd name="T0" fmla="*/ 315 w 333"/>
                <a:gd name="T1" fmla="*/ 328 h 330"/>
                <a:gd name="T2" fmla="*/ 224 w 333"/>
                <a:gd name="T3" fmla="*/ 252 h 330"/>
                <a:gd name="T4" fmla="*/ 185 w 333"/>
                <a:gd name="T5" fmla="*/ 272 h 330"/>
                <a:gd name="T6" fmla="*/ 141 w 333"/>
                <a:gd name="T7" fmla="*/ 279 h 330"/>
                <a:gd name="T8" fmla="*/ 98 w 333"/>
                <a:gd name="T9" fmla="*/ 272 h 330"/>
                <a:gd name="T10" fmla="*/ 63 w 333"/>
                <a:gd name="T11" fmla="*/ 256 h 330"/>
                <a:gd name="T12" fmla="*/ 33 w 333"/>
                <a:gd name="T13" fmla="*/ 229 h 330"/>
                <a:gd name="T14" fmla="*/ 12 w 333"/>
                <a:gd name="T15" fmla="*/ 195 h 330"/>
                <a:gd name="T16" fmla="*/ 2 w 333"/>
                <a:gd name="T17" fmla="*/ 154 h 330"/>
                <a:gd name="T18" fmla="*/ 2 w 333"/>
                <a:gd name="T19" fmla="*/ 125 h 330"/>
                <a:gd name="T20" fmla="*/ 12 w 333"/>
                <a:gd name="T21" fmla="*/ 85 h 330"/>
                <a:gd name="T22" fmla="*/ 33 w 333"/>
                <a:gd name="T23" fmla="*/ 51 h 330"/>
                <a:gd name="T24" fmla="*/ 63 w 333"/>
                <a:gd name="T25" fmla="*/ 24 h 330"/>
                <a:gd name="T26" fmla="*/ 98 w 333"/>
                <a:gd name="T27" fmla="*/ 5 h 330"/>
                <a:gd name="T28" fmla="*/ 141 w 333"/>
                <a:gd name="T29" fmla="*/ 0 h 330"/>
                <a:gd name="T30" fmla="*/ 169 w 333"/>
                <a:gd name="T31" fmla="*/ 2 h 330"/>
                <a:gd name="T32" fmla="*/ 207 w 333"/>
                <a:gd name="T33" fmla="*/ 17 h 330"/>
                <a:gd name="T34" fmla="*/ 239 w 333"/>
                <a:gd name="T35" fmla="*/ 41 h 330"/>
                <a:gd name="T36" fmla="*/ 264 w 333"/>
                <a:gd name="T37" fmla="*/ 73 h 330"/>
                <a:gd name="T38" fmla="*/ 278 w 333"/>
                <a:gd name="T39" fmla="*/ 112 h 330"/>
                <a:gd name="T40" fmla="*/ 281 w 333"/>
                <a:gd name="T41" fmla="*/ 139 h 330"/>
                <a:gd name="T42" fmla="*/ 266 w 333"/>
                <a:gd name="T43" fmla="*/ 202 h 330"/>
                <a:gd name="T44" fmla="*/ 330 w 333"/>
                <a:gd name="T45" fmla="*/ 306 h 330"/>
                <a:gd name="T46" fmla="*/ 333 w 333"/>
                <a:gd name="T47" fmla="*/ 316 h 330"/>
                <a:gd name="T48" fmla="*/ 330 w 333"/>
                <a:gd name="T49" fmla="*/ 327 h 330"/>
                <a:gd name="T50" fmla="*/ 320 w 333"/>
                <a:gd name="T51" fmla="*/ 330 h 330"/>
                <a:gd name="T52" fmla="*/ 141 w 333"/>
                <a:gd name="T53" fmla="*/ 27 h 330"/>
                <a:gd name="T54" fmla="*/ 107 w 333"/>
                <a:gd name="T55" fmla="*/ 33 h 330"/>
                <a:gd name="T56" fmla="*/ 78 w 333"/>
                <a:gd name="T57" fmla="*/ 46 h 330"/>
                <a:gd name="T58" fmla="*/ 53 w 333"/>
                <a:gd name="T59" fmla="*/ 68 h 330"/>
                <a:gd name="T60" fmla="*/ 36 w 333"/>
                <a:gd name="T61" fmla="*/ 95 h 330"/>
                <a:gd name="T62" fmla="*/ 29 w 333"/>
                <a:gd name="T63" fmla="*/ 129 h 330"/>
                <a:gd name="T64" fmla="*/ 29 w 333"/>
                <a:gd name="T65" fmla="*/ 151 h 330"/>
                <a:gd name="T66" fmla="*/ 36 w 333"/>
                <a:gd name="T67" fmla="*/ 183 h 330"/>
                <a:gd name="T68" fmla="*/ 53 w 333"/>
                <a:gd name="T69" fmla="*/ 212 h 330"/>
                <a:gd name="T70" fmla="*/ 78 w 333"/>
                <a:gd name="T71" fmla="*/ 234 h 330"/>
                <a:gd name="T72" fmla="*/ 107 w 333"/>
                <a:gd name="T73" fmla="*/ 247 h 330"/>
                <a:gd name="T74" fmla="*/ 141 w 333"/>
                <a:gd name="T75" fmla="*/ 252 h 330"/>
                <a:gd name="T76" fmla="*/ 163 w 333"/>
                <a:gd name="T77" fmla="*/ 251 h 330"/>
                <a:gd name="T78" fmla="*/ 195 w 333"/>
                <a:gd name="T79" fmla="*/ 239 h 330"/>
                <a:gd name="T80" fmla="*/ 220 w 333"/>
                <a:gd name="T81" fmla="*/ 220 h 330"/>
                <a:gd name="T82" fmla="*/ 240 w 333"/>
                <a:gd name="T83" fmla="*/ 193 h 330"/>
                <a:gd name="T84" fmla="*/ 251 w 333"/>
                <a:gd name="T85" fmla="*/ 163 h 330"/>
                <a:gd name="T86" fmla="*/ 254 w 333"/>
                <a:gd name="T87" fmla="*/ 139 h 330"/>
                <a:gd name="T88" fmla="*/ 249 w 333"/>
                <a:gd name="T89" fmla="*/ 107 h 330"/>
                <a:gd name="T90" fmla="*/ 234 w 333"/>
                <a:gd name="T91" fmla="*/ 76 h 330"/>
                <a:gd name="T92" fmla="*/ 212 w 333"/>
                <a:gd name="T93" fmla="*/ 53 h 330"/>
                <a:gd name="T94" fmla="*/ 185 w 333"/>
                <a:gd name="T95" fmla="*/ 36 h 330"/>
                <a:gd name="T96" fmla="*/ 153 w 333"/>
                <a:gd name="T97" fmla="*/ 2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3" h="330">
                  <a:moveTo>
                    <a:pt x="320" y="330"/>
                  </a:moveTo>
                  <a:lnTo>
                    <a:pt x="320" y="330"/>
                  </a:lnTo>
                  <a:lnTo>
                    <a:pt x="315" y="328"/>
                  </a:lnTo>
                  <a:lnTo>
                    <a:pt x="310" y="327"/>
                  </a:lnTo>
                  <a:lnTo>
                    <a:pt x="230" y="245"/>
                  </a:lnTo>
                  <a:lnTo>
                    <a:pt x="224" y="252"/>
                  </a:lnTo>
                  <a:lnTo>
                    <a:pt x="224" y="252"/>
                  </a:lnTo>
                  <a:lnTo>
                    <a:pt x="205" y="264"/>
                  </a:lnTo>
                  <a:lnTo>
                    <a:pt x="185" y="272"/>
                  </a:lnTo>
                  <a:lnTo>
                    <a:pt x="163" y="278"/>
                  </a:lnTo>
                  <a:lnTo>
                    <a:pt x="141" y="279"/>
                  </a:lnTo>
                  <a:lnTo>
                    <a:pt x="141" y="279"/>
                  </a:lnTo>
                  <a:lnTo>
                    <a:pt x="126" y="279"/>
                  </a:lnTo>
                  <a:lnTo>
                    <a:pt x="112" y="276"/>
                  </a:lnTo>
                  <a:lnTo>
                    <a:pt x="98" y="272"/>
                  </a:lnTo>
                  <a:lnTo>
                    <a:pt x="87" y="269"/>
                  </a:lnTo>
                  <a:lnTo>
                    <a:pt x="75" y="262"/>
                  </a:lnTo>
                  <a:lnTo>
                    <a:pt x="63" y="256"/>
                  </a:lnTo>
                  <a:lnTo>
                    <a:pt x="51" y="247"/>
                  </a:lnTo>
                  <a:lnTo>
                    <a:pt x="43" y="239"/>
                  </a:lnTo>
                  <a:lnTo>
                    <a:pt x="33" y="229"/>
                  </a:lnTo>
                  <a:lnTo>
                    <a:pt x="24" y="218"/>
                  </a:lnTo>
                  <a:lnTo>
                    <a:pt x="17" y="207"/>
                  </a:lnTo>
                  <a:lnTo>
                    <a:pt x="12" y="195"/>
                  </a:lnTo>
                  <a:lnTo>
                    <a:pt x="7" y="181"/>
                  </a:lnTo>
                  <a:lnTo>
                    <a:pt x="4" y="168"/>
                  </a:lnTo>
                  <a:lnTo>
                    <a:pt x="2" y="154"/>
                  </a:lnTo>
                  <a:lnTo>
                    <a:pt x="0" y="139"/>
                  </a:lnTo>
                  <a:lnTo>
                    <a:pt x="0" y="139"/>
                  </a:lnTo>
                  <a:lnTo>
                    <a:pt x="2" y="125"/>
                  </a:lnTo>
                  <a:lnTo>
                    <a:pt x="4" y="112"/>
                  </a:lnTo>
                  <a:lnTo>
                    <a:pt x="7" y="98"/>
                  </a:lnTo>
                  <a:lnTo>
                    <a:pt x="12" y="85"/>
                  </a:lnTo>
                  <a:lnTo>
                    <a:pt x="17" y="73"/>
                  </a:lnTo>
                  <a:lnTo>
                    <a:pt x="24" y="61"/>
                  </a:lnTo>
                  <a:lnTo>
                    <a:pt x="33" y="51"/>
                  </a:lnTo>
                  <a:lnTo>
                    <a:pt x="43" y="41"/>
                  </a:lnTo>
                  <a:lnTo>
                    <a:pt x="51" y="33"/>
                  </a:lnTo>
                  <a:lnTo>
                    <a:pt x="63" y="24"/>
                  </a:lnTo>
                  <a:lnTo>
                    <a:pt x="75" y="17"/>
                  </a:lnTo>
                  <a:lnTo>
                    <a:pt x="87" y="11"/>
                  </a:lnTo>
                  <a:lnTo>
                    <a:pt x="98" y="5"/>
                  </a:lnTo>
                  <a:lnTo>
                    <a:pt x="112" y="2"/>
                  </a:lnTo>
                  <a:lnTo>
                    <a:pt x="126" y="0"/>
                  </a:lnTo>
                  <a:lnTo>
                    <a:pt x="141" y="0"/>
                  </a:lnTo>
                  <a:lnTo>
                    <a:pt x="141" y="0"/>
                  </a:lnTo>
                  <a:lnTo>
                    <a:pt x="154" y="0"/>
                  </a:lnTo>
                  <a:lnTo>
                    <a:pt x="169" y="2"/>
                  </a:lnTo>
                  <a:lnTo>
                    <a:pt x="181" y="5"/>
                  </a:lnTo>
                  <a:lnTo>
                    <a:pt x="195" y="11"/>
                  </a:lnTo>
                  <a:lnTo>
                    <a:pt x="207" y="17"/>
                  </a:lnTo>
                  <a:lnTo>
                    <a:pt x="218" y="24"/>
                  </a:lnTo>
                  <a:lnTo>
                    <a:pt x="229" y="33"/>
                  </a:lnTo>
                  <a:lnTo>
                    <a:pt x="239" y="41"/>
                  </a:lnTo>
                  <a:lnTo>
                    <a:pt x="249" y="51"/>
                  </a:lnTo>
                  <a:lnTo>
                    <a:pt x="256" y="61"/>
                  </a:lnTo>
                  <a:lnTo>
                    <a:pt x="264" y="73"/>
                  </a:lnTo>
                  <a:lnTo>
                    <a:pt x="269" y="85"/>
                  </a:lnTo>
                  <a:lnTo>
                    <a:pt x="274" y="98"/>
                  </a:lnTo>
                  <a:lnTo>
                    <a:pt x="278" y="112"/>
                  </a:lnTo>
                  <a:lnTo>
                    <a:pt x="279" y="125"/>
                  </a:lnTo>
                  <a:lnTo>
                    <a:pt x="281" y="139"/>
                  </a:lnTo>
                  <a:lnTo>
                    <a:pt x="281" y="139"/>
                  </a:lnTo>
                  <a:lnTo>
                    <a:pt x="279" y="161"/>
                  </a:lnTo>
                  <a:lnTo>
                    <a:pt x="274" y="181"/>
                  </a:lnTo>
                  <a:lnTo>
                    <a:pt x="266" y="202"/>
                  </a:lnTo>
                  <a:lnTo>
                    <a:pt x="256" y="218"/>
                  </a:lnTo>
                  <a:lnTo>
                    <a:pt x="251" y="227"/>
                  </a:lnTo>
                  <a:lnTo>
                    <a:pt x="330" y="306"/>
                  </a:lnTo>
                  <a:lnTo>
                    <a:pt x="330" y="306"/>
                  </a:lnTo>
                  <a:lnTo>
                    <a:pt x="332" y="311"/>
                  </a:lnTo>
                  <a:lnTo>
                    <a:pt x="333" y="316"/>
                  </a:lnTo>
                  <a:lnTo>
                    <a:pt x="333" y="316"/>
                  </a:lnTo>
                  <a:lnTo>
                    <a:pt x="332" y="322"/>
                  </a:lnTo>
                  <a:lnTo>
                    <a:pt x="330" y="327"/>
                  </a:lnTo>
                  <a:lnTo>
                    <a:pt x="330" y="327"/>
                  </a:lnTo>
                  <a:lnTo>
                    <a:pt x="325" y="328"/>
                  </a:lnTo>
                  <a:lnTo>
                    <a:pt x="320" y="330"/>
                  </a:lnTo>
                  <a:lnTo>
                    <a:pt x="320" y="330"/>
                  </a:lnTo>
                  <a:close/>
                  <a:moveTo>
                    <a:pt x="141" y="27"/>
                  </a:moveTo>
                  <a:lnTo>
                    <a:pt x="141" y="27"/>
                  </a:lnTo>
                  <a:lnTo>
                    <a:pt x="129" y="27"/>
                  </a:lnTo>
                  <a:lnTo>
                    <a:pt x="117" y="29"/>
                  </a:lnTo>
                  <a:lnTo>
                    <a:pt x="107" y="33"/>
                  </a:lnTo>
                  <a:lnTo>
                    <a:pt x="97" y="36"/>
                  </a:lnTo>
                  <a:lnTo>
                    <a:pt x="87" y="41"/>
                  </a:lnTo>
                  <a:lnTo>
                    <a:pt x="78" y="46"/>
                  </a:lnTo>
                  <a:lnTo>
                    <a:pt x="70" y="53"/>
                  </a:lnTo>
                  <a:lnTo>
                    <a:pt x="61" y="60"/>
                  </a:lnTo>
                  <a:lnTo>
                    <a:pt x="53" y="68"/>
                  </a:lnTo>
                  <a:lnTo>
                    <a:pt x="48" y="76"/>
                  </a:lnTo>
                  <a:lnTo>
                    <a:pt x="41" y="87"/>
                  </a:lnTo>
                  <a:lnTo>
                    <a:pt x="36" y="95"/>
                  </a:lnTo>
                  <a:lnTo>
                    <a:pt x="33" y="107"/>
                  </a:lnTo>
                  <a:lnTo>
                    <a:pt x="31" y="117"/>
                  </a:lnTo>
                  <a:lnTo>
                    <a:pt x="29" y="129"/>
                  </a:lnTo>
                  <a:lnTo>
                    <a:pt x="28" y="139"/>
                  </a:lnTo>
                  <a:lnTo>
                    <a:pt x="28" y="139"/>
                  </a:lnTo>
                  <a:lnTo>
                    <a:pt x="29" y="151"/>
                  </a:lnTo>
                  <a:lnTo>
                    <a:pt x="31" y="163"/>
                  </a:lnTo>
                  <a:lnTo>
                    <a:pt x="33" y="173"/>
                  </a:lnTo>
                  <a:lnTo>
                    <a:pt x="36" y="183"/>
                  </a:lnTo>
                  <a:lnTo>
                    <a:pt x="41" y="193"/>
                  </a:lnTo>
                  <a:lnTo>
                    <a:pt x="48" y="203"/>
                  </a:lnTo>
                  <a:lnTo>
                    <a:pt x="53" y="212"/>
                  </a:lnTo>
                  <a:lnTo>
                    <a:pt x="61" y="220"/>
                  </a:lnTo>
                  <a:lnTo>
                    <a:pt x="70" y="227"/>
                  </a:lnTo>
                  <a:lnTo>
                    <a:pt x="78" y="234"/>
                  </a:lnTo>
                  <a:lnTo>
                    <a:pt x="87" y="239"/>
                  </a:lnTo>
                  <a:lnTo>
                    <a:pt x="97" y="244"/>
                  </a:lnTo>
                  <a:lnTo>
                    <a:pt x="107" y="247"/>
                  </a:lnTo>
                  <a:lnTo>
                    <a:pt x="117" y="251"/>
                  </a:lnTo>
                  <a:lnTo>
                    <a:pt x="129" y="252"/>
                  </a:lnTo>
                  <a:lnTo>
                    <a:pt x="141" y="252"/>
                  </a:lnTo>
                  <a:lnTo>
                    <a:pt x="141" y="252"/>
                  </a:lnTo>
                  <a:lnTo>
                    <a:pt x="153" y="252"/>
                  </a:lnTo>
                  <a:lnTo>
                    <a:pt x="163" y="251"/>
                  </a:lnTo>
                  <a:lnTo>
                    <a:pt x="175" y="247"/>
                  </a:lnTo>
                  <a:lnTo>
                    <a:pt x="185" y="244"/>
                  </a:lnTo>
                  <a:lnTo>
                    <a:pt x="195" y="239"/>
                  </a:lnTo>
                  <a:lnTo>
                    <a:pt x="203" y="234"/>
                  </a:lnTo>
                  <a:lnTo>
                    <a:pt x="212" y="227"/>
                  </a:lnTo>
                  <a:lnTo>
                    <a:pt x="220" y="220"/>
                  </a:lnTo>
                  <a:lnTo>
                    <a:pt x="227" y="212"/>
                  </a:lnTo>
                  <a:lnTo>
                    <a:pt x="234" y="203"/>
                  </a:lnTo>
                  <a:lnTo>
                    <a:pt x="240" y="193"/>
                  </a:lnTo>
                  <a:lnTo>
                    <a:pt x="244" y="183"/>
                  </a:lnTo>
                  <a:lnTo>
                    <a:pt x="249" y="173"/>
                  </a:lnTo>
                  <a:lnTo>
                    <a:pt x="251" y="163"/>
                  </a:lnTo>
                  <a:lnTo>
                    <a:pt x="252" y="151"/>
                  </a:lnTo>
                  <a:lnTo>
                    <a:pt x="254" y="139"/>
                  </a:lnTo>
                  <a:lnTo>
                    <a:pt x="254" y="139"/>
                  </a:lnTo>
                  <a:lnTo>
                    <a:pt x="252" y="129"/>
                  </a:lnTo>
                  <a:lnTo>
                    <a:pt x="251" y="117"/>
                  </a:lnTo>
                  <a:lnTo>
                    <a:pt x="249" y="107"/>
                  </a:lnTo>
                  <a:lnTo>
                    <a:pt x="244" y="95"/>
                  </a:lnTo>
                  <a:lnTo>
                    <a:pt x="240" y="87"/>
                  </a:lnTo>
                  <a:lnTo>
                    <a:pt x="234" y="76"/>
                  </a:lnTo>
                  <a:lnTo>
                    <a:pt x="227" y="68"/>
                  </a:lnTo>
                  <a:lnTo>
                    <a:pt x="220" y="60"/>
                  </a:lnTo>
                  <a:lnTo>
                    <a:pt x="212" y="53"/>
                  </a:lnTo>
                  <a:lnTo>
                    <a:pt x="203" y="46"/>
                  </a:lnTo>
                  <a:lnTo>
                    <a:pt x="195" y="41"/>
                  </a:lnTo>
                  <a:lnTo>
                    <a:pt x="185" y="36"/>
                  </a:lnTo>
                  <a:lnTo>
                    <a:pt x="175" y="33"/>
                  </a:lnTo>
                  <a:lnTo>
                    <a:pt x="163" y="29"/>
                  </a:lnTo>
                  <a:lnTo>
                    <a:pt x="153" y="27"/>
                  </a:lnTo>
                  <a:lnTo>
                    <a:pt x="141" y="27"/>
                  </a:lnTo>
                  <a:lnTo>
                    <a:pt x="1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76181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b="1" dirty="0">
                <a:solidFill>
                  <a:schemeClr val="tx1">
                    <a:lumMod val="65000"/>
                    <a:lumOff val="35000"/>
                  </a:schemeClr>
                </a:solidFill>
              </a:rPr>
              <a:t>SELECTED MODEL: RANDOM FOREST</a:t>
            </a:r>
          </a:p>
        </p:txBody>
      </p:sp>
      <p:sp>
        <p:nvSpPr>
          <p:cNvPr id="6" name="TextBox 5"/>
          <p:cNvSpPr txBox="1"/>
          <p:nvPr/>
        </p:nvSpPr>
        <p:spPr>
          <a:xfrm>
            <a:off x="827958" y="1181604"/>
            <a:ext cx="4882101" cy="558614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solidFill>
                  <a:schemeClr val="tx1">
                    <a:lumMod val="65000"/>
                    <a:lumOff val="35000"/>
                  </a:schemeClr>
                </a:solidFill>
              </a:rPr>
              <a:t>Random forest appears to have a good balance between bias and variance. The difference between the expected and actual values is very low</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Lack of dependency on other trees. Unlike gradient boost there is no dependency on pathways defined in previous trees</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Majority voting provides a means of returning optimal results as a prediction from the parallel and independently processed trees</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b="1" dirty="0">
                <a:solidFill>
                  <a:srgbClr val="C00000"/>
                </a:solidFill>
              </a:rPr>
              <a:t>Identification of weight changes based on study population</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Overall performance</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Ease of analysis</a:t>
            </a:r>
          </a:p>
          <a:p>
            <a:pPr algn="just">
              <a:lnSpc>
                <a:spcPct val="150000"/>
              </a:lnSpc>
            </a:pPr>
            <a:endParaRPr lang="en-US" sz="1400" dirty="0">
              <a:solidFill>
                <a:schemeClr val="tx1">
                  <a:lumMod val="50000"/>
                  <a:lumOff val="50000"/>
                </a:schemeClr>
              </a:solidFill>
            </a:endParaRPr>
          </a:p>
        </p:txBody>
      </p:sp>
      <p:pic>
        <p:nvPicPr>
          <p:cNvPr id="6148" name="Picture 4" descr="Understanding Random Forest. How the Algorithm Works and Why it Is… | by  Tony Yiu | Towards Data Science"/>
          <p:cNvPicPr>
            <a:picLocks noChangeAspect="1" noChangeArrowheads="1"/>
          </p:cNvPicPr>
          <p:nvPr/>
        </p:nvPicPr>
        <p:blipFill rotWithShape="1">
          <a:blip r:embed="rId3">
            <a:extLst>
              <a:ext uri="{28A0092B-C50C-407E-A947-70E740481C1C}">
                <a14:useLocalDpi xmlns:a14="http://schemas.microsoft.com/office/drawing/2010/main" val="0"/>
              </a:ext>
            </a:extLst>
          </a:blip>
          <a:srcRect b="13090"/>
          <a:stretch/>
        </p:blipFill>
        <p:spPr bwMode="auto">
          <a:xfrm>
            <a:off x="6591418" y="1672404"/>
            <a:ext cx="5010150" cy="442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1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1009953" y="637378"/>
            <a:ext cx="11115245" cy="369332"/>
          </a:xfrm>
          <a:prstGeom prst="rect">
            <a:avLst/>
          </a:prstGeom>
          <a:noFill/>
        </p:spPr>
        <p:txBody>
          <a:bodyPr wrap="square" rtlCol="0">
            <a:spAutoFit/>
          </a:bodyPr>
          <a:lstStyle/>
          <a:p>
            <a:pPr algn="ctr"/>
            <a:r>
              <a:rPr lang="en-US" dirty="0">
                <a:solidFill>
                  <a:schemeClr val="tx1">
                    <a:lumMod val="65000"/>
                    <a:lumOff val="35000"/>
                  </a:schemeClr>
                </a:solidFill>
              </a:rPr>
              <a:t>RANDOM FOREST: </a:t>
            </a:r>
            <a:r>
              <a:rPr lang="en-US" dirty="0">
                <a:solidFill>
                  <a:srgbClr val="C00000"/>
                </a:solidFill>
              </a:rPr>
              <a:t>FACULTY &amp; STUDENT INTERACTIONS &amp; SUPPORT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890" y="1145209"/>
            <a:ext cx="10058400" cy="5365077"/>
          </a:xfrm>
          <a:prstGeom prst="rect">
            <a:avLst/>
          </a:prstGeom>
        </p:spPr>
      </p:pic>
    </p:spTree>
    <p:extLst>
      <p:ext uri="{BB962C8B-B14F-4D97-AF65-F5344CB8AC3E}">
        <p14:creationId xmlns:p14="http://schemas.microsoft.com/office/powerpoint/2010/main" val="4039665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dirty="0">
                <a:solidFill>
                  <a:schemeClr val="tx1">
                    <a:lumMod val="65000"/>
                    <a:lumOff val="35000"/>
                  </a:schemeClr>
                </a:solidFill>
              </a:rPr>
              <a:t>RANDOM FOREST: </a:t>
            </a:r>
            <a:r>
              <a:rPr lang="en-US" dirty="0">
                <a:solidFill>
                  <a:srgbClr val="C00000"/>
                </a:solidFill>
              </a:rPr>
              <a:t>CONFIDENCE, BREAKS &amp; INTENSITY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183" y="1145209"/>
            <a:ext cx="9135814" cy="5365077"/>
          </a:xfrm>
          <a:prstGeom prst="rect">
            <a:avLst/>
          </a:prstGeom>
        </p:spPr>
      </p:pic>
    </p:spTree>
    <p:extLst>
      <p:ext uri="{BB962C8B-B14F-4D97-AF65-F5344CB8AC3E}">
        <p14:creationId xmlns:p14="http://schemas.microsoft.com/office/powerpoint/2010/main" val="2736952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486323" y="637378"/>
            <a:ext cx="11115245" cy="369332"/>
          </a:xfrm>
          <a:prstGeom prst="rect">
            <a:avLst/>
          </a:prstGeom>
          <a:noFill/>
        </p:spPr>
        <p:txBody>
          <a:bodyPr wrap="square" rtlCol="0">
            <a:spAutoFit/>
          </a:bodyPr>
          <a:lstStyle/>
          <a:p>
            <a:pPr algn="ctr"/>
            <a:r>
              <a:rPr lang="en-US" dirty="0">
                <a:solidFill>
                  <a:schemeClr val="tx1">
                    <a:lumMod val="65000"/>
                    <a:lumOff val="35000"/>
                  </a:schemeClr>
                </a:solidFill>
              </a:rPr>
              <a:t>RANDOM FOREST: </a:t>
            </a:r>
            <a:r>
              <a:rPr lang="en-US" dirty="0">
                <a:solidFill>
                  <a:srgbClr val="C00000"/>
                </a:solidFill>
              </a:rPr>
              <a:t>MATH BACKGROUND &amp; BREAKS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183" y="1592483"/>
            <a:ext cx="9135814" cy="4470528"/>
          </a:xfrm>
          <a:prstGeom prst="rect">
            <a:avLst/>
          </a:prstGeom>
        </p:spPr>
      </p:pic>
    </p:spTree>
    <p:extLst>
      <p:ext uri="{BB962C8B-B14F-4D97-AF65-F5344CB8AC3E}">
        <p14:creationId xmlns:p14="http://schemas.microsoft.com/office/powerpoint/2010/main" val="230691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650349" y="625405"/>
            <a:ext cx="9199780" cy="3946595"/>
            <a:chOff x="7383475" y="2568083"/>
            <a:chExt cx="4025069" cy="3351903"/>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7401701" y="3365341"/>
              <a:ext cx="4006843" cy="491417"/>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endParaRPr lang="en-US" sz="2400" b="1" dirty="0">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921781" y="5719931"/>
              <a:ext cx="293310"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STAT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7383475" y="2568083"/>
              <a:ext cx="4017384" cy="601218"/>
            </a:xfrm>
            <a:prstGeom prst="rect">
              <a:avLst/>
            </a:prstGeom>
            <a:noFill/>
            <a:effectLst/>
          </p:spPr>
          <p:txBody>
            <a:bodyPr wrap="square" rtlCol="0">
              <a:spAutoFit/>
            </a:bodyPr>
            <a:lstStyle/>
            <a:p>
              <a:r>
                <a:rPr lang="en-US" sz="4000" b="1" spc="-150" dirty="0">
                  <a:solidFill>
                    <a:schemeClr val="accent1"/>
                  </a:solidFill>
                  <a:latin typeface="+mj-lt"/>
                </a:rPr>
                <a:t>Examples of AI BIAS</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2356066" y="2891850"/>
            <a:ext cx="6542176" cy="1107996"/>
          </a:xfrm>
          <a:prstGeom prst="rect">
            <a:avLst/>
          </a:prstGeom>
          <a:noFill/>
          <a:effectLst/>
        </p:spPr>
        <p:txBody>
          <a:bodyPr wrap="none" rtlCol="0">
            <a:spAutoFit/>
          </a:bodyPr>
          <a:lstStyle/>
          <a:p>
            <a:pPr algn="ctr"/>
            <a:r>
              <a:rPr lang="en-US" sz="6600" b="1" spc="-150" dirty="0">
                <a:solidFill>
                  <a:schemeClr val="bg1">
                    <a:alpha val="54000"/>
                  </a:schemeClr>
                </a:solidFill>
                <a:effectLst>
                  <a:outerShdw blurRad="63500" sx="101000" sy="101000" algn="ctr" rotWithShape="0">
                    <a:prstClr val="black">
                      <a:alpha val="20000"/>
                    </a:prstClr>
                  </a:outerShdw>
                </a:effectLst>
                <a:latin typeface="+mj-lt"/>
              </a:rPr>
              <a:t>BACKGROUND</a:t>
            </a:r>
            <a:endParaRPr lang="en-ID" sz="66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graphicFrame>
        <p:nvGraphicFramePr>
          <p:cNvPr id="2" name="Table 2">
            <a:extLst>
              <a:ext uri="{FF2B5EF4-FFF2-40B4-BE49-F238E27FC236}">
                <a16:creationId xmlns:a16="http://schemas.microsoft.com/office/drawing/2014/main" id="{577C0A2E-59A2-423A-B704-4A1CC12F7681}"/>
              </a:ext>
            </a:extLst>
          </p:cNvPr>
          <p:cNvGraphicFramePr>
            <a:graphicFrameLocks noGrp="1"/>
          </p:cNvGraphicFramePr>
          <p:nvPr>
            <p:extLst>
              <p:ext uri="{D42A27DB-BD31-4B8C-83A1-F6EECF244321}">
                <p14:modId xmlns:p14="http://schemas.microsoft.com/office/powerpoint/2010/main" val="494912870"/>
              </p:ext>
            </p:extLst>
          </p:nvPr>
        </p:nvGraphicFramePr>
        <p:xfrm>
          <a:off x="2692007" y="1451580"/>
          <a:ext cx="8129060" cy="4028440"/>
        </p:xfrm>
        <a:graphic>
          <a:graphicData uri="http://schemas.openxmlformats.org/drawingml/2006/table">
            <a:tbl>
              <a:tblPr firstRow="1" bandRow="1">
                <a:tableStyleId>{5C22544A-7EE6-4342-B048-85BDC9FD1C3A}</a:tableStyleId>
              </a:tblPr>
              <a:tblGrid>
                <a:gridCol w="4064530">
                  <a:extLst>
                    <a:ext uri="{9D8B030D-6E8A-4147-A177-3AD203B41FA5}">
                      <a16:colId xmlns:a16="http://schemas.microsoft.com/office/drawing/2014/main" val="2216957336"/>
                    </a:ext>
                  </a:extLst>
                </a:gridCol>
                <a:gridCol w="4064530">
                  <a:extLst>
                    <a:ext uri="{9D8B030D-6E8A-4147-A177-3AD203B41FA5}">
                      <a16:colId xmlns:a16="http://schemas.microsoft.com/office/drawing/2014/main" val="2796590513"/>
                    </a:ext>
                  </a:extLst>
                </a:gridCol>
              </a:tblGrid>
              <a:tr h="370840">
                <a:tc>
                  <a:txBody>
                    <a:bodyPr/>
                    <a:lstStyle/>
                    <a:p>
                      <a:r>
                        <a:rPr lang="en-US" dirty="0"/>
                        <a:t>System</a:t>
                      </a:r>
                    </a:p>
                  </a:txBody>
                  <a:tcPr/>
                </a:tc>
                <a:tc>
                  <a:txBody>
                    <a:bodyPr/>
                    <a:lstStyle/>
                    <a:p>
                      <a:r>
                        <a:rPr lang="en-US" dirty="0"/>
                        <a:t>Description</a:t>
                      </a:r>
                    </a:p>
                  </a:txBody>
                  <a:tcPr/>
                </a:tc>
                <a:extLst>
                  <a:ext uri="{0D108BD9-81ED-4DB2-BD59-A6C34878D82A}">
                    <a16:rowId xmlns:a16="http://schemas.microsoft.com/office/drawing/2014/main" val="1714940600"/>
                  </a:ext>
                </a:extLst>
              </a:tr>
              <a:tr h="370840">
                <a:tc>
                  <a:txBody>
                    <a:bodyPr/>
                    <a:lstStyle/>
                    <a:p>
                      <a:r>
                        <a:rPr lang="en-US" sz="1400" b="0" i="0" kern="1200" dirty="0">
                          <a:solidFill>
                            <a:schemeClr val="dk1"/>
                          </a:solidFill>
                          <a:effectLst/>
                          <a:latin typeface="+mn-lt"/>
                          <a:ea typeface="+mn-ea"/>
                          <a:cs typeface="+mn-cs"/>
                        </a:rPr>
                        <a:t>COMPAS (Correctional Offender Management Profiling for Alternative Sanctions)</a:t>
                      </a:r>
                      <a:endParaRPr lang="en-US" sz="1400" b="0" dirty="0"/>
                    </a:p>
                  </a:txBody>
                  <a:tcPr/>
                </a:tc>
                <a:tc>
                  <a:txBody>
                    <a:bodyPr/>
                    <a:lstStyle/>
                    <a:p>
                      <a:r>
                        <a:rPr lang="en-US" sz="1400" b="0" i="0" kern="1200" dirty="0">
                          <a:solidFill>
                            <a:schemeClr val="dk1"/>
                          </a:solidFill>
                          <a:effectLst/>
                          <a:latin typeface="+mn-lt"/>
                          <a:ea typeface="+mn-ea"/>
                          <a:cs typeface="+mn-cs"/>
                        </a:rPr>
                        <a:t>Used in the USA to predict which criminals are more likely to re-offend in the future. </a:t>
                      </a:r>
                      <a:endParaRPr lang="en-US" sz="1400" dirty="0"/>
                    </a:p>
                  </a:txBody>
                  <a:tcPr/>
                </a:tc>
                <a:extLst>
                  <a:ext uri="{0D108BD9-81ED-4DB2-BD59-A6C34878D82A}">
                    <a16:rowId xmlns:a16="http://schemas.microsoft.com/office/drawing/2014/main" val="972461508"/>
                  </a:ext>
                </a:extLst>
              </a:tr>
              <a:tr h="370840">
                <a:tc>
                  <a:txBody>
                    <a:bodyPr/>
                    <a:lstStyle/>
                    <a:p>
                      <a:r>
                        <a:rPr lang="en-US" sz="1400" b="0" i="0" kern="1200" dirty="0">
                          <a:solidFill>
                            <a:schemeClr val="dk1"/>
                          </a:solidFill>
                          <a:effectLst/>
                          <a:latin typeface="+mn-lt"/>
                          <a:ea typeface="+mn-ea"/>
                          <a:cs typeface="+mn-cs"/>
                        </a:rPr>
                        <a:t>97 million specialists needed in the AI industry by 2025</a:t>
                      </a:r>
                      <a:endParaRPr lang="en-US" sz="1400" b="0" dirty="0"/>
                    </a:p>
                  </a:txBody>
                  <a:tcPr/>
                </a:tc>
                <a:tc>
                  <a:txBody>
                    <a:bodyPr/>
                    <a:lstStyle/>
                    <a:p>
                      <a:r>
                        <a:rPr lang="en-US" sz="1400" b="0" i="0" kern="1200" dirty="0">
                          <a:solidFill>
                            <a:schemeClr val="dk1"/>
                          </a:solidFill>
                          <a:effectLst/>
                          <a:latin typeface="+mn-lt"/>
                          <a:ea typeface="+mn-ea"/>
                          <a:cs typeface="+mn-cs"/>
                        </a:rPr>
                        <a:t>Predict where crimes will occur in the future based on the crime data collected by the police such as the arrest counts, number of police calls in a place, etc.</a:t>
                      </a:r>
                      <a:endParaRPr lang="en-US" sz="1400" dirty="0"/>
                    </a:p>
                  </a:txBody>
                  <a:tcPr/>
                </a:tc>
                <a:extLst>
                  <a:ext uri="{0D108BD9-81ED-4DB2-BD59-A6C34878D82A}">
                    <a16:rowId xmlns:a16="http://schemas.microsoft.com/office/drawing/2014/main" val="308017745"/>
                  </a:ext>
                </a:extLst>
              </a:tr>
              <a:tr h="370840">
                <a:tc>
                  <a:txBody>
                    <a:bodyPr/>
                    <a:lstStyle/>
                    <a:p>
                      <a:pPr fontAlgn="base"/>
                      <a:r>
                        <a:rPr lang="en-US" sz="1800" b="0" i="0" kern="1200" dirty="0">
                          <a:solidFill>
                            <a:schemeClr val="dk1"/>
                          </a:solidFill>
                          <a:effectLst/>
                          <a:latin typeface="+mn-lt"/>
                          <a:ea typeface="+mn-ea"/>
                          <a:cs typeface="+mn-cs"/>
                        </a:rPr>
                        <a:t> </a:t>
                      </a:r>
                      <a:r>
                        <a:rPr lang="en-US" sz="1400" b="0" i="0" kern="1200" dirty="0">
                          <a:solidFill>
                            <a:schemeClr val="dk1"/>
                          </a:solidFill>
                          <a:effectLst/>
                          <a:latin typeface="+mn-lt"/>
                          <a:ea typeface="+mn-ea"/>
                          <a:cs typeface="+mn-cs"/>
                        </a:rPr>
                        <a:t>Amazon’s Recruiting Engine – Biased against Women</a:t>
                      </a:r>
                      <a:endParaRPr lang="en-US" sz="1800" b="0" i="0" kern="1200" dirty="0">
                        <a:solidFill>
                          <a:schemeClr val="dk1"/>
                        </a:solidFill>
                        <a:effectLst/>
                        <a:latin typeface="+mn-lt"/>
                        <a:ea typeface="+mn-ea"/>
                        <a:cs typeface="+mn-cs"/>
                      </a:endParaRPr>
                    </a:p>
                  </a:txBody>
                  <a:tcPr/>
                </a:tc>
                <a:tc>
                  <a:txBody>
                    <a:bodyPr/>
                    <a:lstStyle/>
                    <a:p>
                      <a:r>
                        <a:rPr lang="en-US" sz="1400" b="0" i="0" kern="1200" dirty="0">
                          <a:solidFill>
                            <a:schemeClr val="dk1"/>
                          </a:solidFill>
                          <a:effectLst/>
                          <a:latin typeface="+mn-lt"/>
                          <a:ea typeface="+mn-ea"/>
                          <a:cs typeface="+mn-cs"/>
                        </a:rPr>
                        <a:t>Created to analyze the resumes of job applicants applying to Amazon and decide which ones would be called for further interviews and selection.</a:t>
                      </a:r>
                      <a:endParaRPr lang="en-US" sz="1100" dirty="0"/>
                    </a:p>
                  </a:txBody>
                  <a:tcPr/>
                </a:tc>
                <a:extLst>
                  <a:ext uri="{0D108BD9-81ED-4DB2-BD59-A6C34878D82A}">
                    <a16:rowId xmlns:a16="http://schemas.microsoft.com/office/drawing/2014/main" val="2762595522"/>
                  </a:ext>
                </a:extLst>
              </a:tr>
              <a:tr h="370840">
                <a:tc>
                  <a:txBody>
                    <a:bodyPr/>
                    <a:lstStyle/>
                    <a:p>
                      <a:pPr fontAlgn="base"/>
                      <a:r>
                        <a:rPr lang="en-US" sz="1400" b="0" i="0" kern="1200" dirty="0">
                          <a:solidFill>
                            <a:schemeClr val="dk1"/>
                          </a:solidFill>
                          <a:effectLst/>
                          <a:latin typeface="+mn-lt"/>
                          <a:ea typeface="+mn-ea"/>
                          <a:cs typeface="+mn-cs"/>
                        </a:rPr>
                        <a:t>Google Photos Algorithm - Biases against black people</a:t>
                      </a:r>
                    </a:p>
                  </a:txBody>
                  <a:tcPr/>
                </a:tc>
                <a:tc>
                  <a:txBody>
                    <a:bodyPr/>
                    <a:lstStyle/>
                    <a:p>
                      <a:r>
                        <a:rPr lang="en-US" sz="1400" b="0" i="0" kern="1200" dirty="0">
                          <a:solidFill>
                            <a:schemeClr val="dk1"/>
                          </a:solidFill>
                          <a:effectLst/>
                          <a:latin typeface="+mn-lt"/>
                          <a:ea typeface="+mn-ea"/>
                          <a:cs typeface="+mn-cs"/>
                        </a:rPr>
                        <a:t>Found to be racist when it labeled the photos of a black software developer and his friend as gorillas.</a:t>
                      </a:r>
                      <a:endParaRPr lang="en-US" sz="1000" dirty="0"/>
                    </a:p>
                  </a:txBody>
                  <a:tcPr/>
                </a:tc>
                <a:extLst>
                  <a:ext uri="{0D108BD9-81ED-4DB2-BD59-A6C34878D82A}">
                    <a16:rowId xmlns:a16="http://schemas.microsoft.com/office/drawing/2014/main" val="4242349686"/>
                  </a:ext>
                </a:extLst>
              </a:tr>
              <a:tr h="370840">
                <a:tc>
                  <a:txBody>
                    <a:bodyPr/>
                    <a:lstStyle/>
                    <a:p>
                      <a:r>
                        <a:rPr lang="en-US" sz="1400" b="0" i="0" kern="1200" dirty="0">
                          <a:solidFill>
                            <a:schemeClr val="dk1"/>
                          </a:solidFill>
                          <a:effectLst/>
                          <a:latin typeface="+mn-lt"/>
                          <a:ea typeface="+mn-ea"/>
                          <a:cs typeface="+mn-cs"/>
                        </a:rPr>
                        <a:t>Healthcare</a:t>
                      </a:r>
                      <a:endParaRPr lang="en-US" sz="1400" b="0" dirty="0"/>
                    </a:p>
                  </a:txBody>
                  <a:tcPr/>
                </a:tc>
                <a:tc>
                  <a:txBody>
                    <a:bodyPr/>
                    <a:lstStyle/>
                    <a:p>
                      <a:r>
                        <a:rPr lang="en-US" sz="1400" b="0" i="0" kern="1200" dirty="0">
                          <a:solidFill>
                            <a:schemeClr val="tx1"/>
                          </a:solidFill>
                          <a:effectLst/>
                          <a:latin typeface="+mn-lt"/>
                          <a:ea typeface="+mn-ea"/>
                          <a:cs typeface="+mn-cs"/>
                        </a:rPr>
                        <a:t>An algorithm used on more than </a:t>
                      </a:r>
                      <a:r>
                        <a:rPr lang="en-US" sz="1400" b="0" i="0" u="sng"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200 million people</a:t>
                      </a:r>
                      <a:r>
                        <a:rPr lang="en-US" sz="1400" b="0" i="0" kern="1200" dirty="0">
                          <a:solidFill>
                            <a:schemeClr val="tx1"/>
                          </a:solidFill>
                          <a:effectLst/>
                          <a:latin typeface="+mn-lt"/>
                          <a:ea typeface="+mn-ea"/>
                          <a:cs typeface="+mn-cs"/>
                        </a:rPr>
                        <a:t> in US hospitals to predict which patients would likely need extra medical care heavily favored white patients over black patients. </a:t>
                      </a:r>
                      <a:endParaRPr lang="en-US" sz="1100" dirty="0">
                        <a:solidFill>
                          <a:schemeClr val="tx1"/>
                        </a:solidFill>
                      </a:endParaRPr>
                    </a:p>
                  </a:txBody>
                  <a:tcPr/>
                </a:tc>
                <a:extLst>
                  <a:ext uri="{0D108BD9-81ED-4DB2-BD59-A6C34878D82A}">
                    <a16:rowId xmlns:a16="http://schemas.microsoft.com/office/drawing/2014/main" val="2625438817"/>
                  </a:ext>
                </a:extLst>
              </a:tr>
            </a:tbl>
          </a:graphicData>
        </a:graphic>
      </p:graphicFrame>
    </p:spTree>
    <p:extLst>
      <p:ext uri="{BB962C8B-B14F-4D97-AF65-F5344CB8AC3E}">
        <p14:creationId xmlns:p14="http://schemas.microsoft.com/office/powerpoint/2010/main" val="1894390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51082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661011" y="637378"/>
            <a:ext cx="11115245" cy="369332"/>
          </a:xfrm>
          <a:prstGeom prst="rect">
            <a:avLst/>
          </a:prstGeom>
          <a:noFill/>
        </p:spPr>
        <p:txBody>
          <a:bodyPr wrap="square" rtlCol="0">
            <a:spAutoFit/>
          </a:bodyPr>
          <a:lstStyle/>
          <a:p>
            <a:pPr algn="ctr"/>
            <a:r>
              <a:rPr lang="en-US" dirty="0">
                <a:solidFill>
                  <a:schemeClr val="tx1">
                    <a:lumMod val="65000"/>
                    <a:lumOff val="35000"/>
                  </a:schemeClr>
                </a:solidFill>
              </a:rPr>
              <a:t>RANDOM FOREST: </a:t>
            </a:r>
            <a:r>
              <a:rPr lang="en-US" dirty="0">
                <a:solidFill>
                  <a:srgbClr val="C00000"/>
                </a:solidFill>
              </a:rPr>
              <a:t>SUPPORT, CAMPUS CLIMATE AND HOUSING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23" y="1228049"/>
            <a:ext cx="11464623" cy="5574291"/>
          </a:xfrm>
          <a:prstGeom prst="rect">
            <a:avLst/>
          </a:prstGeom>
        </p:spPr>
      </p:pic>
    </p:spTree>
    <p:extLst>
      <p:ext uri="{BB962C8B-B14F-4D97-AF65-F5344CB8AC3E}">
        <p14:creationId xmlns:p14="http://schemas.microsoft.com/office/powerpoint/2010/main" val="808226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850355" y="2168499"/>
            <a:ext cx="8738158" cy="3197262"/>
            <a:chOff x="8192530" y="2722724"/>
            <a:chExt cx="4072167" cy="3197262"/>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8257854" y="3430610"/>
              <a:ext cx="4006843" cy="323678"/>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r>
                <a:rPr lang="en-US" sz="1600" dirty="0">
                  <a:solidFill>
                    <a:schemeClr val="tx1">
                      <a:lumMod val="65000"/>
                      <a:lumOff val="35000"/>
                    </a:schemeClr>
                  </a:solidFill>
                  <a:latin typeface="+mn-lt"/>
                </a:rPr>
                <a:t>Conclusion and next steps</a:t>
              </a:r>
              <a:endParaRPr lang="en-ID" sz="1600" dirty="0">
                <a:solidFill>
                  <a:schemeClr val="tx1">
                    <a:lumMod val="65000"/>
                    <a:lumOff val="35000"/>
                  </a:schemeClr>
                </a:solidFill>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735652" y="5719931"/>
              <a:ext cx="311662"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pPr algn="l"/>
              <a:r>
                <a:rPr lang="en-US" dirty="0">
                  <a:solidFill>
                    <a:schemeClr val="bg1"/>
                  </a:solidFill>
                  <a:latin typeface="+mn-lt"/>
                </a:rPr>
                <a:t>START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8192530" y="2722724"/>
              <a:ext cx="3422287" cy="707886"/>
            </a:xfrm>
            <a:prstGeom prst="rect">
              <a:avLst/>
            </a:prstGeom>
            <a:noFill/>
            <a:effectLst/>
          </p:spPr>
          <p:txBody>
            <a:bodyPr wrap="square" rtlCol="0">
              <a:spAutoFit/>
            </a:bodyPr>
            <a:lstStyle/>
            <a:p>
              <a:r>
                <a:rPr lang="en-US" sz="4000" b="1" spc="-150" dirty="0">
                  <a:solidFill>
                    <a:schemeClr val="tx1">
                      <a:lumMod val="85000"/>
                      <a:lumOff val="15000"/>
                    </a:schemeClr>
                  </a:solidFill>
                  <a:latin typeface="+mj-lt"/>
                </a:rPr>
                <a:t>SUMMARY</a:t>
              </a:r>
              <a:r>
                <a:rPr lang="id-ID" sz="4000" b="1" spc="-150" dirty="0">
                  <a:solidFill>
                    <a:schemeClr val="tx1">
                      <a:lumMod val="85000"/>
                      <a:lumOff val="15000"/>
                    </a:schemeClr>
                  </a:solidFill>
                  <a:latin typeface="+mj-lt"/>
                </a:rPr>
                <a:t> </a:t>
              </a:r>
              <a:r>
                <a:rPr lang="en-US" sz="4000" b="1" spc="-150" dirty="0">
                  <a:solidFill>
                    <a:schemeClr val="accent1"/>
                  </a:solidFill>
                  <a:latin typeface="+mj-lt"/>
                </a:rPr>
                <a:t>NEXT STEPS</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1633906" y="2845684"/>
            <a:ext cx="5097870" cy="1200329"/>
          </a:xfrm>
          <a:prstGeom prst="rect">
            <a:avLst/>
          </a:prstGeom>
          <a:noFill/>
          <a:effectLst/>
        </p:spPr>
        <p:txBody>
          <a:bodyPr wrap="none" rtlCol="0">
            <a:spAutoFit/>
          </a:bodyPr>
          <a:lstStyle/>
          <a:p>
            <a:pPr algn="ctr"/>
            <a:r>
              <a:rPr lang="en-US" sz="7200" b="1" spc="-150" dirty="0">
                <a:solidFill>
                  <a:schemeClr val="bg1">
                    <a:alpha val="54000"/>
                  </a:schemeClr>
                </a:solidFill>
                <a:effectLst>
                  <a:outerShdw blurRad="63500" sx="101000" sy="101000" algn="ctr" rotWithShape="0">
                    <a:prstClr val="black">
                      <a:alpha val="20000"/>
                    </a:prstClr>
                  </a:outerShdw>
                </a:effectLst>
                <a:latin typeface="+mj-lt"/>
              </a:rPr>
              <a:t>SUMMARY</a:t>
            </a:r>
            <a:endParaRPr lang="en-ID" sz="40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grpSp>
        <p:nvGrpSpPr>
          <p:cNvPr id="20" name="Group 19" title="background image"/>
          <p:cNvGrpSpPr/>
          <p:nvPr/>
        </p:nvGrpSpPr>
        <p:grpSpPr>
          <a:xfrm>
            <a:off x="9229121" y="2156867"/>
            <a:ext cx="1376135" cy="976160"/>
            <a:chOff x="2390775" y="4265613"/>
            <a:chExt cx="781050" cy="554037"/>
          </a:xfrm>
          <a:solidFill>
            <a:schemeClr val="tx2">
              <a:lumMod val="65000"/>
              <a:lumOff val="35000"/>
            </a:schemeClr>
          </a:solidFill>
        </p:grpSpPr>
        <p:sp>
          <p:nvSpPr>
            <p:cNvPr id="21" name="Freeform 6"/>
            <p:cNvSpPr>
              <a:spLocks/>
            </p:cNvSpPr>
            <p:nvPr/>
          </p:nvSpPr>
          <p:spPr bwMode="auto">
            <a:xfrm>
              <a:off x="2586038" y="4797425"/>
              <a:ext cx="282575" cy="22225"/>
            </a:xfrm>
            <a:custGeom>
              <a:avLst/>
              <a:gdLst>
                <a:gd name="T0" fmla="*/ 13 w 356"/>
                <a:gd name="T1" fmla="*/ 27 h 27"/>
                <a:gd name="T2" fmla="*/ 13 w 356"/>
                <a:gd name="T3" fmla="*/ 27 h 27"/>
                <a:gd name="T4" fmla="*/ 8 w 356"/>
                <a:gd name="T5" fmla="*/ 25 h 27"/>
                <a:gd name="T6" fmla="*/ 5 w 356"/>
                <a:gd name="T7" fmla="*/ 22 h 27"/>
                <a:gd name="T8" fmla="*/ 2 w 356"/>
                <a:gd name="T9" fmla="*/ 19 h 27"/>
                <a:gd name="T10" fmla="*/ 0 w 356"/>
                <a:gd name="T11" fmla="*/ 13 h 27"/>
                <a:gd name="T12" fmla="*/ 0 w 356"/>
                <a:gd name="T13" fmla="*/ 13 h 27"/>
                <a:gd name="T14" fmla="*/ 2 w 356"/>
                <a:gd name="T15" fmla="*/ 8 h 27"/>
                <a:gd name="T16" fmla="*/ 5 w 356"/>
                <a:gd name="T17" fmla="*/ 3 h 27"/>
                <a:gd name="T18" fmla="*/ 8 w 356"/>
                <a:gd name="T19" fmla="*/ 0 h 27"/>
                <a:gd name="T20" fmla="*/ 13 w 356"/>
                <a:gd name="T21" fmla="*/ 0 h 27"/>
                <a:gd name="T22" fmla="*/ 343 w 356"/>
                <a:gd name="T23" fmla="*/ 0 h 27"/>
                <a:gd name="T24" fmla="*/ 343 w 356"/>
                <a:gd name="T25" fmla="*/ 0 h 27"/>
                <a:gd name="T26" fmla="*/ 348 w 356"/>
                <a:gd name="T27" fmla="*/ 0 h 27"/>
                <a:gd name="T28" fmla="*/ 353 w 356"/>
                <a:gd name="T29" fmla="*/ 3 h 27"/>
                <a:gd name="T30" fmla="*/ 355 w 356"/>
                <a:gd name="T31" fmla="*/ 8 h 27"/>
                <a:gd name="T32" fmla="*/ 356 w 356"/>
                <a:gd name="T33" fmla="*/ 13 h 27"/>
                <a:gd name="T34" fmla="*/ 356 w 356"/>
                <a:gd name="T35" fmla="*/ 13 h 27"/>
                <a:gd name="T36" fmla="*/ 355 w 356"/>
                <a:gd name="T37" fmla="*/ 19 h 27"/>
                <a:gd name="T38" fmla="*/ 353 w 356"/>
                <a:gd name="T39" fmla="*/ 22 h 27"/>
                <a:gd name="T40" fmla="*/ 348 w 356"/>
                <a:gd name="T41" fmla="*/ 25 h 27"/>
                <a:gd name="T42" fmla="*/ 343 w 356"/>
                <a:gd name="T43" fmla="*/ 27 h 27"/>
                <a:gd name="T44" fmla="*/ 13 w 356"/>
                <a:gd name="T4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6" h="27">
                  <a:moveTo>
                    <a:pt x="13" y="27"/>
                  </a:moveTo>
                  <a:lnTo>
                    <a:pt x="13" y="27"/>
                  </a:lnTo>
                  <a:lnTo>
                    <a:pt x="8" y="25"/>
                  </a:lnTo>
                  <a:lnTo>
                    <a:pt x="5" y="22"/>
                  </a:lnTo>
                  <a:lnTo>
                    <a:pt x="2" y="19"/>
                  </a:lnTo>
                  <a:lnTo>
                    <a:pt x="0" y="13"/>
                  </a:lnTo>
                  <a:lnTo>
                    <a:pt x="0" y="13"/>
                  </a:lnTo>
                  <a:lnTo>
                    <a:pt x="2" y="8"/>
                  </a:lnTo>
                  <a:lnTo>
                    <a:pt x="5" y="3"/>
                  </a:lnTo>
                  <a:lnTo>
                    <a:pt x="8" y="0"/>
                  </a:lnTo>
                  <a:lnTo>
                    <a:pt x="13" y="0"/>
                  </a:lnTo>
                  <a:lnTo>
                    <a:pt x="343" y="0"/>
                  </a:lnTo>
                  <a:lnTo>
                    <a:pt x="343" y="0"/>
                  </a:lnTo>
                  <a:lnTo>
                    <a:pt x="348" y="0"/>
                  </a:lnTo>
                  <a:lnTo>
                    <a:pt x="353" y="3"/>
                  </a:lnTo>
                  <a:lnTo>
                    <a:pt x="355" y="8"/>
                  </a:lnTo>
                  <a:lnTo>
                    <a:pt x="356" y="13"/>
                  </a:lnTo>
                  <a:lnTo>
                    <a:pt x="356" y="13"/>
                  </a:lnTo>
                  <a:lnTo>
                    <a:pt x="355" y="19"/>
                  </a:lnTo>
                  <a:lnTo>
                    <a:pt x="353" y="22"/>
                  </a:lnTo>
                  <a:lnTo>
                    <a:pt x="348" y="25"/>
                  </a:lnTo>
                  <a:lnTo>
                    <a:pt x="343" y="27"/>
                  </a:lnTo>
                  <a:lnTo>
                    <a:pt x="1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7"/>
            <p:cNvSpPr>
              <a:spLocks/>
            </p:cNvSpPr>
            <p:nvPr/>
          </p:nvSpPr>
          <p:spPr bwMode="auto">
            <a:xfrm>
              <a:off x="2513013" y="4364038"/>
              <a:ext cx="414338" cy="277812"/>
            </a:xfrm>
            <a:custGeom>
              <a:avLst/>
              <a:gdLst>
                <a:gd name="T0" fmla="*/ 14 w 522"/>
                <a:gd name="T1" fmla="*/ 350 h 350"/>
                <a:gd name="T2" fmla="*/ 14 w 522"/>
                <a:gd name="T3" fmla="*/ 350 h 350"/>
                <a:gd name="T4" fmla="*/ 5 w 522"/>
                <a:gd name="T5" fmla="*/ 349 h 350"/>
                <a:gd name="T6" fmla="*/ 5 w 522"/>
                <a:gd name="T7" fmla="*/ 349 h 350"/>
                <a:gd name="T8" fmla="*/ 2 w 522"/>
                <a:gd name="T9" fmla="*/ 345 h 350"/>
                <a:gd name="T10" fmla="*/ 0 w 522"/>
                <a:gd name="T11" fmla="*/ 340 h 350"/>
                <a:gd name="T12" fmla="*/ 0 w 522"/>
                <a:gd name="T13" fmla="*/ 335 h 350"/>
                <a:gd name="T14" fmla="*/ 2 w 522"/>
                <a:gd name="T15" fmla="*/ 330 h 350"/>
                <a:gd name="T16" fmla="*/ 103 w 522"/>
                <a:gd name="T17" fmla="*/ 163 h 350"/>
                <a:gd name="T18" fmla="*/ 103 w 522"/>
                <a:gd name="T19" fmla="*/ 163 h 350"/>
                <a:gd name="T20" fmla="*/ 108 w 522"/>
                <a:gd name="T21" fmla="*/ 158 h 350"/>
                <a:gd name="T22" fmla="*/ 115 w 522"/>
                <a:gd name="T23" fmla="*/ 156 h 350"/>
                <a:gd name="T24" fmla="*/ 115 w 522"/>
                <a:gd name="T25" fmla="*/ 156 h 350"/>
                <a:gd name="T26" fmla="*/ 115 w 522"/>
                <a:gd name="T27" fmla="*/ 156 h 350"/>
                <a:gd name="T28" fmla="*/ 115 w 522"/>
                <a:gd name="T29" fmla="*/ 156 h 350"/>
                <a:gd name="T30" fmla="*/ 120 w 522"/>
                <a:gd name="T31" fmla="*/ 158 h 350"/>
                <a:gd name="T32" fmla="*/ 125 w 522"/>
                <a:gd name="T33" fmla="*/ 163 h 350"/>
                <a:gd name="T34" fmla="*/ 193 w 522"/>
                <a:gd name="T35" fmla="*/ 257 h 350"/>
                <a:gd name="T36" fmla="*/ 274 w 522"/>
                <a:gd name="T37" fmla="*/ 174 h 350"/>
                <a:gd name="T38" fmla="*/ 274 w 522"/>
                <a:gd name="T39" fmla="*/ 174 h 350"/>
                <a:gd name="T40" fmla="*/ 279 w 522"/>
                <a:gd name="T41" fmla="*/ 171 h 350"/>
                <a:gd name="T42" fmla="*/ 284 w 522"/>
                <a:gd name="T43" fmla="*/ 169 h 350"/>
                <a:gd name="T44" fmla="*/ 284 w 522"/>
                <a:gd name="T45" fmla="*/ 169 h 350"/>
                <a:gd name="T46" fmla="*/ 287 w 522"/>
                <a:gd name="T47" fmla="*/ 171 h 350"/>
                <a:gd name="T48" fmla="*/ 292 w 522"/>
                <a:gd name="T49" fmla="*/ 173 h 350"/>
                <a:gd name="T50" fmla="*/ 365 w 522"/>
                <a:gd name="T51" fmla="*/ 235 h 350"/>
                <a:gd name="T52" fmla="*/ 497 w 522"/>
                <a:gd name="T53" fmla="*/ 7 h 350"/>
                <a:gd name="T54" fmla="*/ 497 w 522"/>
                <a:gd name="T55" fmla="*/ 7 h 350"/>
                <a:gd name="T56" fmla="*/ 502 w 522"/>
                <a:gd name="T57" fmla="*/ 2 h 350"/>
                <a:gd name="T58" fmla="*/ 509 w 522"/>
                <a:gd name="T59" fmla="*/ 0 h 350"/>
                <a:gd name="T60" fmla="*/ 509 w 522"/>
                <a:gd name="T61" fmla="*/ 0 h 350"/>
                <a:gd name="T62" fmla="*/ 515 w 522"/>
                <a:gd name="T63" fmla="*/ 2 h 350"/>
                <a:gd name="T64" fmla="*/ 515 w 522"/>
                <a:gd name="T65" fmla="*/ 2 h 350"/>
                <a:gd name="T66" fmla="*/ 520 w 522"/>
                <a:gd name="T67" fmla="*/ 5 h 350"/>
                <a:gd name="T68" fmla="*/ 522 w 522"/>
                <a:gd name="T69" fmla="*/ 11 h 350"/>
                <a:gd name="T70" fmla="*/ 522 w 522"/>
                <a:gd name="T71" fmla="*/ 11 h 350"/>
                <a:gd name="T72" fmla="*/ 522 w 522"/>
                <a:gd name="T73" fmla="*/ 16 h 350"/>
                <a:gd name="T74" fmla="*/ 520 w 522"/>
                <a:gd name="T75" fmla="*/ 21 h 350"/>
                <a:gd name="T76" fmla="*/ 379 w 522"/>
                <a:gd name="T77" fmla="*/ 262 h 350"/>
                <a:gd name="T78" fmla="*/ 379 w 522"/>
                <a:gd name="T79" fmla="*/ 262 h 350"/>
                <a:gd name="T80" fmla="*/ 375 w 522"/>
                <a:gd name="T81" fmla="*/ 267 h 350"/>
                <a:gd name="T82" fmla="*/ 370 w 522"/>
                <a:gd name="T83" fmla="*/ 269 h 350"/>
                <a:gd name="T84" fmla="*/ 370 w 522"/>
                <a:gd name="T85" fmla="*/ 269 h 350"/>
                <a:gd name="T86" fmla="*/ 368 w 522"/>
                <a:gd name="T87" fmla="*/ 269 h 350"/>
                <a:gd name="T88" fmla="*/ 368 w 522"/>
                <a:gd name="T89" fmla="*/ 269 h 350"/>
                <a:gd name="T90" fmla="*/ 363 w 522"/>
                <a:gd name="T91" fmla="*/ 267 h 350"/>
                <a:gd name="T92" fmla="*/ 358 w 522"/>
                <a:gd name="T93" fmla="*/ 266 h 350"/>
                <a:gd name="T94" fmla="*/ 284 w 522"/>
                <a:gd name="T95" fmla="*/ 202 h 350"/>
                <a:gd name="T96" fmla="*/ 201 w 522"/>
                <a:gd name="T97" fmla="*/ 288 h 350"/>
                <a:gd name="T98" fmla="*/ 201 w 522"/>
                <a:gd name="T99" fmla="*/ 288 h 350"/>
                <a:gd name="T100" fmla="*/ 196 w 522"/>
                <a:gd name="T101" fmla="*/ 291 h 350"/>
                <a:gd name="T102" fmla="*/ 191 w 522"/>
                <a:gd name="T103" fmla="*/ 293 h 350"/>
                <a:gd name="T104" fmla="*/ 191 w 522"/>
                <a:gd name="T105" fmla="*/ 293 h 350"/>
                <a:gd name="T106" fmla="*/ 184 w 522"/>
                <a:gd name="T107" fmla="*/ 291 h 350"/>
                <a:gd name="T108" fmla="*/ 181 w 522"/>
                <a:gd name="T109" fmla="*/ 288 h 350"/>
                <a:gd name="T110" fmla="*/ 115 w 522"/>
                <a:gd name="T111" fmla="*/ 195 h 350"/>
                <a:gd name="T112" fmla="*/ 24 w 522"/>
                <a:gd name="T113" fmla="*/ 345 h 350"/>
                <a:gd name="T114" fmla="*/ 24 w 522"/>
                <a:gd name="T115" fmla="*/ 345 h 350"/>
                <a:gd name="T116" fmla="*/ 19 w 522"/>
                <a:gd name="T117" fmla="*/ 349 h 350"/>
                <a:gd name="T118" fmla="*/ 14 w 522"/>
                <a:gd name="T119" fmla="*/ 350 h 350"/>
                <a:gd name="T120" fmla="*/ 14 w 522"/>
                <a:gd name="T12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2" h="350">
                  <a:moveTo>
                    <a:pt x="14" y="350"/>
                  </a:moveTo>
                  <a:lnTo>
                    <a:pt x="14" y="350"/>
                  </a:lnTo>
                  <a:lnTo>
                    <a:pt x="5" y="349"/>
                  </a:lnTo>
                  <a:lnTo>
                    <a:pt x="5" y="349"/>
                  </a:lnTo>
                  <a:lnTo>
                    <a:pt x="2" y="345"/>
                  </a:lnTo>
                  <a:lnTo>
                    <a:pt x="0" y="340"/>
                  </a:lnTo>
                  <a:lnTo>
                    <a:pt x="0" y="335"/>
                  </a:lnTo>
                  <a:lnTo>
                    <a:pt x="2" y="330"/>
                  </a:lnTo>
                  <a:lnTo>
                    <a:pt x="103" y="163"/>
                  </a:lnTo>
                  <a:lnTo>
                    <a:pt x="103" y="163"/>
                  </a:lnTo>
                  <a:lnTo>
                    <a:pt x="108" y="158"/>
                  </a:lnTo>
                  <a:lnTo>
                    <a:pt x="115" y="156"/>
                  </a:lnTo>
                  <a:lnTo>
                    <a:pt x="115" y="156"/>
                  </a:lnTo>
                  <a:lnTo>
                    <a:pt x="115" y="156"/>
                  </a:lnTo>
                  <a:lnTo>
                    <a:pt x="115" y="156"/>
                  </a:lnTo>
                  <a:lnTo>
                    <a:pt x="120" y="158"/>
                  </a:lnTo>
                  <a:lnTo>
                    <a:pt x="125" y="163"/>
                  </a:lnTo>
                  <a:lnTo>
                    <a:pt x="193" y="257"/>
                  </a:lnTo>
                  <a:lnTo>
                    <a:pt x="274" y="174"/>
                  </a:lnTo>
                  <a:lnTo>
                    <a:pt x="274" y="174"/>
                  </a:lnTo>
                  <a:lnTo>
                    <a:pt x="279" y="171"/>
                  </a:lnTo>
                  <a:lnTo>
                    <a:pt x="284" y="169"/>
                  </a:lnTo>
                  <a:lnTo>
                    <a:pt x="284" y="169"/>
                  </a:lnTo>
                  <a:lnTo>
                    <a:pt x="287" y="171"/>
                  </a:lnTo>
                  <a:lnTo>
                    <a:pt x="292" y="173"/>
                  </a:lnTo>
                  <a:lnTo>
                    <a:pt x="365" y="235"/>
                  </a:lnTo>
                  <a:lnTo>
                    <a:pt x="497" y="7"/>
                  </a:lnTo>
                  <a:lnTo>
                    <a:pt x="497" y="7"/>
                  </a:lnTo>
                  <a:lnTo>
                    <a:pt x="502" y="2"/>
                  </a:lnTo>
                  <a:lnTo>
                    <a:pt x="509" y="0"/>
                  </a:lnTo>
                  <a:lnTo>
                    <a:pt x="509" y="0"/>
                  </a:lnTo>
                  <a:lnTo>
                    <a:pt x="515" y="2"/>
                  </a:lnTo>
                  <a:lnTo>
                    <a:pt x="515" y="2"/>
                  </a:lnTo>
                  <a:lnTo>
                    <a:pt x="520" y="5"/>
                  </a:lnTo>
                  <a:lnTo>
                    <a:pt x="522" y="11"/>
                  </a:lnTo>
                  <a:lnTo>
                    <a:pt x="522" y="11"/>
                  </a:lnTo>
                  <a:lnTo>
                    <a:pt x="522" y="16"/>
                  </a:lnTo>
                  <a:lnTo>
                    <a:pt x="520" y="21"/>
                  </a:lnTo>
                  <a:lnTo>
                    <a:pt x="379" y="262"/>
                  </a:lnTo>
                  <a:lnTo>
                    <a:pt x="379" y="262"/>
                  </a:lnTo>
                  <a:lnTo>
                    <a:pt x="375" y="267"/>
                  </a:lnTo>
                  <a:lnTo>
                    <a:pt x="370" y="269"/>
                  </a:lnTo>
                  <a:lnTo>
                    <a:pt x="370" y="269"/>
                  </a:lnTo>
                  <a:lnTo>
                    <a:pt x="368" y="269"/>
                  </a:lnTo>
                  <a:lnTo>
                    <a:pt x="368" y="269"/>
                  </a:lnTo>
                  <a:lnTo>
                    <a:pt x="363" y="267"/>
                  </a:lnTo>
                  <a:lnTo>
                    <a:pt x="358" y="266"/>
                  </a:lnTo>
                  <a:lnTo>
                    <a:pt x="284" y="202"/>
                  </a:lnTo>
                  <a:lnTo>
                    <a:pt x="201" y="288"/>
                  </a:lnTo>
                  <a:lnTo>
                    <a:pt x="201" y="288"/>
                  </a:lnTo>
                  <a:lnTo>
                    <a:pt x="196" y="291"/>
                  </a:lnTo>
                  <a:lnTo>
                    <a:pt x="191" y="293"/>
                  </a:lnTo>
                  <a:lnTo>
                    <a:pt x="191" y="293"/>
                  </a:lnTo>
                  <a:lnTo>
                    <a:pt x="184" y="291"/>
                  </a:lnTo>
                  <a:lnTo>
                    <a:pt x="181" y="288"/>
                  </a:lnTo>
                  <a:lnTo>
                    <a:pt x="115" y="195"/>
                  </a:lnTo>
                  <a:lnTo>
                    <a:pt x="24" y="345"/>
                  </a:lnTo>
                  <a:lnTo>
                    <a:pt x="24" y="345"/>
                  </a:lnTo>
                  <a:lnTo>
                    <a:pt x="19" y="349"/>
                  </a:lnTo>
                  <a:lnTo>
                    <a:pt x="14" y="350"/>
                  </a:lnTo>
                  <a:lnTo>
                    <a:pt x="1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
            <p:cNvSpPr>
              <a:spLocks/>
            </p:cNvSpPr>
            <p:nvPr/>
          </p:nvSpPr>
          <p:spPr bwMode="auto">
            <a:xfrm>
              <a:off x="2390775" y="4265613"/>
              <a:ext cx="673100" cy="469900"/>
            </a:xfrm>
            <a:custGeom>
              <a:avLst/>
              <a:gdLst>
                <a:gd name="T0" fmla="*/ 88 w 846"/>
                <a:gd name="T1" fmla="*/ 592 h 592"/>
                <a:gd name="T2" fmla="*/ 52 w 846"/>
                <a:gd name="T3" fmla="*/ 585 h 592"/>
                <a:gd name="T4" fmla="*/ 25 w 846"/>
                <a:gd name="T5" fmla="*/ 566 h 592"/>
                <a:gd name="T6" fmla="*/ 7 w 846"/>
                <a:gd name="T7" fmla="*/ 537 h 592"/>
                <a:gd name="T8" fmla="*/ 0 w 846"/>
                <a:gd name="T9" fmla="*/ 504 h 592"/>
                <a:gd name="T10" fmla="*/ 0 w 846"/>
                <a:gd name="T11" fmla="*/ 88 h 592"/>
                <a:gd name="T12" fmla="*/ 7 w 846"/>
                <a:gd name="T13" fmla="*/ 54 h 592"/>
                <a:gd name="T14" fmla="*/ 25 w 846"/>
                <a:gd name="T15" fmla="*/ 27 h 592"/>
                <a:gd name="T16" fmla="*/ 52 w 846"/>
                <a:gd name="T17" fmla="*/ 8 h 592"/>
                <a:gd name="T18" fmla="*/ 88 w 846"/>
                <a:gd name="T19" fmla="*/ 0 h 592"/>
                <a:gd name="T20" fmla="*/ 760 w 846"/>
                <a:gd name="T21" fmla="*/ 0 h 592"/>
                <a:gd name="T22" fmla="*/ 794 w 846"/>
                <a:gd name="T23" fmla="*/ 8 h 592"/>
                <a:gd name="T24" fmla="*/ 821 w 846"/>
                <a:gd name="T25" fmla="*/ 27 h 592"/>
                <a:gd name="T26" fmla="*/ 840 w 846"/>
                <a:gd name="T27" fmla="*/ 54 h 592"/>
                <a:gd name="T28" fmla="*/ 846 w 846"/>
                <a:gd name="T29" fmla="*/ 88 h 592"/>
                <a:gd name="T30" fmla="*/ 846 w 846"/>
                <a:gd name="T31" fmla="*/ 233 h 592"/>
                <a:gd name="T32" fmla="*/ 819 w 846"/>
                <a:gd name="T33" fmla="*/ 88 h 592"/>
                <a:gd name="T34" fmla="*/ 819 w 846"/>
                <a:gd name="T35" fmla="*/ 76 h 592"/>
                <a:gd name="T36" fmla="*/ 809 w 846"/>
                <a:gd name="T37" fmla="*/ 54 h 592"/>
                <a:gd name="T38" fmla="*/ 794 w 846"/>
                <a:gd name="T39" fmla="*/ 39 h 592"/>
                <a:gd name="T40" fmla="*/ 772 w 846"/>
                <a:gd name="T41" fmla="*/ 29 h 592"/>
                <a:gd name="T42" fmla="*/ 88 w 846"/>
                <a:gd name="T43" fmla="*/ 27 h 592"/>
                <a:gd name="T44" fmla="*/ 74 w 846"/>
                <a:gd name="T45" fmla="*/ 29 h 592"/>
                <a:gd name="T46" fmla="*/ 54 w 846"/>
                <a:gd name="T47" fmla="*/ 39 h 592"/>
                <a:gd name="T48" fmla="*/ 37 w 846"/>
                <a:gd name="T49" fmla="*/ 54 h 592"/>
                <a:gd name="T50" fmla="*/ 27 w 846"/>
                <a:gd name="T51" fmla="*/ 76 h 592"/>
                <a:gd name="T52" fmla="*/ 27 w 846"/>
                <a:gd name="T53" fmla="*/ 504 h 592"/>
                <a:gd name="T54" fmla="*/ 27 w 846"/>
                <a:gd name="T55" fmla="*/ 515 h 592"/>
                <a:gd name="T56" fmla="*/ 37 w 846"/>
                <a:gd name="T57" fmla="*/ 537 h 592"/>
                <a:gd name="T58" fmla="*/ 54 w 846"/>
                <a:gd name="T59" fmla="*/ 554 h 592"/>
                <a:gd name="T60" fmla="*/ 74 w 846"/>
                <a:gd name="T61" fmla="*/ 563 h 592"/>
                <a:gd name="T62" fmla="*/ 634 w 846"/>
                <a:gd name="T63" fmla="*/ 564 h 592"/>
                <a:gd name="T64" fmla="*/ 647 w 846"/>
                <a:gd name="T65" fmla="*/ 580 h 592"/>
                <a:gd name="T66" fmla="*/ 88 w 846"/>
                <a:gd name="T67"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6" h="592">
                  <a:moveTo>
                    <a:pt x="88" y="592"/>
                  </a:moveTo>
                  <a:lnTo>
                    <a:pt x="88" y="592"/>
                  </a:lnTo>
                  <a:lnTo>
                    <a:pt x="69" y="590"/>
                  </a:lnTo>
                  <a:lnTo>
                    <a:pt x="52" y="585"/>
                  </a:lnTo>
                  <a:lnTo>
                    <a:pt x="39" y="576"/>
                  </a:lnTo>
                  <a:lnTo>
                    <a:pt x="25" y="566"/>
                  </a:lnTo>
                  <a:lnTo>
                    <a:pt x="15" y="553"/>
                  </a:lnTo>
                  <a:lnTo>
                    <a:pt x="7" y="537"/>
                  </a:lnTo>
                  <a:lnTo>
                    <a:pt x="2" y="522"/>
                  </a:lnTo>
                  <a:lnTo>
                    <a:pt x="0" y="504"/>
                  </a:lnTo>
                  <a:lnTo>
                    <a:pt x="0" y="88"/>
                  </a:lnTo>
                  <a:lnTo>
                    <a:pt x="0" y="88"/>
                  </a:lnTo>
                  <a:lnTo>
                    <a:pt x="2" y="71"/>
                  </a:lnTo>
                  <a:lnTo>
                    <a:pt x="7" y="54"/>
                  </a:lnTo>
                  <a:lnTo>
                    <a:pt x="15" y="39"/>
                  </a:lnTo>
                  <a:lnTo>
                    <a:pt x="25" y="27"/>
                  </a:lnTo>
                  <a:lnTo>
                    <a:pt x="39" y="15"/>
                  </a:lnTo>
                  <a:lnTo>
                    <a:pt x="52" y="8"/>
                  </a:lnTo>
                  <a:lnTo>
                    <a:pt x="69" y="3"/>
                  </a:lnTo>
                  <a:lnTo>
                    <a:pt x="88" y="0"/>
                  </a:lnTo>
                  <a:lnTo>
                    <a:pt x="760" y="0"/>
                  </a:lnTo>
                  <a:lnTo>
                    <a:pt x="760" y="0"/>
                  </a:lnTo>
                  <a:lnTo>
                    <a:pt x="777" y="3"/>
                  </a:lnTo>
                  <a:lnTo>
                    <a:pt x="794" y="8"/>
                  </a:lnTo>
                  <a:lnTo>
                    <a:pt x="809" y="15"/>
                  </a:lnTo>
                  <a:lnTo>
                    <a:pt x="821" y="27"/>
                  </a:lnTo>
                  <a:lnTo>
                    <a:pt x="833" y="39"/>
                  </a:lnTo>
                  <a:lnTo>
                    <a:pt x="840" y="54"/>
                  </a:lnTo>
                  <a:lnTo>
                    <a:pt x="845" y="71"/>
                  </a:lnTo>
                  <a:lnTo>
                    <a:pt x="846" y="88"/>
                  </a:lnTo>
                  <a:lnTo>
                    <a:pt x="846" y="233"/>
                  </a:lnTo>
                  <a:lnTo>
                    <a:pt x="846" y="233"/>
                  </a:lnTo>
                  <a:lnTo>
                    <a:pt x="819" y="228"/>
                  </a:lnTo>
                  <a:lnTo>
                    <a:pt x="819" y="88"/>
                  </a:lnTo>
                  <a:lnTo>
                    <a:pt x="819" y="88"/>
                  </a:lnTo>
                  <a:lnTo>
                    <a:pt x="819" y="76"/>
                  </a:lnTo>
                  <a:lnTo>
                    <a:pt x="816" y="64"/>
                  </a:lnTo>
                  <a:lnTo>
                    <a:pt x="809" y="54"/>
                  </a:lnTo>
                  <a:lnTo>
                    <a:pt x="803" y="46"/>
                  </a:lnTo>
                  <a:lnTo>
                    <a:pt x="794" y="39"/>
                  </a:lnTo>
                  <a:lnTo>
                    <a:pt x="784" y="32"/>
                  </a:lnTo>
                  <a:lnTo>
                    <a:pt x="772" y="29"/>
                  </a:lnTo>
                  <a:lnTo>
                    <a:pt x="760" y="27"/>
                  </a:lnTo>
                  <a:lnTo>
                    <a:pt x="88" y="27"/>
                  </a:lnTo>
                  <a:lnTo>
                    <a:pt x="88" y="27"/>
                  </a:lnTo>
                  <a:lnTo>
                    <a:pt x="74" y="29"/>
                  </a:lnTo>
                  <a:lnTo>
                    <a:pt x="64" y="32"/>
                  </a:lnTo>
                  <a:lnTo>
                    <a:pt x="54" y="39"/>
                  </a:lnTo>
                  <a:lnTo>
                    <a:pt x="44" y="46"/>
                  </a:lnTo>
                  <a:lnTo>
                    <a:pt x="37" y="54"/>
                  </a:lnTo>
                  <a:lnTo>
                    <a:pt x="30" y="64"/>
                  </a:lnTo>
                  <a:lnTo>
                    <a:pt x="27" y="76"/>
                  </a:lnTo>
                  <a:lnTo>
                    <a:pt x="27" y="88"/>
                  </a:lnTo>
                  <a:lnTo>
                    <a:pt x="27" y="504"/>
                  </a:lnTo>
                  <a:lnTo>
                    <a:pt x="27" y="504"/>
                  </a:lnTo>
                  <a:lnTo>
                    <a:pt x="27" y="515"/>
                  </a:lnTo>
                  <a:lnTo>
                    <a:pt x="30" y="527"/>
                  </a:lnTo>
                  <a:lnTo>
                    <a:pt x="37" y="537"/>
                  </a:lnTo>
                  <a:lnTo>
                    <a:pt x="44" y="548"/>
                  </a:lnTo>
                  <a:lnTo>
                    <a:pt x="54" y="554"/>
                  </a:lnTo>
                  <a:lnTo>
                    <a:pt x="64" y="559"/>
                  </a:lnTo>
                  <a:lnTo>
                    <a:pt x="74" y="563"/>
                  </a:lnTo>
                  <a:lnTo>
                    <a:pt x="88" y="564"/>
                  </a:lnTo>
                  <a:lnTo>
                    <a:pt x="634" y="564"/>
                  </a:lnTo>
                  <a:lnTo>
                    <a:pt x="634" y="564"/>
                  </a:lnTo>
                  <a:lnTo>
                    <a:pt x="647" y="580"/>
                  </a:lnTo>
                  <a:lnTo>
                    <a:pt x="661" y="592"/>
                  </a:lnTo>
                  <a:lnTo>
                    <a:pt x="88"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9"/>
            <p:cNvSpPr>
              <a:spLocks noEditPoints="1"/>
            </p:cNvSpPr>
            <p:nvPr/>
          </p:nvSpPr>
          <p:spPr bwMode="auto">
            <a:xfrm>
              <a:off x="2908300" y="4497388"/>
              <a:ext cx="263525" cy="261937"/>
            </a:xfrm>
            <a:custGeom>
              <a:avLst/>
              <a:gdLst>
                <a:gd name="T0" fmla="*/ 315 w 333"/>
                <a:gd name="T1" fmla="*/ 328 h 330"/>
                <a:gd name="T2" fmla="*/ 224 w 333"/>
                <a:gd name="T3" fmla="*/ 252 h 330"/>
                <a:gd name="T4" fmla="*/ 185 w 333"/>
                <a:gd name="T5" fmla="*/ 272 h 330"/>
                <a:gd name="T6" fmla="*/ 141 w 333"/>
                <a:gd name="T7" fmla="*/ 279 h 330"/>
                <a:gd name="T8" fmla="*/ 98 w 333"/>
                <a:gd name="T9" fmla="*/ 272 h 330"/>
                <a:gd name="T10" fmla="*/ 63 w 333"/>
                <a:gd name="T11" fmla="*/ 256 h 330"/>
                <a:gd name="T12" fmla="*/ 33 w 333"/>
                <a:gd name="T13" fmla="*/ 229 h 330"/>
                <a:gd name="T14" fmla="*/ 12 w 333"/>
                <a:gd name="T15" fmla="*/ 195 h 330"/>
                <a:gd name="T16" fmla="*/ 2 w 333"/>
                <a:gd name="T17" fmla="*/ 154 h 330"/>
                <a:gd name="T18" fmla="*/ 2 w 333"/>
                <a:gd name="T19" fmla="*/ 125 h 330"/>
                <a:gd name="T20" fmla="*/ 12 w 333"/>
                <a:gd name="T21" fmla="*/ 85 h 330"/>
                <a:gd name="T22" fmla="*/ 33 w 333"/>
                <a:gd name="T23" fmla="*/ 51 h 330"/>
                <a:gd name="T24" fmla="*/ 63 w 333"/>
                <a:gd name="T25" fmla="*/ 24 h 330"/>
                <a:gd name="T26" fmla="*/ 98 w 333"/>
                <a:gd name="T27" fmla="*/ 5 h 330"/>
                <a:gd name="T28" fmla="*/ 141 w 333"/>
                <a:gd name="T29" fmla="*/ 0 h 330"/>
                <a:gd name="T30" fmla="*/ 169 w 333"/>
                <a:gd name="T31" fmla="*/ 2 h 330"/>
                <a:gd name="T32" fmla="*/ 207 w 333"/>
                <a:gd name="T33" fmla="*/ 17 h 330"/>
                <a:gd name="T34" fmla="*/ 239 w 333"/>
                <a:gd name="T35" fmla="*/ 41 h 330"/>
                <a:gd name="T36" fmla="*/ 264 w 333"/>
                <a:gd name="T37" fmla="*/ 73 h 330"/>
                <a:gd name="T38" fmla="*/ 278 w 333"/>
                <a:gd name="T39" fmla="*/ 112 h 330"/>
                <a:gd name="T40" fmla="*/ 281 w 333"/>
                <a:gd name="T41" fmla="*/ 139 h 330"/>
                <a:gd name="T42" fmla="*/ 266 w 333"/>
                <a:gd name="T43" fmla="*/ 202 h 330"/>
                <a:gd name="T44" fmla="*/ 330 w 333"/>
                <a:gd name="T45" fmla="*/ 306 h 330"/>
                <a:gd name="T46" fmla="*/ 333 w 333"/>
                <a:gd name="T47" fmla="*/ 316 h 330"/>
                <a:gd name="T48" fmla="*/ 330 w 333"/>
                <a:gd name="T49" fmla="*/ 327 h 330"/>
                <a:gd name="T50" fmla="*/ 320 w 333"/>
                <a:gd name="T51" fmla="*/ 330 h 330"/>
                <a:gd name="T52" fmla="*/ 141 w 333"/>
                <a:gd name="T53" fmla="*/ 27 h 330"/>
                <a:gd name="T54" fmla="*/ 107 w 333"/>
                <a:gd name="T55" fmla="*/ 33 h 330"/>
                <a:gd name="T56" fmla="*/ 78 w 333"/>
                <a:gd name="T57" fmla="*/ 46 h 330"/>
                <a:gd name="T58" fmla="*/ 53 w 333"/>
                <a:gd name="T59" fmla="*/ 68 h 330"/>
                <a:gd name="T60" fmla="*/ 36 w 333"/>
                <a:gd name="T61" fmla="*/ 95 h 330"/>
                <a:gd name="T62" fmla="*/ 29 w 333"/>
                <a:gd name="T63" fmla="*/ 129 h 330"/>
                <a:gd name="T64" fmla="*/ 29 w 333"/>
                <a:gd name="T65" fmla="*/ 151 h 330"/>
                <a:gd name="T66" fmla="*/ 36 w 333"/>
                <a:gd name="T67" fmla="*/ 183 h 330"/>
                <a:gd name="T68" fmla="*/ 53 w 333"/>
                <a:gd name="T69" fmla="*/ 212 h 330"/>
                <a:gd name="T70" fmla="*/ 78 w 333"/>
                <a:gd name="T71" fmla="*/ 234 h 330"/>
                <a:gd name="T72" fmla="*/ 107 w 333"/>
                <a:gd name="T73" fmla="*/ 247 h 330"/>
                <a:gd name="T74" fmla="*/ 141 w 333"/>
                <a:gd name="T75" fmla="*/ 252 h 330"/>
                <a:gd name="T76" fmla="*/ 163 w 333"/>
                <a:gd name="T77" fmla="*/ 251 h 330"/>
                <a:gd name="T78" fmla="*/ 195 w 333"/>
                <a:gd name="T79" fmla="*/ 239 h 330"/>
                <a:gd name="T80" fmla="*/ 220 w 333"/>
                <a:gd name="T81" fmla="*/ 220 h 330"/>
                <a:gd name="T82" fmla="*/ 240 w 333"/>
                <a:gd name="T83" fmla="*/ 193 h 330"/>
                <a:gd name="T84" fmla="*/ 251 w 333"/>
                <a:gd name="T85" fmla="*/ 163 h 330"/>
                <a:gd name="T86" fmla="*/ 254 w 333"/>
                <a:gd name="T87" fmla="*/ 139 h 330"/>
                <a:gd name="T88" fmla="*/ 249 w 333"/>
                <a:gd name="T89" fmla="*/ 107 h 330"/>
                <a:gd name="T90" fmla="*/ 234 w 333"/>
                <a:gd name="T91" fmla="*/ 76 h 330"/>
                <a:gd name="T92" fmla="*/ 212 w 333"/>
                <a:gd name="T93" fmla="*/ 53 h 330"/>
                <a:gd name="T94" fmla="*/ 185 w 333"/>
                <a:gd name="T95" fmla="*/ 36 h 330"/>
                <a:gd name="T96" fmla="*/ 153 w 333"/>
                <a:gd name="T97" fmla="*/ 2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3" h="330">
                  <a:moveTo>
                    <a:pt x="320" y="330"/>
                  </a:moveTo>
                  <a:lnTo>
                    <a:pt x="320" y="330"/>
                  </a:lnTo>
                  <a:lnTo>
                    <a:pt x="315" y="328"/>
                  </a:lnTo>
                  <a:lnTo>
                    <a:pt x="310" y="327"/>
                  </a:lnTo>
                  <a:lnTo>
                    <a:pt x="230" y="245"/>
                  </a:lnTo>
                  <a:lnTo>
                    <a:pt x="224" y="252"/>
                  </a:lnTo>
                  <a:lnTo>
                    <a:pt x="224" y="252"/>
                  </a:lnTo>
                  <a:lnTo>
                    <a:pt x="205" y="264"/>
                  </a:lnTo>
                  <a:lnTo>
                    <a:pt x="185" y="272"/>
                  </a:lnTo>
                  <a:lnTo>
                    <a:pt x="163" y="278"/>
                  </a:lnTo>
                  <a:lnTo>
                    <a:pt x="141" y="279"/>
                  </a:lnTo>
                  <a:lnTo>
                    <a:pt x="141" y="279"/>
                  </a:lnTo>
                  <a:lnTo>
                    <a:pt x="126" y="279"/>
                  </a:lnTo>
                  <a:lnTo>
                    <a:pt x="112" y="276"/>
                  </a:lnTo>
                  <a:lnTo>
                    <a:pt x="98" y="272"/>
                  </a:lnTo>
                  <a:lnTo>
                    <a:pt x="87" y="269"/>
                  </a:lnTo>
                  <a:lnTo>
                    <a:pt x="75" y="262"/>
                  </a:lnTo>
                  <a:lnTo>
                    <a:pt x="63" y="256"/>
                  </a:lnTo>
                  <a:lnTo>
                    <a:pt x="51" y="247"/>
                  </a:lnTo>
                  <a:lnTo>
                    <a:pt x="43" y="239"/>
                  </a:lnTo>
                  <a:lnTo>
                    <a:pt x="33" y="229"/>
                  </a:lnTo>
                  <a:lnTo>
                    <a:pt x="24" y="218"/>
                  </a:lnTo>
                  <a:lnTo>
                    <a:pt x="17" y="207"/>
                  </a:lnTo>
                  <a:lnTo>
                    <a:pt x="12" y="195"/>
                  </a:lnTo>
                  <a:lnTo>
                    <a:pt x="7" y="181"/>
                  </a:lnTo>
                  <a:lnTo>
                    <a:pt x="4" y="168"/>
                  </a:lnTo>
                  <a:lnTo>
                    <a:pt x="2" y="154"/>
                  </a:lnTo>
                  <a:lnTo>
                    <a:pt x="0" y="139"/>
                  </a:lnTo>
                  <a:lnTo>
                    <a:pt x="0" y="139"/>
                  </a:lnTo>
                  <a:lnTo>
                    <a:pt x="2" y="125"/>
                  </a:lnTo>
                  <a:lnTo>
                    <a:pt x="4" y="112"/>
                  </a:lnTo>
                  <a:lnTo>
                    <a:pt x="7" y="98"/>
                  </a:lnTo>
                  <a:lnTo>
                    <a:pt x="12" y="85"/>
                  </a:lnTo>
                  <a:lnTo>
                    <a:pt x="17" y="73"/>
                  </a:lnTo>
                  <a:lnTo>
                    <a:pt x="24" y="61"/>
                  </a:lnTo>
                  <a:lnTo>
                    <a:pt x="33" y="51"/>
                  </a:lnTo>
                  <a:lnTo>
                    <a:pt x="43" y="41"/>
                  </a:lnTo>
                  <a:lnTo>
                    <a:pt x="51" y="33"/>
                  </a:lnTo>
                  <a:lnTo>
                    <a:pt x="63" y="24"/>
                  </a:lnTo>
                  <a:lnTo>
                    <a:pt x="75" y="17"/>
                  </a:lnTo>
                  <a:lnTo>
                    <a:pt x="87" y="11"/>
                  </a:lnTo>
                  <a:lnTo>
                    <a:pt x="98" y="5"/>
                  </a:lnTo>
                  <a:lnTo>
                    <a:pt x="112" y="2"/>
                  </a:lnTo>
                  <a:lnTo>
                    <a:pt x="126" y="0"/>
                  </a:lnTo>
                  <a:lnTo>
                    <a:pt x="141" y="0"/>
                  </a:lnTo>
                  <a:lnTo>
                    <a:pt x="141" y="0"/>
                  </a:lnTo>
                  <a:lnTo>
                    <a:pt x="154" y="0"/>
                  </a:lnTo>
                  <a:lnTo>
                    <a:pt x="169" y="2"/>
                  </a:lnTo>
                  <a:lnTo>
                    <a:pt x="181" y="5"/>
                  </a:lnTo>
                  <a:lnTo>
                    <a:pt x="195" y="11"/>
                  </a:lnTo>
                  <a:lnTo>
                    <a:pt x="207" y="17"/>
                  </a:lnTo>
                  <a:lnTo>
                    <a:pt x="218" y="24"/>
                  </a:lnTo>
                  <a:lnTo>
                    <a:pt x="229" y="33"/>
                  </a:lnTo>
                  <a:lnTo>
                    <a:pt x="239" y="41"/>
                  </a:lnTo>
                  <a:lnTo>
                    <a:pt x="249" y="51"/>
                  </a:lnTo>
                  <a:lnTo>
                    <a:pt x="256" y="61"/>
                  </a:lnTo>
                  <a:lnTo>
                    <a:pt x="264" y="73"/>
                  </a:lnTo>
                  <a:lnTo>
                    <a:pt x="269" y="85"/>
                  </a:lnTo>
                  <a:lnTo>
                    <a:pt x="274" y="98"/>
                  </a:lnTo>
                  <a:lnTo>
                    <a:pt x="278" y="112"/>
                  </a:lnTo>
                  <a:lnTo>
                    <a:pt x="279" y="125"/>
                  </a:lnTo>
                  <a:lnTo>
                    <a:pt x="281" y="139"/>
                  </a:lnTo>
                  <a:lnTo>
                    <a:pt x="281" y="139"/>
                  </a:lnTo>
                  <a:lnTo>
                    <a:pt x="279" y="161"/>
                  </a:lnTo>
                  <a:lnTo>
                    <a:pt x="274" y="181"/>
                  </a:lnTo>
                  <a:lnTo>
                    <a:pt x="266" y="202"/>
                  </a:lnTo>
                  <a:lnTo>
                    <a:pt x="256" y="218"/>
                  </a:lnTo>
                  <a:lnTo>
                    <a:pt x="251" y="227"/>
                  </a:lnTo>
                  <a:lnTo>
                    <a:pt x="330" y="306"/>
                  </a:lnTo>
                  <a:lnTo>
                    <a:pt x="330" y="306"/>
                  </a:lnTo>
                  <a:lnTo>
                    <a:pt x="332" y="311"/>
                  </a:lnTo>
                  <a:lnTo>
                    <a:pt x="333" y="316"/>
                  </a:lnTo>
                  <a:lnTo>
                    <a:pt x="333" y="316"/>
                  </a:lnTo>
                  <a:lnTo>
                    <a:pt x="332" y="322"/>
                  </a:lnTo>
                  <a:lnTo>
                    <a:pt x="330" y="327"/>
                  </a:lnTo>
                  <a:lnTo>
                    <a:pt x="330" y="327"/>
                  </a:lnTo>
                  <a:lnTo>
                    <a:pt x="325" y="328"/>
                  </a:lnTo>
                  <a:lnTo>
                    <a:pt x="320" y="330"/>
                  </a:lnTo>
                  <a:lnTo>
                    <a:pt x="320" y="330"/>
                  </a:lnTo>
                  <a:close/>
                  <a:moveTo>
                    <a:pt x="141" y="27"/>
                  </a:moveTo>
                  <a:lnTo>
                    <a:pt x="141" y="27"/>
                  </a:lnTo>
                  <a:lnTo>
                    <a:pt x="129" y="27"/>
                  </a:lnTo>
                  <a:lnTo>
                    <a:pt x="117" y="29"/>
                  </a:lnTo>
                  <a:lnTo>
                    <a:pt x="107" y="33"/>
                  </a:lnTo>
                  <a:lnTo>
                    <a:pt x="97" y="36"/>
                  </a:lnTo>
                  <a:lnTo>
                    <a:pt x="87" y="41"/>
                  </a:lnTo>
                  <a:lnTo>
                    <a:pt x="78" y="46"/>
                  </a:lnTo>
                  <a:lnTo>
                    <a:pt x="70" y="53"/>
                  </a:lnTo>
                  <a:lnTo>
                    <a:pt x="61" y="60"/>
                  </a:lnTo>
                  <a:lnTo>
                    <a:pt x="53" y="68"/>
                  </a:lnTo>
                  <a:lnTo>
                    <a:pt x="48" y="76"/>
                  </a:lnTo>
                  <a:lnTo>
                    <a:pt x="41" y="87"/>
                  </a:lnTo>
                  <a:lnTo>
                    <a:pt x="36" y="95"/>
                  </a:lnTo>
                  <a:lnTo>
                    <a:pt x="33" y="107"/>
                  </a:lnTo>
                  <a:lnTo>
                    <a:pt x="31" y="117"/>
                  </a:lnTo>
                  <a:lnTo>
                    <a:pt x="29" y="129"/>
                  </a:lnTo>
                  <a:lnTo>
                    <a:pt x="28" y="139"/>
                  </a:lnTo>
                  <a:lnTo>
                    <a:pt x="28" y="139"/>
                  </a:lnTo>
                  <a:lnTo>
                    <a:pt x="29" y="151"/>
                  </a:lnTo>
                  <a:lnTo>
                    <a:pt x="31" y="163"/>
                  </a:lnTo>
                  <a:lnTo>
                    <a:pt x="33" y="173"/>
                  </a:lnTo>
                  <a:lnTo>
                    <a:pt x="36" y="183"/>
                  </a:lnTo>
                  <a:lnTo>
                    <a:pt x="41" y="193"/>
                  </a:lnTo>
                  <a:lnTo>
                    <a:pt x="48" y="203"/>
                  </a:lnTo>
                  <a:lnTo>
                    <a:pt x="53" y="212"/>
                  </a:lnTo>
                  <a:lnTo>
                    <a:pt x="61" y="220"/>
                  </a:lnTo>
                  <a:lnTo>
                    <a:pt x="70" y="227"/>
                  </a:lnTo>
                  <a:lnTo>
                    <a:pt x="78" y="234"/>
                  </a:lnTo>
                  <a:lnTo>
                    <a:pt x="87" y="239"/>
                  </a:lnTo>
                  <a:lnTo>
                    <a:pt x="97" y="244"/>
                  </a:lnTo>
                  <a:lnTo>
                    <a:pt x="107" y="247"/>
                  </a:lnTo>
                  <a:lnTo>
                    <a:pt x="117" y="251"/>
                  </a:lnTo>
                  <a:lnTo>
                    <a:pt x="129" y="252"/>
                  </a:lnTo>
                  <a:lnTo>
                    <a:pt x="141" y="252"/>
                  </a:lnTo>
                  <a:lnTo>
                    <a:pt x="141" y="252"/>
                  </a:lnTo>
                  <a:lnTo>
                    <a:pt x="153" y="252"/>
                  </a:lnTo>
                  <a:lnTo>
                    <a:pt x="163" y="251"/>
                  </a:lnTo>
                  <a:lnTo>
                    <a:pt x="175" y="247"/>
                  </a:lnTo>
                  <a:lnTo>
                    <a:pt x="185" y="244"/>
                  </a:lnTo>
                  <a:lnTo>
                    <a:pt x="195" y="239"/>
                  </a:lnTo>
                  <a:lnTo>
                    <a:pt x="203" y="234"/>
                  </a:lnTo>
                  <a:lnTo>
                    <a:pt x="212" y="227"/>
                  </a:lnTo>
                  <a:lnTo>
                    <a:pt x="220" y="220"/>
                  </a:lnTo>
                  <a:lnTo>
                    <a:pt x="227" y="212"/>
                  </a:lnTo>
                  <a:lnTo>
                    <a:pt x="234" y="203"/>
                  </a:lnTo>
                  <a:lnTo>
                    <a:pt x="240" y="193"/>
                  </a:lnTo>
                  <a:lnTo>
                    <a:pt x="244" y="183"/>
                  </a:lnTo>
                  <a:lnTo>
                    <a:pt x="249" y="173"/>
                  </a:lnTo>
                  <a:lnTo>
                    <a:pt x="251" y="163"/>
                  </a:lnTo>
                  <a:lnTo>
                    <a:pt x="252" y="151"/>
                  </a:lnTo>
                  <a:lnTo>
                    <a:pt x="254" y="139"/>
                  </a:lnTo>
                  <a:lnTo>
                    <a:pt x="254" y="139"/>
                  </a:lnTo>
                  <a:lnTo>
                    <a:pt x="252" y="129"/>
                  </a:lnTo>
                  <a:lnTo>
                    <a:pt x="251" y="117"/>
                  </a:lnTo>
                  <a:lnTo>
                    <a:pt x="249" y="107"/>
                  </a:lnTo>
                  <a:lnTo>
                    <a:pt x="244" y="95"/>
                  </a:lnTo>
                  <a:lnTo>
                    <a:pt x="240" y="87"/>
                  </a:lnTo>
                  <a:lnTo>
                    <a:pt x="234" y="76"/>
                  </a:lnTo>
                  <a:lnTo>
                    <a:pt x="227" y="68"/>
                  </a:lnTo>
                  <a:lnTo>
                    <a:pt x="220" y="60"/>
                  </a:lnTo>
                  <a:lnTo>
                    <a:pt x="212" y="53"/>
                  </a:lnTo>
                  <a:lnTo>
                    <a:pt x="203" y="46"/>
                  </a:lnTo>
                  <a:lnTo>
                    <a:pt x="195" y="41"/>
                  </a:lnTo>
                  <a:lnTo>
                    <a:pt x="185" y="36"/>
                  </a:lnTo>
                  <a:lnTo>
                    <a:pt x="175" y="33"/>
                  </a:lnTo>
                  <a:lnTo>
                    <a:pt x="163" y="29"/>
                  </a:lnTo>
                  <a:lnTo>
                    <a:pt x="153" y="27"/>
                  </a:lnTo>
                  <a:lnTo>
                    <a:pt x="141" y="27"/>
                  </a:lnTo>
                  <a:lnTo>
                    <a:pt x="1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240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339F2D8-6B9F-44DA-AE1A-D971F41AA7B5}"/>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49" name="TextBox 48">
            <a:extLst>
              <a:ext uri="{FF2B5EF4-FFF2-40B4-BE49-F238E27FC236}">
                <a16:creationId xmlns:a16="http://schemas.microsoft.com/office/drawing/2014/main" id="{F5A93DC7-2F60-41EB-847B-17491DC8089A}"/>
              </a:ext>
            </a:extLst>
          </p:cNvPr>
          <p:cNvSpPr txBox="1"/>
          <p:nvPr/>
        </p:nvSpPr>
        <p:spPr>
          <a:xfrm>
            <a:off x="9835281" y="1431311"/>
            <a:ext cx="737576" cy="161583"/>
          </a:xfrm>
          <a:prstGeom prst="rect">
            <a:avLst/>
          </a:prstGeom>
          <a:noFill/>
        </p:spPr>
        <p:txBody>
          <a:bodyPr wrap="square" lIns="0" tIns="0" rIns="0" bIns="0" rtlCol="0" anchor="b">
            <a:spAutoFit/>
          </a:bodyPr>
          <a:lstStyle/>
          <a:p>
            <a:pPr algn="ctr"/>
            <a:r>
              <a:rPr lang="nb-NO" altLang="ko-KR" sz="1050" dirty="0">
                <a:solidFill>
                  <a:schemeClr val="bg1"/>
                </a:solidFill>
                <a:latin typeface="+mj-lt"/>
                <a:ea typeface="Roboto Light" pitchFamily="2" charset="0"/>
              </a:rPr>
              <a:t>HIGHEST</a:t>
            </a:r>
            <a:endParaRPr lang="ko-KR" altLang="en-US" sz="1050" dirty="0">
              <a:solidFill>
                <a:schemeClr val="bg1"/>
              </a:solidFill>
              <a:latin typeface="+mj-lt"/>
              <a:ea typeface="Roboto Light" pitchFamily="2" charset="0"/>
            </a:endParaRPr>
          </a:p>
        </p:txBody>
      </p:sp>
      <p:sp>
        <p:nvSpPr>
          <p:cNvPr id="59" name="TextBox 58">
            <a:extLst>
              <a:ext uri="{FF2B5EF4-FFF2-40B4-BE49-F238E27FC236}">
                <a16:creationId xmlns:a16="http://schemas.microsoft.com/office/drawing/2014/main" id="{8947F6C8-7815-4C08-91EA-F48C023650AB}"/>
              </a:ext>
            </a:extLst>
          </p:cNvPr>
          <p:cNvSpPr txBox="1"/>
          <p:nvPr/>
        </p:nvSpPr>
        <p:spPr>
          <a:xfrm flipH="1">
            <a:off x="486323" y="498879"/>
            <a:ext cx="5223736" cy="646331"/>
          </a:xfrm>
          <a:prstGeom prst="rect">
            <a:avLst/>
          </a:prstGeom>
          <a:noFill/>
          <a:effectLst/>
        </p:spPr>
        <p:txBody>
          <a:bodyPr wrap="square" rtlCol="0">
            <a:spAutoFit/>
          </a:bodyPr>
          <a:lstStyle/>
          <a:p>
            <a:r>
              <a:rPr lang="en-US" sz="3600" b="1" spc="-150" dirty="0">
                <a:solidFill>
                  <a:schemeClr val="tx1">
                    <a:lumMod val="85000"/>
                    <a:lumOff val="15000"/>
                  </a:schemeClr>
                </a:solidFill>
                <a:latin typeface="+mj-lt"/>
              </a:rPr>
              <a:t>BASS</a:t>
            </a:r>
            <a:r>
              <a:rPr lang="en-US" sz="3600" b="1" spc="-150" dirty="0">
                <a:gradFill>
                  <a:gsLst>
                    <a:gs pos="0">
                      <a:schemeClr val="accent1"/>
                    </a:gs>
                    <a:gs pos="100000">
                      <a:schemeClr val="accent1">
                        <a:lumMod val="75000"/>
                      </a:schemeClr>
                    </a:gs>
                  </a:gsLst>
                  <a:lin ang="0" scaled="1"/>
                </a:gradFill>
                <a:latin typeface="+mj-lt"/>
              </a:rPr>
              <a:t>AI</a:t>
            </a:r>
            <a:endParaRPr lang="en-ID" sz="1600" b="1" spc="-150" dirty="0">
              <a:gradFill>
                <a:gsLst>
                  <a:gs pos="0">
                    <a:schemeClr val="accent1"/>
                  </a:gs>
                  <a:gs pos="100000">
                    <a:schemeClr val="accent1">
                      <a:lumMod val="75000"/>
                    </a:schemeClr>
                  </a:gs>
                </a:gsLst>
                <a:lin ang="0" scaled="1"/>
              </a:gradFill>
              <a:latin typeface="+mj-lt"/>
            </a:endParaRPr>
          </a:p>
        </p:txBody>
      </p:sp>
      <p:sp>
        <p:nvSpPr>
          <p:cNvPr id="16" name="TextBox 15"/>
          <p:cNvSpPr txBox="1"/>
          <p:nvPr/>
        </p:nvSpPr>
        <p:spPr>
          <a:xfrm>
            <a:off x="955451" y="1246645"/>
            <a:ext cx="1930874" cy="369332"/>
          </a:xfrm>
          <a:prstGeom prst="rect">
            <a:avLst/>
          </a:prstGeom>
          <a:noFill/>
        </p:spPr>
        <p:txBody>
          <a:bodyPr wrap="square" rtlCol="0">
            <a:spAutoFit/>
          </a:bodyPr>
          <a:lstStyle/>
          <a:p>
            <a:pPr algn="ctr"/>
            <a:r>
              <a:rPr lang="en-US" b="1" dirty="0">
                <a:solidFill>
                  <a:srgbClr val="C00000"/>
                </a:solidFill>
              </a:rPr>
              <a:t>STRENGTHS</a:t>
            </a:r>
          </a:p>
        </p:txBody>
      </p:sp>
      <p:sp>
        <p:nvSpPr>
          <p:cNvPr id="6" name="TextBox 5"/>
          <p:cNvSpPr txBox="1"/>
          <p:nvPr/>
        </p:nvSpPr>
        <p:spPr>
          <a:xfrm>
            <a:off x="890546" y="1781096"/>
            <a:ext cx="4882101" cy="4996240"/>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US" dirty="0">
                <a:solidFill>
                  <a:schemeClr val="tx1">
                    <a:lumMod val="65000"/>
                    <a:lumOff val="35000"/>
                  </a:schemeClr>
                </a:solidFill>
              </a:rPr>
              <a:t>Random forest appears to have a good balance between bias and variance. The difference between the expected and actual values is very low.</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Lack of dependency on other trees. Unlike gradient boost, there is no dependency on pathways defined in previous trees.</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Majority voting provides a means of returning optimal results as a prediction from the parallel and independently processed trees.</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Overall performance.</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Ease of analysis.</a:t>
            </a:r>
            <a:endParaRPr lang="en-US" dirty="0">
              <a:solidFill>
                <a:schemeClr val="tx1">
                  <a:lumMod val="65000"/>
                  <a:lumOff val="35000"/>
                </a:schemeClr>
              </a:solidFill>
              <a:ea typeface="Roboto"/>
            </a:endParaRPr>
          </a:p>
          <a:p>
            <a:pPr algn="just">
              <a:lnSpc>
                <a:spcPct val="150000"/>
              </a:lnSpc>
            </a:pPr>
            <a:endParaRPr lang="en-US" sz="1400" dirty="0">
              <a:solidFill>
                <a:schemeClr val="tx1">
                  <a:lumMod val="50000"/>
                  <a:lumOff val="50000"/>
                </a:schemeClr>
              </a:solidFill>
            </a:endParaRPr>
          </a:p>
        </p:txBody>
      </p:sp>
      <p:sp>
        <p:nvSpPr>
          <p:cNvPr id="8" name="TextBox 7"/>
          <p:cNvSpPr txBox="1"/>
          <p:nvPr/>
        </p:nvSpPr>
        <p:spPr>
          <a:xfrm>
            <a:off x="6036365" y="1246644"/>
            <a:ext cx="4363941" cy="369332"/>
          </a:xfrm>
          <a:prstGeom prst="rect">
            <a:avLst/>
          </a:prstGeom>
          <a:noFill/>
        </p:spPr>
        <p:txBody>
          <a:bodyPr wrap="square" rtlCol="0">
            <a:spAutoFit/>
          </a:bodyPr>
          <a:lstStyle/>
          <a:p>
            <a:pPr algn="ctr"/>
            <a:r>
              <a:rPr lang="en-US" b="1" dirty="0">
                <a:solidFill>
                  <a:srgbClr val="C00000"/>
                </a:solidFill>
              </a:rPr>
              <a:t>CHALLENGES &amp; OPPORTUNITIES</a:t>
            </a:r>
          </a:p>
        </p:txBody>
      </p:sp>
      <p:sp>
        <p:nvSpPr>
          <p:cNvPr id="9" name="TextBox 8"/>
          <p:cNvSpPr txBox="1"/>
          <p:nvPr/>
        </p:nvSpPr>
        <p:spPr>
          <a:xfrm>
            <a:off x="6036365" y="1781096"/>
            <a:ext cx="4882101" cy="4708981"/>
          </a:xfrm>
          <a:prstGeom prst="rect">
            <a:avLst/>
          </a:prstGeom>
          <a:noFill/>
        </p:spPr>
        <p:txBody>
          <a:bodyPr wrap="square" lIns="0" tIns="0" rIns="0" bIns="0" rtlCol="0" anchor="t">
            <a:spAutoFit/>
          </a:bodyPr>
          <a:lstStyle/>
          <a:p>
            <a:pPr marL="285750" indent="-285750">
              <a:buFont typeface="Arial" panose="020B0604020202020204" pitchFamily="34" charset="0"/>
              <a:buChar char="•"/>
            </a:pPr>
            <a:r>
              <a:rPr lang="en-US" dirty="0">
                <a:solidFill>
                  <a:schemeClr val="tx1">
                    <a:lumMod val="65000"/>
                    <a:lumOff val="35000"/>
                  </a:schemeClr>
                </a:solidFill>
              </a:rPr>
              <a:t>The use of AIML in this fashion is uncharted territory. </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Collection of more data focused on campus climate.</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Analysis and understanding of the impact of online learning.</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Analysis with real data versus synthetic data.</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More structured integration of critical race theory and intersectionality to ensure race is evaluated from multiple perspectives.</a:t>
            </a:r>
            <a:br>
              <a:rPr lang="en-US" dirty="0">
                <a:solidFill>
                  <a:schemeClr val="tx1">
                    <a:lumMod val="65000"/>
                    <a:lumOff val="35000"/>
                  </a:schemeClr>
                </a:solidFill>
              </a:rPr>
            </a:br>
            <a:endParaRPr lang="en-US" dirty="0">
              <a:solidFill>
                <a:schemeClr val="tx1">
                  <a:lumMod val="65000"/>
                  <a:lumOff val="35000"/>
                </a:schemeClr>
              </a:solidFill>
            </a:endParaRPr>
          </a:p>
          <a:p>
            <a:pPr marL="285750" indent="-285750">
              <a:buFont typeface="Arial" panose="020B0604020202020204" pitchFamily="34" charset="0"/>
              <a:buChar char="•"/>
            </a:pPr>
            <a:r>
              <a:rPr lang="en-US" dirty="0">
                <a:solidFill>
                  <a:schemeClr val="tx1">
                    <a:lumMod val="65000"/>
                    <a:lumOff val="35000"/>
                  </a:schemeClr>
                </a:solidFill>
              </a:rPr>
              <a:t>Integration of proven models within existing or new systems for real time use and learning.</a:t>
            </a:r>
            <a:endParaRPr lang="en-US" sz="1400" dirty="0">
              <a:solidFill>
                <a:schemeClr val="tx1">
                  <a:lumMod val="50000"/>
                  <a:lumOff val="50000"/>
                </a:schemeClr>
              </a:solidFill>
            </a:endParaRPr>
          </a:p>
        </p:txBody>
      </p:sp>
      <p:cxnSp>
        <p:nvCxnSpPr>
          <p:cNvPr id="4" name="Straight Connector 3"/>
          <p:cNvCxnSpPr/>
          <p:nvPr/>
        </p:nvCxnSpPr>
        <p:spPr>
          <a:xfrm>
            <a:off x="5828306" y="498879"/>
            <a:ext cx="0" cy="59974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438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D06DAE-2A91-4BC8-A335-6D46CCBC3818}"/>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pic>
        <p:nvPicPr>
          <p:cNvPr id="2" name="Picture Placeholder 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1240" r="21240"/>
          <a:stretch>
            <a:fillRect/>
          </a:stretch>
        </p:blipFill>
        <p:spPr>
          <a:xfrm rot="5400000">
            <a:off x="7567613" y="50800"/>
            <a:ext cx="4676775" cy="4573588"/>
          </a:xfrm>
        </p:spPr>
      </p:pic>
      <p:sp>
        <p:nvSpPr>
          <p:cNvPr id="12" name="Shapes">
            <a:extLst>
              <a:ext uri="{FF2B5EF4-FFF2-40B4-BE49-F238E27FC236}">
                <a16:creationId xmlns:a16="http://schemas.microsoft.com/office/drawing/2014/main" id="{810F62F1-4BA3-4608-938D-F6875507F7C9}"/>
              </a:ext>
            </a:extLst>
          </p:cNvPr>
          <p:cNvSpPr/>
          <p:nvPr/>
        </p:nvSpPr>
        <p:spPr>
          <a:xfrm>
            <a:off x="7293152" y="2634425"/>
            <a:ext cx="2416276" cy="2416274"/>
          </a:xfrm>
          <a:prstGeom prst="ellipse">
            <a:avLst/>
          </a:prstGeom>
          <a:gradFill>
            <a:gsLst>
              <a:gs pos="0">
                <a:schemeClr val="accent1">
                  <a:alpha val="70000"/>
                </a:schemeClr>
              </a:gs>
              <a:gs pos="100000">
                <a:schemeClr val="accent1">
                  <a:lumMod val="75000"/>
                  <a:alpha val="90000"/>
                </a:schemeClr>
              </a:gs>
            </a:gsLst>
            <a:lin ang="0" scaled="1"/>
          </a:gra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solidFill>
                <a:schemeClr val="tx1"/>
              </a:solidFill>
            </a:endParaRPr>
          </a:p>
        </p:txBody>
      </p:sp>
      <p:sp>
        <p:nvSpPr>
          <p:cNvPr id="16" name="TextBox 15">
            <a:extLst>
              <a:ext uri="{FF2B5EF4-FFF2-40B4-BE49-F238E27FC236}">
                <a16:creationId xmlns:a16="http://schemas.microsoft.com/office/drawing/2014/main" id="{57A272D3-9D3B-4FC9-81FC-88AA7C19074F}"/>
              </a:ext>
            </a:extLst>
          </p:cNvPr>
          <p:cNvSpPr txBox="1"/>
          <p:nvPr/>
        </p:nvSpPr>
        <p:spPr>
          <a:xfrm>
            <a:off x="7454600" y="3380897"/>
            <a:ext cx="2093380" cy="923330"/>
          </a:xfrm>
          <a:prstGeom prst="rect">
            <a:avLst/>
          </a:prstGeom>
          <a:noFill/>
        </p:spPr>
        <p:txBody>
          <a:bodyPr wrap="square">
            <a:spAutoFit/>
          </a:bodyPr>
          <a:lstStyle/>
          <a:p>
            <a:pPr algn="ctr">
              <a:lnSpc>
                <a:spcPct val="150000"/>
              </a:lnSpc>
            </a:pPr>
            <a:r>
              <a:rPr lang="en-US" sz="1200" dirty="0">
                <a:solidFill>
                  <a:schemeClr val="bg1"/>
                </a:solidFill>
                <a:latin typeface="+mn-lt"/>
              </a:rPr>
              <a:t>ARTIFICIAL INTELLIGENC</a:t>
            </a:r>
            <a:r>
              <a:rPr lang="en-US" sz="1200" dirty="0">
                <a:solidFill>
                  <a:schemeClr val="bg1"/>
                </a:solidFill>
              </a:rPr>
              <a:t>E</a:t>
            </a:r>
          </a:p>
          <a:p>
            <a:pPr algn="ctr">
              <a:lnSpc>
                <a:spcPct val="150000"/>
              </a:lnSpc>
            </a:pPr>
            <a:r>
              <a:rPr lang="en-US" sz="1200" dirty="0">
                <a:solidFill>
                  <a:schemeClr val="bg1"/>
                </a:solidFill>
                <a:latin typeface="+mn-lt"/>
              </a:rPr>
              <a:t>MACHINE LEARNING</a:t>
            </a:r>
          </a:p>
        </p:txBody>
      </p:sp>
      <p:sp>
        <p:nvSpPr>
          <p:cNvPr id="17" name="Justify Text Body">
            <a:extLst>
              <a:ext uri="{FF2B5EF4-FFF2-40B4-BE49-F238E27FC236}">
                <a16:creationId xmlns:a16="http://schemas.microsoft.com/office/drawing/2014/main" id="{7CD2384E-74C0-4DCB-8E9D-510EEA17D890}"/>
              </a:ext>
            </a:extLst>
          </p:cNvPr>
          <p:cNvSpPr txBox="1"/>
          <p:nvPr/>
        </p:nvSpPr>
        <p:spPr>
          <a:xfrm flipH="1">
            <a:off x="927692" y="2308566"/>
            <a:ext cx="4986422" cy="3447098"/>
          </a:xfrm>
          <a:prstGeom prst="rect">
            <a:avLst/>
          </a:prstGeom>
          <a:noFill/>
        </p:spPr>
        <p:txBody>
          <a:bodyPr wrap="square" lIns="0" tIns="0" rIns="0" bIns="0" rtlCol="0" anchor="t">
            <a:spAutoFit/>
          </a:bodyPr>
          <a:lstStyle/>
          <a:p>
            <a:pPr marL="285750" indent="-285750" fontAlgn="base">
              <a:buFont typeface="Arial" panose="020B0604020202020204" pitchFamily="34" charset="0"/>
              <a:buChar char="•"/>
            </a:pPr>
            <a:r>
              <a:rPr lang="en-US" sz="1600" dirty="0">
                <a:solidFill>
                  <a:schemeClr val="tx1">
                    <a:lumMod val="65000"/>
                    <a:lumOff val="35000"/>
                  </a:schemeClr>
                </a:solidFill>
              </a:rPr>
              <a:t>Virtual mentoring to support stronger connections. </a:t>
            </a:r>
            <a:br>
              <a:rPr lang="en-US" sz="1600" dirty="0">
                <a:solidFill>
                  <a:schemeClr val="tx1">
                    <a:lumMod val="65000"/>
                    <a:lumOff val="35000"/>
                  </a:schemeClr>
                </a:solidFill>
              </a:rPr>
            </a:br>
            <a:endParaRPr lang="en-US" sz="1600" dirty="0">
              <a:solidFill>
                <a:schemeClr val="tx1">
                  <a:lumMod val="65000"/>
                  <a:lumOff val="35000"/>
                </a:schemeClr>
              </a:solidFill>
            </a:endParaRPr>
          </a:p>
          <a:p>
            <a:pPr marL="285750" indent="-285750" fontAlgn="base">
              <a:buFont typeface="Arial" panose="020B0604020202020204" pitchFamily="34" charset="0"/>
              <a:buChar char="•"/>
            </a:pPr>
            <a:r>
              <a:rPr lang="en-US" sz="1600" dirty="0">
                <a:solidFill>
                  <a:schemeClr val="tx1">
                    <a:lumMod val="65000"/>
                    <a:lumOff val="35000"/>
                  </a:schemeClr>
                </a:solidFill>
              </a:rPr>
              <a:t>Bias detection and alerting within the educational environment.</a:t>
            </a:r>
            <a:br>
              <a:rPr lang="en-US" sz="1600" dirty="0">
                <a:solidFill>
                  <a:schemeClr val="tx1">
                    <a:lumMod val="65000"/>
                    <a:lumOff val="35000"/>
                  </a:schemeClr>
                </a:solidFill>
              </a:rPr>
            </a:br>
            <a:endParaRPr lang="en-US" sz="1600" dirty="0">
              <a:solidFill>
                <a:schemeClr val="tx1">
                  <a:lumMod val="65000"/>
                  <a:lumOff val="35000"/>
                </a:schemeClr>
              </a:solidFill>
            </a:endParaRPr>
          </a:p>
          <a:p>
            <a:pPr marL="285750" indent="-285750" fontAlgn="base">
              <a:buFont typeface="Arial" panose="020B0604020202020204" pitchFamily="34" charset="0"/>
              <a:buChar char="•"/>
            </a:pPr>
            <a:r>
              <a:rPr lang="en-US" sz="1600" dirty="0">
                <a:solidFill>
                  <a:schemeClr val="tx1">
                    <a:lumMod val="65000"/>
                    <a:lumOff val="35000"/>
                  </a:schemeClr>
                </a:solidFill>
              </a:rPr>
              <a:t>Automated matching for internship opportunities. </a:t>
            </a:r>
            <a:br>
              <a:rPr lang="en-US" sz="1600" dirty="0">
                <a:solidFill>
                  <a:schemeClr val="tx1">
                    <a:lumMod val="65000"/>
                    <a:lumOff val="35000"/>
                  </a:schemeClr>
                </a:solidFill>
              </a:rPr>
            </a:br>
            <a:endParaRPr lang="en-US" sz="1600" dirty="0">
              <a:solidFill>
                <a:schemeClr val="tx1">
                  <a:lumMod val="65000"/>
                  <a:lumOff val="35000"/>
                </a:schemeClr>
              </a:solidFill>
            </a:endParaRPr>
          </a:p>
          <a:p>
            <a:pPr marL="285750" indent="-285750" fontAlgn="base">
              <a:buFont typeface="Arial" panose="020B0604020202020204" pitchFamily="34" charset="0"/>
              <a:buChar char="•"/>
            </a:pPr>
            <a:r>
              <a:rPr lang="en-US" sz="1600" dirty="0">
                <a:solidFill>
                  <a:schemeClr val="tx1">
                    <a:lumMod val="65000"/>
                    <a:lumOff val="35000"/>
                  </a:schemeClr>
                </a:solidFill>
              </a:rPr>
              <a:t>Enhanced skills development and adaptive learning platforms that provide more timely responses to needs across a spectrum of subject areas.</a:t>
            </a:r>
            <a:br>
              <a:rPr lang="en-US" sz="1600" dirty="0">
                <a:solidFill>
                  <a:schemeClr val="tx1">
                    <a:lumMod val="65000"/>
                    <a:lumOff val="35000"/>
                  </a:schemeClr>
                </a:solidFill>
              </a:rPr>
            </a:br>
            <a:endParaRPr lang="en-US" sz="1600" dirty="0">
              <a:solidFill>
                <a:schemeClr val="tx1">
                  <a:lumMod val="65000"/>
                  <a:lumOff val="35000"/>
                </a:schemeClr>
              </a:solidFill>
            </a:endParaRPr>
          </a:p>
          <a:p>
            <a:pPr marL="285750" indent="-285750" fontAlgn="base">
              <a:buFont typeface="Arial" panose="020B0604020202020204" pitchFamily="34" charset="0"/>
              <a:buChar char="•"/>
            </a:pPr>
            <a:r>
              <a:rPr lang="en-US" sz="1600" dirty="0">
                <a:solidFill>
                  <a:schemeClr val="tx1">
                    <a:lumMod val="65000"/>
                    <a:lumOff val="35000"/>
                  </a:schemeClr>
                </a:solidFill>
              </a:rPr>
              <a:t>Matching algorithms for experimentation that help provide exposure to a broad range of technologies and experiences. </a:t>
            </a:r>
            <a:endParaRPr lang="en-US" sz="1600" dirty="0">
              <a:solidFill>
                <a:schemeClr val="tx1">
                  <a:lumMod val="65000"/>
                  <a:lumOff val="35000"/>
                </a:schemeClr>
              </a:solidFill>
              <a:ea typeface="Roboto"/>
            </a:endParaRPr>
          </a:p>
        </p:txBody>
      </p:sp>
      <p:sp>
        <p:nvSpPr>
          <p:cNvPr id="18" name="TextBox 17">
            <a:extLst>
              <a:ext uri="{FF2B5EF4-FFF2-40B4-BE49-F238E27FC236}">
                <a16:creationId xmlns:a16="http://schemas.microsoft.com/office/drawing/2014/main" id="{F23C0BC3-2DA3-4704-89CA-33325F8BA123}"/>
              </a:ext>
            </a:extLst>
          </p:cNvPr>
          <p:cNvSpPr txBox="1"/>
          <p:nvPr/>
        </p:nvSpPr>
        <p:spPr>
          <a:xfrm>
            <a:off x="1138438" y="1413524"/>
            <a:ext cx="4360489" cy="707886"/>
          </a:xfrm>
          <a:prstGeom prst="rect">
            <a:avLst/>
          </a:prstGeom>
          <a:noFill/>
          <a:effectLst/>
        </p:spPr>
        <p:txBody>
          <a:bodyPr wrap="none" rtlCol="0">
            <a:spAutoFit/>
          </a:bodyPr>
          <a:lstStyle/>
          <a:p>
            <a:r>
              <a:rPr lang="en-ID" sz="4000" b="1" spc="-150" dirty="0">
                <a:solidFill>
                  <a:schemeClr val="tx1">
                    <a:lumMod val="85000"/>
                    <a:lumOff val="15000"/>
                  </a:schemeClr>
                </a:solidFill>
                <a:latin typeface="+mj-lt"/>
              </a:rPr>
              <a:t>AI </a:t>
            </a:r>
            <a:r>
              <a:rPr lang="en-ID" sz="4000" b="1" spc="-150" dirty="0">
                <a:gradFill>
                  <a:gsLst>
                    <a:gs pos="0">
                      <a:schemeClr val="accent1"/>
                    </a:gs>
                    <a:gs pos="100000">
                      <a:schemeClr val="accent1">
                        <a:lumMod val="75000"/>
                      </a:schemeClr>
                    </a:gs>
                  </a:gsLst>
                  <a:lin ang="0" scaled="1"/>
                </a:gradFill>
                <a:latin typeface="+mj-lt"/>
              </a:rPr>
              <a:t>ADVANTAGES</a:t>
            </a:r>
            <a:endParaRPr lang="en-ID" b="1" spc="-150" dirty="0">
              <a:gradFill>
                <a:gsLst>
                  <a:gs pos="0">
                    <a:schemeClr val="accent1"/>
                  </a:gs>
                  <a:gs pos="100000">
                    <a:schemeClr val="accent1">
                      <a:lumMod val="75000"/>
                    </a:schemeClr>
                  </a:gs>
                </a:gsLst>
                <a:lin ang="0" scaled="1"/>
              </a:gradFill>
              <a:latin typeface="+mj-lt"/>
            </a:endParaRPr>
          </a:p>
        </p:txBody>
      </p:sp>
      <p:grpSp>
        <p:nvGrpSpPr>
          <p:cNvPr id="29" name="Group 28">
            <a:extLst>
              <a:ext uri="{FF2B5EF4-FFF2-40B4-BE49-F238E27FC236}">
                <a16:creationId xmlns:a16="http://schemas.microsoft.com/office/drawing/2014/main" id="{1C4011A5-0303-42C8-8505-E90E64B89A93}"/>
              </a:ext>
            </a:extLst>
          </p:cNvPr>
          <p:cNvGrpSpPr/>
          <p:nvPr/>
        </p:nvGrpSpPr>
        <p:grpSpPr>
          <a:xfrm flipH="1" flipV="1">
            <a:off x="29236" y="4926436"/>
            <a:ext cx="960903" cy="1931564"/>
            <a:chOff x="10871012" y="0"/>
            <a:chExt cx="1322577" cy="2658586"/>
          </a:xfrm>
        </p:grpSpPr>
        <p:sp>
          <p:nvSpPr>
            <p:cNvPr id="30" name="Freeform 40">
              <a:extLst>
                <a:ext uri="{FF2B5EF4-FFF2-40B4-BE49-F238E27FC236}">
                  <a16:creationId xmlns:a16="http://schemas.microsoft.com/office/drawing/2014/main" id="{C7E37EC0-CD02-4246-95BF-8CEB6DFEDBB3}"/>
                </a:ext>
              </a:extLst>
            </p:cNvPr>
            <p:cNvSpPr/>
            <p:nvPr/>
          </p:nvSpPr>
          <p:spPr>
            <a:xfrm>
              <a:off x="10871012" y="1"/>
              <a:ext cx="1322577" cy="2658585"/>
            </a:xfrm>
            <a:custGeom>
              <a:avLst/>
              <a:gdLst>
                <a:gd name="connsiteX0" fmla="*/ 0 w 1322577"/>
                <a:gd name="connsiteY0" fmla="*/ 0 h 2658585"/>
                <a:gd name="connsiteX1" fmla="*/ 1126570 w 1322577"/>
                <a:gd name="connsiteY1" fmla="*/ 0 h 2658585"/>
                <a:gd name="connsiteX2" fmla="*/ 1140418 w 1322577"/>
                <a:gd name="connsiteY2" fmla="*/ 23985 h 2658585"/>
                <a:gd name="connsiteX3" fmla="*/ 1322577 w 1322577"/>
                <a:gd name="connsiteY3" fmla="*/ 339494 h 2658585"/>
                <a:gd name="connsiteX4" fmla="*/ 1322577 w 1322577"/>
                <a:gd name="connsiteY4" fmla="*/ 2658585 h 2658585"/>
                <a:gd name="connsiteX5" fmla="*/ 1254543 w 1322577"/>
                <a:gd name="connsiteY5" fmla="*/ 2485392 h 2658585"/>
                <a:gd name="connsiteX6" fmla="*/ 176985 w 1322577"/>
                <a:gd name="connsiteY6" fmla="*/ 295559 h 26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577" h="2658585">
                  <a:moveTo>
                    <a:pt x="0" y="0"/>
                  </a:moveTo>
                  <a:lnTo>
                    <a:pt x="1126570" y="0"/>
                  </a:lnTo>
                  <a:lnTo>
                    <a:pt x="1140418" y="23985"/>
                  </a:lnTo>
                  <a:lnTo>
                    <a:pt x="1322577" y="339494"/>
                  </a:lnTo>
                  <a:lnTo>
                    <a:pt x="1322577" y="2658585"/>
                  </a:lnTo>
                  <a:lnTo>
                    <a:pt x="1254543" y="2485392"/>
                  </a:lnTo>
                  <a:cubicBezTo>
                    <a:pt x="944332" y="1732910"/>
                    <a:pt x="583852" y="1000988"/>
                    <a:pt x="176985" y="295559"/>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D" dirty="0"/>
            </a:p>
          </p:txBody>
        </p:sp>
        <p:sp>
          <p:nvSpPr>
            <p:cNvPr id="31" name="Freeform 38">
              <a:extLst>
                <a:ext uri="{FF2B5EF4-FFF2-40B4-BE49-F238E27FC236}">
                  <a16:creationId xmlns:a16="http://schemas.microsoft.com/office/drawing/2014/main" id="{B2C13D1F-A980-4D49-BFED-62141C97464B}"/>
                </a:ext>
              </a:extLst>
            </p:cNvPr>
            <p:cNvSpPr/>
            <p:nvPr/>
          </p:nvSpPr>
          <p:spPr>
            <a:xfrm>
              <a:off x="11997234" y="0"/>
              <a:ext cx="196355" cy="398486"/>
            </a:xfrm>
            <a:custGeom>
              <a:avLst/>
              <a:gdLst>
                <a:gd name="connsiteX0" fmla="*/ 0 w 196355"/>
                <a:gd name="connsiteY0" fmla="*/ 0 h 398486"/>
                <a:gd name="connsiteX1" fmla="*/ 50156 w 196355"/>
                <a:gd name="connsiteY1" fmla="*/ 0 h 398486"/>
                <a:gd name="connsiteX2" fmla="*/ 196355 w 196355"/>
                <a:gd name="connsiteY2" fmla="*/ 84408 h 398486"/>
                <a:gd name="connsiteX3" fmla="*/ 196355 w 196355"/>
                <a:gd name="connsiteY3" fmla="*/ 398486 h 398486"/>
                <a:gd name="connsiteX4" fmla="*/ 15212 w 196355"/>
                <a:gd name="connsiteY4" fmla="*/ 28157 h 398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55" h="398486">
                  <a:moveTo>
                    <a:pt x="0" y="0"/>
                  </a:moveTo>
                  <a:lnTo>
                    <a:pt x="50156" y="0"/>
                  </a:lnTo>
                  <a:lnTo>
                    <a:pt x="196355" y="84408"/>
                  </a:lnTo>
                  <a:lnTo>
                    <a:pt x="196355" y="398486"/>
                  </a:lnTo>
                  <a:lnTo>
                    <a:pt x="15212" y="28157"/>
                  </a:lnTo>
                  <a:close/>
                </a:path>
              </a:pathLst>
            </a:custGeom>
            <a:solidFill>
              <a:schemeClr val="bg1"/>
            </a:solidFill>
            <a:ln>
              <a:noFill/>
            </a:ln>
            <a:effectLst/>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32" name="Freeform 19">
              <a:extLst>
                <a:ext uri="{FF2B5EF4-FFF2-40B4-BE49-F238E27FC236}">
                  <a16:creationId xmlns:a16="http://schemas.microsoft.com/office/drawing/2014/main" id="{6C4A25F9-7D43-4136-92E9-FEFA777F1120}"/>
                </a:ext>
              </a:extLst>
            </p:cNvPr>
            <p:cNvSpPr/>
            <p:nvPr/>
          </p:nvSpPr>
          <p:spPr>
            <a:xfrm>
              <a:off x="11179178" y="0"/>
              <a:ext cx="973522" cy="2333172"/>
            </a:xfrm>
            <a:custGeom>
              <a:avLst/>
              <a:gdLst>
                <a:gd name="connsiteX0" fmla="*/ 0 w 973522"/>
                <a:gd name="connsiteY0" fmla="*/ 0 h 2333172"/>
                <a:gd name="connsiteX1" fmla="*/ 593056 w 973522"/>
                <a:gd name="connsiteY1" fmla="*/ 0 h 2333172"/>
                <a:gd name="connsiteX2" fmla="*/ 688980 w 973522"/>
                <a:gd name="connsiteY2" fmla="*/ 369623 h 2333172"/>
                <a:gd name="connsiteX3" fmla="*/ 973522 w 973522"/>
                <a:gd name="connsiteY3" fmla="*/ 2333172 h 2333172"/>
                <a:gd name="connsiteX4" fmla="*/ 173046 w 973522"/>
                <a:gd name="connsiteY4" fmla="*/ 293910 h 2333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22" h="2333172">
                  <a:moveTo>
                    <a:pt x="0" y="0"/>
                  </a:moveTo>
                  <a:lnTo>
                    <a:pt x="593056" y="0"/>
                  </a:lnTo>
                  <a:lnTo>
                    <a:pt x="688980" y="369623"/>
                  </a:lnTo>
                  <a:cubicBezTo>
                    <a:pt x="943254" y="1453287"/>
                    <a:pt x="973522" y="2333172"/>
                    <a:pt x="973522" y="2333172"/>
                  </a:cubicBezTo>
                  <a:cubicBezTo>
                    <a:pt x="819034" y="1600183"/>
                    <a:pt x="514658" y="902678"/>
                    <a:pt x="173046" y="293910"/>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en-ID" dirty="0">
                <a:solidFill>
                  <a:schemeClr val="tx1"/>
                </a:solidFill>
              </a:endParaRPr>
            </a:p>
          </p:txBody>
        </p:sp>
      </p:grpSp>
    </p:spTree>
    <p:extLst>
      <p:ext uri="{BB962C8B-B14F-4D97-AF65-F5344CB8AC3E}">
        <p14:creationId xmlns:p14="http://schemas.microsoft.com/office/powerpoint/2010/main" val="41644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D06DAE-2A91-4BC8-A335-6D46CCBC3818}"/>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35" name="Shape">
            <a:extLst>
              <a:ext uri="{FF2B5EF4-FFF2-40B4-BE49-F238E27FC236}">
                <a16:creationId xmlns:a16="http://schemas.microsoft.com/office/drawing/2014/main" id="{58ADE9B0-B7CD-4CDD-A3BF-B860FA954C4E}"/>
              </a:ext>
            </a:extLst>
          </p:cNvPr>
          <p:cNvSpPr>
            <a:spLocks noChangeAspect="1"/>
          </p:cNvSpPr>
          <p:nvPr/>
        </p:nvSpPr>
        <p:spPr>
          <a:xfrm>
            <a:off x="8257145" y="3362840"/>
            <a:ext cx="339824" cy="327170"/>
          </a:xfrm>
          <a:custGeom>
            <a:avLst/>
            <a:gdLst>
              <a:gd name="connsiteX0" fmla="*/ 281748 w 319148"/>
              <a:gd name="connsiteY0" fmla="*/ 0 h 307264"/>
              <a:gd name="connsiteX1" fmla="*/ 37400 w 319148"/>
              <a:gd name="connsiteY1" fmla="*/ 0 h 307264"/>
              <a:gd name="connsiteX2" fmla="*/ 0 w 319148"/>
              <a:gd name="connsiteY2" fmla="*/ 37473 h 307264"/>
              <a:gd name="connsiteX3" fmla="*/ 0 w 319148"/>
              <a:gd name="connsiteY3" fmla="*/ 244826 h 307264"/>
              <a:gd name="connsiteX4" fmla="*/ 49867 w 319148"/>
              <a:gd name="connsiteY4" fmla="*/ 294790 h 307264"/>
              <a:gd name="connsiteX5" fmla="*/ 190741 w 319148"/>
              <a:gd name="connsiteY5" fmla="*/ 294790 h 307264"/>
              <a:gd name="connsiteX6" fmla="*/ 203208 w 319148"/>
              <a:gd name="connsiteY6" fmla="*/ 282299 h 307264"/>
              <a:gd name="connsiteX7" fmla="*/ 190741 w 319148"/>
              <a:gd name="connsiteY7" fmla="*/ 269808 h 307264"/>
              <a:gd name="connsiteX8" fmla="*/ 49867 w 319148"/>
              <a:gd name="connsiteY8" fmla="*/ 269808 h 307264"/>
              <a:gd name="connsiteX9" fmla="*/ 24933 w 319148"/>
              <a:gd name="connsiteY9" fmla="*/ 244826 h 307264"/>
              <a:gd name="connsiteX10" fmla="*/ 24933 w 319148"/>
              <a:gd name="connsiteY10" fmla="*/ 75571 h 307264"/>
              <a:gd name="connsiteX11" fmla="*/ 294215 w 319148"/>
              <a:gd name="connsiteY11" fmla="*/ 75571 h 307264"/>
              <a:gd name="connsiteX12" fmla="*/ 294215 w 319148"/>
              <a:gd name="connsiteY12" fmla="*/ 190490 h 307264"/>
              <a:gd name="connsiteX13" fmla="*/ 306681 w 319148"/>
              <a:gd name="connsiteY13" fmla="*/ 202981 h 307264"/>
              <a:gd name="connsiteX14" fmla="*/ 319148 w 319148"/>
              <a:gd name="connsiteY14" fmla="*/ 190490 h 307264"/>
              <a:gd name="connsiteX15" fmla="*/ 319148 w 319148"/>
              <a:gd name="connsiteY15" fmla="*/ 37473 h 307264"/>
              <a:gd name="connsiteX16" fmla="*/ 281748 w 319148"/>
              <a:gd name="connsiteY16" fmla="*/ 0 h 307264"/>
              <a:gd name="connsiteX17" fmla="*/ 231258 w 319148"/>
              <a:gd name="connsiteY17" fmla="*/ 24982 h 307264"/>
              <a:gd name="connsiteX18" fmla="*/ 243724 w 319148"/>
              <a:gd name="connsiteY18" fmla="*/ 37473 h 307264"/>
              <a:gd name="connsiteX19" fmla="*/ 231258 w 319148"/>
              <a:gd name="connsiteY19" fmla="*/ 49964 h 307264"/>
              <a:gd name="connsiteX20" fmla="*/ 218791 w 319148"/>
              <a:gd name="connsiteY20" fmla="*/ 37473 h 307264"/>
              <a:gd name="connsiteX21" fmla="*/ 231258 w 319148"/>
              <a:gd name="connsiteY21" fmla="*/ 24982 h 307264"/>
              <a:gd name="connsiteX22" fmla="*/ 293591 w 319148"/>
              <a:gd name="connsiteY22" fmla="*/ 37473 h 307264"/>
              <a:gd name="connsiteX23" fmla="*/ 281125 w 319148"/>
              <a:gd name="connsiteY23" fmla="*/ 49964 h 307264"/>
              <a:gd name="connsiteX24" fmla="*/ 268658 w 319148"/>
              <a:gd name="connsiteY24" fmla="*/ 37473 h 307264"/>
              <a:gd name="connsiteX25" fmla="*/ 281125 w 319148"/>
              <a:gd name="connsiteY25" fmla="*/ 24982 h 307264"/>
              <a:gd name="connsiteX26" fmla="*/ 293591 w 319148"/>
              <a:gd name="connsiteY26" fmla="*/ 37473 h 307264"/>
              <a:gd name="connsiteX27" fmla="*/ 24933 w 319148"/>
              <a:gd name="connsiteY27" fmla="*/ 37473 h 307264"/>
              <a:gd name="connsiteX28" fmla="*/ 37400 w 319148"/>
              <a:gd name="connsiteY28" fmla="*/ 24982 h 307264"/>
              <a:gd name="connsiteX29" fmla="*/ 196003 w 319148"/>
              <a:gd name="connsiteY29" fmla="*/ 24982 h 307264"/>
              <a:gd name="connsiteX30" fmla="*/ 193857 w 319148"/>
              <a:gd name="connsiteY30" fmla="*/ 37473 h 307264"/>
              <a:gd name="connsiteX31" fmla="*/ 196227 w 319148"/>
              <a:gd name="connsiteY31" fmla="*/ 50589 h 307264"/>
              <a:gd name="connsiteX32" fmla="*/ 24933 w 319148"/>
              <a:gd name="connsiteY32" fmla="*/ 50589 h 307264"/>
              <a:gd name="connsiteX33" fmla="*/ 239911 w 319148"/>
              <a:gd name="connsiteY33" fmla="*/ 174741 h 307264"/>
              <a:gd name="connsiteX34" fmla="*/ 234708 w 319148"/>
              <a:gd name="connsiteY34" fmla="*/ 171611 h 307264"/>
              <a:gd name="connsiteX35" fmla="*/ 185637 w 319148"/>
              <a:gd name="connsiteY35" fmla="*/ 156678 h 307264"/>
              <a:gd name="connsiteX36" fmla="*/ 173307 w 319148"/>
              <a:gd name="connsiteY36" fmla="*/ 159689 h 307264"/>
              <a:gd name="connsiteX37" fmla="*/ 170000 w 319148"/>
              <a:gd name="connsiteY37" fmla="*/ 171965 h 307264"/>
              <a:gd name="connsiteX38" fmla="*/ 183938 w 319148"/>
              <a:gd name="connsiteY38" fmla="*/ 222381 h 307264"/>
              <a:gd name="connsiteX39" fmla="*/ 187130 w 319148"/>
              <a:gd name="connsiteY39" fmla="*/ 227870 h 307264"/>
              <a:gd name="connsiteX40" fmla="*/ 255302 w 319148"/>
              <a:gd name="connsiteY40" fmla="*/ 296305 h 307264"/>
              <a:gd name="connsiteX41" fmla="*/ 281748 w 319148"/>
              <a:gd name="connsiteY41" fmla="*/ 307264 h 307264"/>
              <a:gd name="connsiteX42" fmla="*/ 308193 w 319148"/>
              <a:gd name="connsiteY42" fmla="*/ 296305 h 307264"/>
              <a:gd name="connsiteX43" fmla="*/ 308203 w 319148"/>
              <a:gd name="connsiteY43" fmla="*/ 243321 h 307264"/>
              <a:gd name="connsiteX44" fmla="*/ 200079 w 319148"/>
              <a:gd name="connsiteY44" fmla="*/ 187181 h 307264"/>
              <a:gd name="connsiteX45" fmla="*/ 224469 w 319148"/>
              <a:gd name="connsiteY45" fmla="*/ 194605 h 307264"/>
              <a:gd name="connsiteX46" fmla="*/ 270550 w 319148"/>
              <a:gd name="connsiteY46" fmla="*/ 240878 h 307264"/>
              <a:gd name="connsiteX47" fmla="*/ 252916 w 319148"/>
              <a:gd name="connsiteY47" fmla="*/ 258547 h 307264"/>
              <a:gd name="connsiteX48" fmla="*/ 207091 w 319148"/>
              <a:gd name="connsiteY48" fmla="*/ 212547 h 307264"/>
              <a:gd name="connsiteX49" fmla="*/ 290562 w 319148"/>
              <a:gd name="connsiteY49" fmla="*/ 278640 h 307264"/>
              <a:gd name="connsiteX50" fmla="*/ 272941 w 319148"/>
              <a:gd name="connsiteY50" fmla="*/ 278649 h 307264"/>
              <a:gd name="connsiteX51" fmla="*/ 270530 w 319148"/>
              <a:gd name="connsiteY51" fmla="*/ 276229 h 307264"/>
              <a:gd name="connsiteX52" fmla="*/ 288161 w 319148"/>
              <a:gd name="connsiteY52" fmla="*/ 258564 h 307264"/>
              <a:gd name="connsiteX53" fmla="*/ 290565 w 319148"/>
              <a:gd name="connsiteY53" fmla="*/ 260976 h 307264"/>
              <a:gd name="connsiteX54" fmla="*/ 290562 w 319148"/>
              <a:gd name="connsiteY54" fmla="*/ 278640 h 30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148" h="307264">
                <a:moveTo>
                  <a:pt x="281748" y="0"/>
                </a:moveTo>
                <a:lnTo>
                  <a:pt x="37400" y="0"/>
                </a:lnTo>
                <a:cubicBezTo>
                  <a:pt x="16777" y="0"/>
                  <a:pt x="0" y="16809"/>
                  <a:pt x="0" y="37473"/>
                </a:cubicBezTo>
                <a:lnTo>
                  <a:pt x="0" y="244826"/>
                </a:lnTo>
                <a:cubicBezTo>
                  <a:pt x="0" y="272377"/>
                  <a:pt x="22369" y="294790"/>
                  <a:pt x="49867" y="294790"/>
                </a:cubicBezTo>
                <a:lnTo>
                  <a:pt x="190741" y="294790"/>
                </a:lnTo>
                <a:cubicBezTo>
                  <a:pt x="197627" y="294790"/>
                  <a:pt x="203208" y="289199"/>
                  <a:pt x="203208" y="282299"/>
                </a:cubicBezTo>
                <a:cubicBezTo>
                  <a:pt x="203208" y="275400"/>
                  <a:pt x="197627" y="269808"/>
                  <a:pt x="190741" y="269808"/>
                </a:cubicBezTo>
                <a:lnTo>
                  <a:pt x="49867" y="269808"/>
                </a:lnTo>
                <a:cubicBezTo>
                  <a:pt x="36119" y="269808"/>
                  <a:pt x="24933" y="258600"/>
                  <a:pt x="24933" y="244826"/>
                </a:cubicBezTo>
                <a:lnTo>
                  <a:pt x="24933" y="75571"/>
                </a:lnTo>
                <a:lnTo>
                  <a:pt x="294215" y="75571"/>
                </a:lnTo>
                <a:lnTo>
                  <a:pt x="294215" y="190490"/>
                </a:lnTo>
                <a:cubicBezTo>
                  <a:pt x="294215" y="197389"/>
                  <a:pt x="299795" y="202981"/>
                  <a:pt x="306681" y="202981"/>
                </a:cubicBezTo>
                <a:cubicBezTo>
                  <a:pt x="313567" y="202981"/>
                  <a:pt x="319148" y="197389"/>
                  <a:pt x="319148" y="190490"/>
                </a:cubicBezTo>
                <a:lnTo>
                  <a:pt x="319148" y="37473"/>
                </a:lnTo>
                <a:cubicBezTo>
                  <a:pt x="319148" y="16809"/>
                  <a:pt x="302372" y="0"/>
                  <a:pt x="281748" y="0"/>
                </a:cubicBezTo>
                <a:close/>
                <a:moveTo>
                  <a:pt x="231258" y="24982"/>
                </a:moveTo>
                <a:cubicBezTo>
                  <a:pt x="238131" y="24982"/>
                  <a:pt x="243724" y="30586"/>
                  <a:pt x="243724" y="37473"/>
                </a:cubicBezTo>
                <a:cubicBezTo>
                  <a:pt x="243724" y="44361"/>
                  <a:pt x="238131" y="49964"/>
                  <a:pt x="231258" y="49964"/>
                </a:cubicBezTo>
                <a:cubicBezTo>
                  <a:pt x="224384" y="49964"/>
                  <a:pt x="218791" y="44361"/>
                  <a:pt x="218791" y="37473"/>
                </a:cubicBezTo>
                <a:cubicBezTo>
                  <a:pt x="218791" y="30586"/>
                  <a:pt x="224384" y="24982"/>
                  <a:pt x="231258" y="24982"/>
                </a:cubicBezTo>
                <a:close/>
                <a:moveTo>
                  <a:pt x="293591" y="37473"/>
                </a:moveTo>
                <a:cubicBezTo>
                  <a:pt x="293591" y="44361"/>
                  <a:pt x="287998" y="49964"/>
                  <a:pt x="281125" y="49964"/>
                </a:cubicBezTo>
                <a:cubicBezTo>
                  <a:pt x="274251" y="49964"/>
                  <a:pt x="268658" y="44361"/>
                  <a:pt x="268658" y="37473"/>
                </a:cubicBezTo>
                <a:cubicBezTo>
                  <a:pt x="268658" y="30586"/>
                  <a:pt x="274251" y="24982"/>
                  <a:pt x="281125" y="24982"/>
                </a:cubicBezTo>
                <a:cubicBezTo>
                  <a:pt x="287998" y="24982"/>
                  <a:pt x="293591" y="30586"/>
                  <a:pt x="293591" y="37473"/>
                </a:cubicBezTo>
                <a:close/>
                <a:moveTo>
                  <a:pt x="24933" y="37473"/>
                </a:moveTo>
                <a:cubicBezTo>
                  <a:pt x="24933" y="30586"/>
                  <a:pt x="30526" y="24982"/>
                  <a:pt x="37400" y="24982"/>
                </a:cubicBezTo>
                <a:lnTo>
                  <a:pt x="196003" y="24982"/>
                </a:lnTo>
                <a:cubicBezTo>
                  <a:pt x="194617" y="28893"/>
                  <a:pt x="193857" y="33094"/>
                  <a:pt x="193857" y="37473"/>
                </a:cubicBezTo>
                <a:cubicBezTo>
                  <a:pt x="193857" y="42087"/>
                  <a:pt x="194698" y="46505"/>
                  <a:pt x="196227" y="50589"/>
                </a:cubicBezTo>
                <a:lnTo>
                  <a:pt x="24933" y="50589"/>
                </a:lnTo>
                <a:close/>
                <a:moveTo>
                  <a:pt x="239911" y="174741"/>
                </a:moveTo>
                <a:cubicBezTo>
                  <a:pt x="238460" y="173285"/>
                  <a:pt x="236673" y="172209"/>
                  <a:pt x="234708" y="171611"/>
                </a:cubicBezTo>
                <a:lnTo>
                  <a:pt x="185637" y="156678"/>
                </a:lnTo>
                <a:cubicBezTo>
                  <a:pt x="181286" y="155353"/>
                  <a:pt x="176562" y="156507"/>
                  <a:pt x="173307" y="159689"/>
                </a:cubicBezTo>
                <a:cubicBezTo>
                  <a:pt x="170054" y="162870"/>
                  <a:pt x="168785" y="167574"/>
                  <a:pt x="170000" y="171965"/>
                </a:cubicBezTo>
                <a:lnTo>
                  <a:pt x="183938" y="222381"/>
                </a:lnTo>
                <a:cubicBezTo>
                  <a:pt x="184512" y="224457"/>
                  <a:pt x="185610" y="226348"/>
                  <a:pt x="187130" y="227870"/>
                </a:cubicBezTo>
                <a:lnTo>
                  <a:pt x="255302" y="296305"/>
                </a:lnTo>
                <a:cubicBezTo>
                  <a:pt x="262592" y="303610"/>
                  <a:pt x="272171" y="307264"/>
                  <a:pt x="281748" y="307264"/>
                </a:cubicBezTo>
                <a:cubicBezTo>
                  <a:pt x="291324" y="307264"/>
                  <a:pt x="300901" y="303610"/>
                  <a:pt x="308193" y="296305"/>
                </a:cubicBezTo>
                <a:cubicBezTo>
                  <a:pt x="322776" y="281694"/>
                  <a:pt x="322776" y="257922"/>
                  <a:pt x="308203" y="243321"/>
                </a:cubicBezTo>
                <a:close/>
                <a:moveTo>
                  <a:pt x="200079" y="187181"/>
                </a:moveTo>
                <a:lnTo>
                  <a:pt x="224469" y="194605"/>
                </a:lnTo>
                <a:lnTo>
                  <a:pt x="270550" y="240878"/>
                </a:lnTo>
                <a:lnTo>
                  <a:pt x="252916" y="258547"/>
                </a:lnTo>
                <a:lnTo>
                  <a:pt x="207091" y="212547"/>
                </a:lnTo>
                <a:close/>
                <a:moveTo>
                  <a:pt x="290562" y="278640"/>
                </a:moveTo>
                <a:cubicBezTo>
                  <a:pt x="285702" y="283512"/>
                  <a:pt x="277794" y="283512"/>
                  <a:pt x="272941" y="278649"/>
                </a:cubicBezTo>
                <a:lnTo>
                  <a:pt x="270530" y="276229"/>
                </a:lnTo>
                <a:lnTo>
                  <a:pt x="288161" y="258564"/>
                </a:lnTo>
                <a:lnTo>
                  <a:pt x="290565" y="260976"/>
                </a:lnTo>
                <a:cubicBezTo>
                  <a:pt x="295425" y="265846"/>
                  <a:pt x="295425" y="273770"/>
                  <a:pt x="290562" y="278640"/>
                </a:cubicBezTo>
                <a:close/>
              </a:path>
            </a:pathLst>
          </a:custGeom>
          <a:solidFill>
            <a:schemeClr val="bg1"/>
          </a:solidFill>
          <a:ln w="614" cap="flat">
            <a:noFill/>
            <a:prstDash val="solid"/>
            <a:miter/>
          </a:ln>
        </p:spPr>
        <p:txBody>
          <a:bodyPr rtlCol="0" anchor="ctr"/>
          <a:lstStyle/>
          <a:p>
            <a:endParaRPr lang="en-US" dirty="0"/>
          </a:p>
        </p:txBody>
      </p:sp>
      <p:sp>
        <p:nvSpPr>
          <p:cNvPr id="17" name="Justify Text Body">
            <a:extLst>
              <a:ext uri="{FF2B5EF4-FFF2-40B4-BE49-F238E27FC236}">
                <a16:creationId xmlns:a16="http://schemas.microsoft.com/office/drawing/2014/main" id="{7CD2384E-74C0-4DCB-8E9D-510EEA17D890}"/>
              </a:ext>
            </a:extLst>
          </p:cNvPr>
          <p:cNvSpPr txBox="1"/>
          <p:nvPr/>
        </p:nvSpPr>
        <p:spPr>
          <a:xfrm flipH="1">
            <a:off x="927692" y="2308566"/>
            <a:ext cx="4986422" cy="3708708"/>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en-US" sz="2000" dirty="0">
                <a:solidFill>
                  <a:schemeClr val="tx1">
                    <a:lumMod val="65000"/>
                    <a:lumOff val="35000"/>
                  </a:schemeClr>
                </a:solidFill>
              </a:rPr>
              <a:t>Risk – bias associated with AI</a:t>
            </a:r>
          </a:p>
          <a:p>
            <a:pPr marL="342900" indent="-342900">
              <a:buFont typeface="Arial" panose="020B0604020202020204" pitchFamily="34" charset="0"/>
              <a:buChar char="•"/>
            </a:pPr>
            <a:endParaRPr lang="en-US" sz="2000" dirty="0">
              <a:solidFill>
                <a:schemeClr val="tx1">
                  <a:lumMod val="65000"/>
                  <a:lumOff val="35000"/>
                </a:schemeClr>
              </a:solidFill>
              <a:cs typeface="Arial"/>
            </a:endParaRPr>
          </a:p>
          <a:p>
            <a:pPr marL="342900" indent="-342900">
              <a:buFont typeface="Arial" panose="020B0604020202020204" pitchFamily="34" charset="0"/>
              <a:buChar char="•"/>
            </a:pPr>
            <a:r>
              <a:rPr lang="en-US" sz="2000" dirty="0">
                <a:solidFill>
                  <a:schemeClr val="tx1">
                    <a:lumMod val="65000"/>
                    <a:lumOff val="35000"/>
                  </a:schemeClr>
                </a:solidFill>
                <a:cs typeface="Arial"/>
              </a:rPr>
              <a:t>Too often AI is seen as an extension of systemic oppressions.</a:t>
            </a:r>
            <a:br>
              <a:rPr lang="en-US" sz="2000" dirty="0">
                <a:solidFill>
                  <a:schemeClr val="tx1">
                    <a:lumMod val="65000"/>
                    <a:lumOff val="35000"/>
                  </a:schemeClr>
                </a:solidFill>
                <a:cs typeface="Arial"/>
              </a:rPr>
            </a:br>
            <a:endParaRPr lang="en-US" sz="1050" dirty="0">
              <a:solidFill>
                <a:schemeClr val="tx1">
                  <a:lumMod val="65000"/>
                  <a:lumOff val="35000"/>
                </a:schemeClr>
              </a:solidFill>
              <a:cs typeface="Arial"/>
            </a:endParaRPr>
          </a:p>
          <a:p>
            <a:pPr marL="914400" lvl="1" indent="-457200">
              <a:buFont typeface="Arial" panose="020B0604020202020204" pitchFamily="34" charset="0"/>
              <a:buChar char="•"/>
            </a:pPr>
            <a:r>
              <a:rPr lang="en-US" sz="2000" dirty="0">
                <a:solidFill>
                  <a:schemeClr val="tx1">
                    <a:lumMod val="65000"/>
                    <a:lumOff val="35000"/>
                  </a:schemeClr>
                </a:solidFill>
                <a:cs typeface="Arial"/>
              </a:rPr>
              <a:t>One factor is the lack of focus on bias and the role that it plays in developing models.</a:t>
            </a:r>
            <a:br>
              <a:rPr lang="en-US" sz="2000" dirty="0">
                <a:solidFill>
                  <a:schemeClr val="tx1">
                    <a:lumMod val="65000"/>
                    <a:lumOff val="35000"/>
                  </a:schemeClr>
                </a:solidFill>
                <a:cs typeface="Arial"/>
              </a:rPr>
            </a:br>
            <a:endParaRPr lang="en-US" sz="1050" dirty="0">
              <a:solidFill>
                <a:schemeClr val="tx1">
                  <a:lumMod val="65000"/>
                  <a:lumOff val="35000"/>
                </a:schemeClr>
              </a:solidFill>
              <a:cs typeface="Arial"/>
            </a:endParaRPr>
          </a:p>
          <a:p>
            <a:pPr marL="457200" indent="-457200">
              <a:buFont typeface="Arial" panose="020B0604020202020204" pitchFamily="34" charset="0"/>
              <a:buChar char="•"/>
            </a:pPr>
            <a:r>
              <a:rPr lang="en-US" sz="2000" dirty="0">
                <a:solidFill>
                  <a:schemeClr val="tx1">
                    <a:lumMod val="65000"/>
                    <a:lumOff val="35000"/>
                  </a:schemeClr>
                </a:solidFill>
                <a:cs typeface="Arial"/>
              </a:rPr>
              <a:t>This research attempts to leverage AI in a more holistic way that removes bias by focusing on positive outcomes for African Americans. </a:t>
            </a:r>
            <a:r>
              <a:rPr lang="en-US" sz="1400" dirty="0">
                <a:solidFill>
                  <a:schemeClr val="tx1">
                    <a:lumMod val="65000"/>
                    <a:lumOff val="35000"/>
                  </a:schemeClr>
                </a:solidFill>
              </a:rPr>
              <a:t> </a:t>
            </a:r>
          </a:p>
        </p:txBody>
      </p:sp>
      <p:sp>
        <p:nvSpPr>
          <p:cNvPr id="18" name="TextBox 17">
            <a:extLst>
              <a:ext uri="{FF2B5EF4-FFF2-40B4-BE49-F238E27FC236}">
                <a16:creationId xmlns:a16="http://schemas.microsoft.com/office/drawing/2014/main" id="{F23C0BC3-2DA3-4704-89CA-33325F8BA123}"/>
              </a:ext>
            </a:extLst>
          </p:cNvPr>
          <p:cNvSpPr txBox="1"/>
          <p:nvPr/>
        </p:nvSpPr>
        <p:spPr>
          <a:xfrm>
            <a:off x="1138438" y="1413524"/>
            <a:ext cx="4232249" cy="707886"/>
          </a:xfrm>
          <a:prstGeom prst="rect">
            <a:avLst/>
          </a:prstGeom>
          <a:noFill/>
          <a:effectLst/>
        </p:spPr>
        <p:txBody>
          <a:bodyPr wrap="none" rtlCol="0">
            <a:spAutoFit/>
          </a:bodyPr>
          <a:lstStyle/>
          <a:p>
            <a:r>
              <a:rPr lang="en-ID" sz="4000" b="1" spc="-150" dirty="0">
                <a:solidFill>
                  <a:schemeClr val="tx1">
                    <a:lumMod val="85000"/>
                    <a:lumOff val="15000"/>
                  </a:schemeClr>
                </a:solidFill>
                <a:latin typeface="+mj-lt"/>
              </a:rPr>
              <a:t>AI </a:t>
            </a:r>
            <a:r>
              <a:rPr lang="en-ID" sz="4000" b="1" spc="-150" dirty="0">
                <a:gradFill>
                  <a:gsLst>
                    <a:gs pos="0">
                      <a:schemeClr val="accent1"/>
                    </a:gs>
                    <a:gs pos="100000">
                      <a:schemeClr val="accent1">
                        <a:lumMod val="75000"/>
                      </a:schemeClr>
                    </a:gs>
                  </a:gsLst>
                  <a:lin ang="0" scaled="1"/>
                </a:gradFill>
                <a:latin typeface="+mj-lt"/>
              </a:rPr>
              <a:t>CHALLENGES</a:t>
            </a:r>
            <a:endParaRPr lang="en-ID" b="1" spc="-150" dirty="0">
              <a:gradFill>
                <a:gsLst>
                  <a:gs pos="0">
                    <a:schemeClr val="accent1"/>
                  </a:gs>
                  <a:gs pos="100000">
                    <a:schemeClr val="accent1">
                      <a:lumMod val="75000"/>
                    </a:schemeClr>
                  </a:gs>
                </a:gsLst>
                <a:lin ang="0" scaled="1"/>
              </a:gradFill>
              <a:latin typeface="+mj-lt"/>
            </a:endParaRPr>
          </a:p>
        </p:txBody>
      </p:sp>
      <p:grpSp>
        <p:nvGrpSpPr>
          <p:cNvPr id="29" name="Group 28">
            <a:extLst>
              <a:ext uri="{FF2B5EF4-FFF2-40B4-BE49-F238E27FC236}">
                <a16:creationId xmlns:a16="http://schemas.microsoft.com/office/drawing/2014/main" id="{1C4011A5-0303-42C8-8505-E90E64B89A93}"/>
              </a:ext>
            </a:extLst>
          </p:cNvPr>
          <p:cNvGrpSpPr/>
          <p:nvPr/>
        </p:nvGrpSpPr>
        <p:grpSpPr>
          <a:xfrm flipH="1" flipV="1">
            <a:off x="29236" y="4926436"/>
            <a:ext cx="960903" cy="1931564"/>
            <a:chOff x="10871012" y="0"/>
            <a:chExt cx="1322577" cy="2658586"/>
          </a:xfrm>
        </p:grpSpPr>
        <p:sp>
          <p:nvSpPr>
            <p:cNvPr id="30" name="Freeform 40">
              <a:extLst>
                <a:ext uri="{FF2B5EF4-FFF2-40B4-BE49-F238E27FC236}">
                  <a16:creationId xmlns:a16="http://schemas.microsoft.com/office/drawing/2014/main" id="{C7E37EC0-CD02-4246-95BF-8CEB6DFEDBB3}"/>
                </a:ext>
              </a:extLst>
            </p:cNvPr>
            <p:cNvSpPr/>
            <p:nvPr/>
          </p:nvSpPr>
          <p:spPr>
            <a:xfrm>
              <a:off x="10871012" y="1"/>
              <a:ext cx="1322577" cy="2658585"/>
            </a:xfrm>
            <a:custGeom>
              <a:avLst/>
              <a:gdLst>
                <a:gd name="connsiteX0" fmla="*/ 0 w 1322577"/>
                <a:gd name="connsiteY0" fmla="*/ 0 h 2658585"/>
                <a:gd name="connsiteX1" fmla="*/ 1126570 w 1322577"/>
                <a:gd name="connsiteY1" fmla="*/ 0 h 2658585"/>
                <a:gd name="connsiteX2" fmla="*/ 1140418 w 1322577"/>
                <a:gd name="connsiteY2" fmla="*/ 23985 h 2658585"/>
                <a:gd name="connsiteX3" fmla="*/ 1322577 w 1322577"/>
                <a:gd name="connsiteY3" fmla="*/ 339494 h 2658585"/>
                <a:gd name="connsiteX4" fmla="*/ 1322577 w 1322577"/>
                <a:gd name="connsiteY4" fmla="*/ 2658585 h 2658585"/>
                <a:gd name="connsiteX5" fmla="*/ 1254543 w 1322577"/>
                <a:gd name="connsiteY5" fmla="*/ 2485392 h 2658585"/>
                <a:gd name="connsiteX6" fmla="*/ 176985 w 1322577"/>
                <a:gd name="connsiteY6" fmla="*/ 295559 h 265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577" h="2658585">
                  <a:moveTo>
                    <a:pt x="0" y="0"/>
                  </a:moveTo>
                  <a:lnTo>
                    <a:pt x="1126570" y="0"/>
                  </a:lnTo>
                  <a:lnTo>
                    <a:pt x="1140418" y="23985"/>
                  </a:lnTo>
                  <a:lnTo>
                    <a:pt x="1322577" y="339494"/>
                  </a:lnTo>
                  <a:lnTo>
                    <a:pt x="1322577" y="2658585"/>
                  </a:lnTo>
                  <a:lnTo>
                    <a:pt x="1254543" y="2485392"/>
                  </a:lnTo>
                  <a:cubicBezTo>
                    <a:pt x="944332" y="1732910"/>
                    <a:pt x="583852" y="1000988"/>
                    <a:pt x="176985" y="295559"/>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ID" dirty="0"/>
            </a:p>
          </p:txBody>
        </p:sp>
        <p:sp>
          <p:nvSpPr>
            <p:cNvPr id="31" name="Freeform 38">
              <a:extLst>
                <a:ext uri="{FF2B5EF4-FFF2-40B4-BE49-F238E27FC236}">
                  <a16:creationId xmlns:a16="http://schemas.microsoft.com/office/drawing/2014/main" id="{B2C13D1F-A980-4D49-BFED-62141C97464B}"/>
                </a:ext>
              </a:extLst>
            </p:cNvPr>
            <p:cNvSpPr/>
            <p:nvPr/>
          </p:nvSpPr>
          <p:spPr>
            <a:xfrm>
              <a:off x="11997234" y="0"/>
              <a:ext cx="196355" cy="398486"/>
            </a:xfrm>
            <a:custGeom>
              <a:avLst/>
              <a:gdLst>
                <a:gd name="connsiteX0" fmla="*/ 0 w 196355"/>
                <a:gd name="connsiteY0" fmla="*/ 0 h 398486"/>
                <a:gd name="connsiteX1" fmla="*/ 50156 w 196355"/>
                <a:gd name="connsiteY1" fmla="*/ 0 h 398486"/>
                <a:gd name="connsiteX2" fmla="*/ 196355 w 196355"/>
                <a:gd name="connsiteY2" fmla="*/ 84408 h 398486"/>
                <a:gd name="connsiteX3" fmla="*/ 196355 w 196355"/>
                <a:gd name="connsiteY3" fmla="*/ 398486 h 398486"/>
                <a:gd name="connsiteX4" fmla="*/ 15212 w 196355"/>
                <a:gd name="connsiteY4" fmla="*/ 28157 h 398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55" h="398486">
                  <a:moveTo>
                    <a:pt x="0" y="0"/>
                  </a:moveTo>
                  <a:lnTo>
                    <a:pt x="50156" y="0"/>
                  </a:lnTo>
                  <a:lnTo>
                    <a:pt x="196355" y="84408"/>
                  </a:lnTo>
                  <a:lnTo>
                    <a:pt x="196355" y="398486"/>
                  </a:lnTo>
                  <a:lnTo>
                    <a:pt x="15212" y="28157"/>
                  </a:lnTo>
                  <a:close/>
                </a:path>
              </a:pathLst>
            </a:custGeom>
            <a:solidFill>
              <a:schemeClr val="bg1"/>
            </a:solidFill>
            <a:ln>
              <a:noFill/>
            </a:ln>
            <a:effectLst/>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32" name="Freeform 19">
              <a:extLst>
                <a:ext uri="{FF2B5EF4-FFF2-40B4-BE49-F238E27FC236}">
                  <a16:creationId xmlns:a16="http://schemas.microsoft.com/office/drawing/2014/main" id="{6C4A25F9-7D43-4136-92E9-FEFA777F1120}"/>
                </a:ext>
              </a:extLst>
            </p:cNvPr>
            <p:cNvSpPr/>
            <p:nvPr/>
          </p:nvSpPr>
          <p:spPr>
            <a:xfrm>
              <a:off x="11179178" y="0"/>
              <a:ext cx="973522" cy="2333172"/>
            </a:xfrm>
            <a:custGeom>
              <a:avLst/>
              <a:gdLst>
                <a:gd name="connsiteX0" fmla="*/ 0 w 973522"/>
                <a:gd name="connsiteY0" fmla="*/ 0 h 2333172"/>
                <a:gd name="connsiteX1" fmla="*/ 593056 w 973522"/>
                <a:gd name="connsiteY1" fmla="*/ 0 h 2333172"/>
                <a:gd name="connsiteX2" fmla="*/ 688980 w 973522"/>
                <a:gd name="connsiteY2" fmla="*/ 369623 h 2333172"/>
                <a:gd name="connsiteX3" fmla="*/ 973522 w 973522"/>
                <a:gd name="connsiteY3" fmla="*/ 2333172 h 2333172"/>
                <a:gd name="connsiteX4" fmla="*/ 173046 w 973522"/>
                <a:gd name="connsiteY4" fmla="*/ 293910 h 2333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22" h="2333172">
                  <a:moveTo>
                    <a:pt x="0" y="0"/>
                  </a:moveTo>
                  <a:lnTo>
                    <a:pt x="593056" y="0"/>
                  </a:lnTo>
                  <a:lnTo>
                    <a:pt x="688980" y="369623"/>
                  </a:lnTo>
                  <a:cubicBezTo>
                    <a:pt x="943254" y="1453287"/>
                    <a:pt x="973522" y="2333172"/>
                    <a:pt x="973522" y="2333172"/>
                  </a:cubicBezTo>
                  <a:cubicBezTo>
                    <a:pt x="819034" y="1600183"/>
                    <a:pt x="514658" y="902678"/>
                    <a:pt x="173046" y="293910"/>
                  </a:cubicBezTo>
                  <a:close/>
                </a:path>
              </a:pathLst>
            </a:custGeom>
            <a:solidFill>
              <a:schemeClr val="bg1">
                <a:lumMod val="85000"/>
                <a:alpha val="50000"/>
              </a:schemeClr>
            </a:solidFill>
            <a:ln>
              <a:noFill/>
            </a:ln>
          </p:spPr>
          <p:txBody>
            <a:bodyPr vert="horz" wrap="square" lIns="91440" tIns="45720" rIns="91440" bIns="45720" numCol="1" anchor="t" anchorCtr="0" compatLnSpc="1">
              <a:prstTxWarp prst="textNoShape">
                <a:avLst/>
              </a:prstTxWarp>
            </a:bodyPr>
            <a:lstStyle/>
            <a:p>
              <a:endParaRPr lang="en-ID" dirty="0">
                <a:solidFill>
                  <a:schemeClr val="tx1"/>
                </a:solidFill>
              </a:endParaRPr>
            </a:p>
          </p:txBody>
        </p:sp>
      </p:grpSp>
      <p:pic>
        <p:nvPicPr>
          <p:cNvPr id="6" name="Picture Placeholder 5"/>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3327" r="13327"/>
          <a:stretch>
            <a:fillRect/>
          </a:stretch>
        </p:blipFill>
        <p:spPr/>
      </p:pic>
      <p:sp>
        <p:nvSpPr>
          <p:cNvPr id="12" name="Shapes">
            <a:extLst>
              <a:ext uri="{FF2B5EF4-FFF2-40B4-BE49-F238E27FC236}">
                <a16:creationId xmlns:a16="http://schemas.microsoft.com/office/drawing/2014/main" id="{810F62F1-4BA3-4608-938D-F6875507F7C9}"/>
              </a:ext>
            </a:extLst>
          </p:cNvPr>
          <p:cNvSpPr/>
          <p:nvPr/>
        </p:nvSpPr>
        <p:spPr>
          <a:xfrm>
            <a:off x="7388831" y="3282585"/>
            <a:ext cx="2416276" cy="2416274"/>
          </a:xfrm>
          <a:prstGeom prst="ellipse">
            <a:avLst/>
          </a:prstGeom>
          <a:gradFill>
            <a:gsLst>
              <a:gs pos="0">
                <a:schemeClr val="accent1">
                  <a:alpha val="70000"/>
                </a:schemeClr>
              </a:gs>
              <a:gs pos="100000">
                <a:schemeClr val="accent1">
                  <a:lumMod val="75000"/>
                  <a:alpha val="90000"/>
                </a:schemeClr>
              </a:gs>
            </a:gsLst>
            <a:lin ang="0" scaled="1"/>
          </a:gra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dirty="0">
              <a:solidFill>
                <a:schemeClr val="tx1"/>
              </a:solidFill>
            </a:endParaRPr>
          </a:p>
        </p:txBody>
      </p:sp>
      <p:sp>
        <p:nvSpPr>
          <p:cNvPr id="16" name="TextBox 15">
            <a:extLst>
              <a:ext uri="{FF2B5EF4-FFF2-40B4-BE49-F238E27FC236}">
                <a16:creationId xmlns:a16="http://schemas.microsoft.com/office/drawing/2014/main" id="{57A272D3-9D3B-4FC9-81FC-88AA7C19074F}"/>
              </a:ext>
            </a:extLst>
          </p:cNvPr>
          <p:cNvSpPr txBox="1"/>
          <p:nvPr/>
        </p:nvSpPr>
        <p:spPr>
          <a:xfrm>
            <a:off x="7550279" y="4003106"/>
            <a:ext cx="2093380" cy="923330"/>
          </a:xfrm>
          <a:prstGeom prst="rect">
            <a:avLst/>
          </a:prstGeom>
          <a:noFill/>
        </p:spPr>
        <p:txBody>
          <a:bodyPr wrap="square">
            <a:spAutoFit/>
          </a:bodyPr>
          <a:lstStyle/>
          <a:p>
            <a:pPr algn="ctr">
              <a:lnSpc>
                <a:spcPct val="150000"/>
              </a:lnSpc>
            </a:pPr>
            <a:r>
              <a:rPr lang="en-US" sz="1200" dirty="0">
                <a:solidFill>
                  <a:schemeClr val="bg1"/>
                </a:solidFill>
                <a:latin typeface="+mn-lt"/>
              </a:rPr>
              <a:t>ARTIFICIAL INTELLIGENC</a:t>
            </a:r>
            <a:r>
              <a:rPr lang="en-US" sz="1200" dirty="0">
                <a:solidFill>
                  <a:schemeClr val="bg1"/>
                </a:solidFill>
              </a:rPr>
              <a:t>E</a:t>
            </a:r>
          </a:p>
          <a:p>
            <a:pPr algn="ctr">
              <a:lnSpc>
                <a:spcPct val="150000"/>
              </a:lnSpc>
            </a:pPr>
            <a:r>
              <a:rPr lang="en-US" sz="1200" dirty="0">
                <a:solidFill>
                  <a:schemeClr val="bg1"/>
                </a:solidFill>
                <a:latin typeface="+mn-lt"/>
              </a:rPr>
              <a:t>MACHINE LEARNING</a:t>
            </a:r>
          </a:p>
        </p:txBody>
      </p:sp>
    </p:spTree>
    <p:extLst>
      <p:ext uri="{BB962C8B-B14F-4D97-AF65-F5344CB8AC3E}">
        <p14:creationId xmlns:p14="http://schemas.microsoft.com/office/powerpoint/2010/main" val="13379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F240A7-87EE-4698-A662-BCBA70CC7E10}"/>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grpSp>
        <p:nvGrpSpPr>
          <p:cNvPr id="23" name="Group 22">
            <a:extLst>
              <a:ext uri="{FF2B5EF4-FFF2-40B4-BE49-F238E27FC236}">
                <a16:creationId xmlns:a16="http://schemas.microsoft.com/office/drawing/2014/main" id="{9D4270A7-F323-4D10-AF65-5511A126010C}"/>
              </a:ext>
            </a:extLst>
          </p:cNvPr>
          <p:cNvGrpSpPr/>
          <p:nvPr/>
        </p:nvGrpSpPr>
        <p:grpSpPr>
          <a:xfrm rot="16200000" flipV="1">
            <a:off x="10681383" y="257588"/>
            <a:ext cx="1812626" cy="1211785"/>
            <a:chOff x="7296340" y="0"/>
            <a:chExt cx="4897249" cy="3273932"/>
          </a:xfrm>
        </p:grpSpPr>
        <p:sp>
          <p:nvSpPr>
            <p:cNvPr id="24" name="Freeform 40">
              <a:extLst>
                <a:ext uri="{FF2B5EF4-FFF2-40B4-BE49-F238E27FC236}">
                  <a16:creationId xmlns:a16="http://schemas.microsoft.com/office/drawing/2014/main" id="{1FA1AFD1-9381-43BE-98B7-7434F219E534}"/>
                </a:ext>
              </a:extLst>
            </p:cNvPr>
            <p:cNvSpPr/>
            <p:nvPr/>
          </p:nvSpPr>
          <p:spPr>
            <a:xfrm>
              <a:off x="7296340" y="1"/>
              <a:ext cx="4897248" cy="3273931"/>
            </a:xfrm>
            <a:custGeom>
              <a:avLst/>
              <a:gdLst>
                <a:gd name="connsiteX0" fmla="*/ 0 w 4897248"/>
                <a:gd name="connsiteY0" fmla="*/ 0 h 3273931"/>
                <a:gd name="connsiteX1" fmla="*/ 2170780 w 4897248"/>
                <a:gd name="connsiteY1" fmla="*/ 0 h 3273931"/>
                <a:gd name="connsiteX2" fmla="*/ 2240723 w 4897248"/>
                <a:gd name="connsiteY2" fmla="*/ 40382 h 3273931"/>
                <a:gd name="connsiteX3" fmla="*/ 4131138 w 4897248"/>
                <a:gd name="connsiteY3" fmla="*/ 1131814 h 3273931"/>
                <a:gd name="connsiteX4" fmla="*/ 4817435 w 4897248"/>
                <a:gd name="connsiteY4" fmla="*/ 1713309 h 3273931"/>
                <a:gd name="connsiteX5" fmla="*/ 4897248 w 4897248"/>
                <a:gd name="connsiteY5" fmla="*/ 1786882 h 3273931"/>
                <a:gd name="connsiteX6" fmla="*/ 4897248 w 4897248"/>
                <a:gd name="connsiteY6" fmla="*/ 3273931 h 3273931"/>
                <a:gd name="connsiteX7" fmla="*/ 4607423 w 4897248"/>
                <a:gd name="connsiteY7" fmla="*/ 3011572 h 3273931"/>
                <a:gd name="connsiteX8" fmla="*/ 390434 w 4897248"/>
                <a:gd name="connsiteY8" fmla="*/ 186980 h 32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7248" h="3273931">
                  <a:moveTo>
                    <a:pt x="0" y="0"/>
                  </a:moveTo>
                  <a:lnTo>
                    <a:pt x="2170780" y="0"/>
                  </a:lnTo>
                  <a:lnTo>
                    <a:pt x="2240723" y="40382"/>
                  </a:lnTo>
                  <a:cubicBezTo>
                    <a:pt x="2788832" y="356833"/>
                    <a:pt x="3415240" y="718490"/>
                    <a:pt x="4131138" y="1131814"/>
                  </a:cubicBezTo>
                  <a:cubicBezTo>
                    <a:pt x="4363858" y="1320688"/>
                    <a:pt x="4592688" y="1514618"/>
                    <a:pt x="4817435" y="1713309"/>
                  </a:cubicBezTo>
                  <a:lnTo>
                    <a:pt x="4897248" y="1786882"/>
                  </a:lnTo>
                  <a:lnTo>
                    <a:pt x="4897248" y="3273931"/>
                  </a:lnTo>
                  <a:lnTo>
                    <a:pt x="4607423" y="3011572"/>
                  </a:lnTo>
                  <a:cubicBezTo>
                    <a:pt x="3335979" y="1888836"/>
                    <a:pt x="1912730" y="938419"/>
                    <a:pt x="390434" y="186980"/>
                  </a:cubicBezTo>
                  <a:close/>
                </a:path>
              </a:pathLst>
            </a:custGeom>
            <a:solidFill>
              <a:schemeClr val="accent2"/>
            </a:solidFill>
            <a:ln>
              <a:noFill/>
            </a:ln>
            <a:effectLst>
              <a:outerShdw blurRad="508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id-ID"/>
            </a:p>
          </p:txBody>
        </p:sp>
        <p:sp>
          <p:nvSpPr>
            <p:cNvPr id="25" name="Freeform 38">
              <a:extLst>
                <a:ext uri="{FF2B5EF4-FFF2-40B4-BE49-F238E27FC236}">
                  <a16:creationId xmlns:a16="http://schemas.microsoft.com/office/drawing/2014/main" id="{173F7388-D132-435D-961B-5F4E37C83C83}"/>
                </a:ext>
              </a:extLst>
            </p:cNvPr>
            <p:cNvSpPr/>
            <p:nvPr/>
          </p:nvSpPr>
          <p:spPr>
            <a:xfrm>
              <a:off x="9469310" y="0"/>
              <a:ext cx="2724278" cy="2154066"/>
            </a:xfrm>
            <a:custGeom>
              <a:avLst/>
              <a:gdLst>
                <a:gd name="connsiteX0" fmla="*/ 0 w 2724278"/>
                <a:gd name="connsiteY0" fmla="*/ 0 h 2154066"/>
                <a:gd name="connsiteX1" fmla="*/ 2724278 w 2724278"/>
                <a:gd name="connsiteY1" fmla="*/ 0 h 2154066"/>
                <a:gd name="connsiteX2" fmla="*/ 2724278 w 2724278"/>
                <a:gd name="connsiteY2" fmla="*/ 2154066 h 2154066"/>
                <a:gd name="connsiteX3" fmla="*/ 2586173 w 2724278"/>
                <a:gd name="connsiteY3" fmla="*/ 2017403 h 2154066"/>
                <a:gd name="connsiteX4" fmla="*/ 70844 w 2724278"/>
                <a:gd name="connsiteY4" fmla="*/ 43618 h 215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4278" h="2154066">
                  <a:moveTo>
                    <a:pt x="0" y="0"/>
                  </a:moveTo>
                  <a:lnTo>
                    <a:pt x="2724278" y="0"/>
                  </a:lnTo>
                  <a:lnTo>
                    <a:pt x="2724278" y="2154066"/>
                  </a:lnTo>
                  <a:lnTo>
                    <a:pt x="2586173" y="2017403"/>
                  </a:lnTo>
                  <a:cubicBezTo>
                    <a:pt x="1815485" y="1279733"/>
                    <a:pt x="969970" y="617441"/>
                    <a:pt x="70844" y="43618"/>
                  </a:cubicBezTo>
                  <a:close/>
                </a:path>
              </a:pathLst>
            </a:custGeom>
            <a:solidFill>
              <a:schemeClr val="bg1"/>
            </a:solidFill>
            <a:ln>
              <a:noFill/>
            </a:ln>
            <a:effectLst>
              <a:outerShdw blurRad="50800" algn="ctr" rotWithShape="0">
                <a:srgbClr val="000000">
                  <a:alpha val="30000"/>
                </a:srgbClr>
              </a:outerShdw>
            </a:effectLst>
          </p:spPr>
          <p:txBody>
            <a:bodyPr vert="horz" wrap="square" lIns="91440" tIns="45720" rIns="91440" bIns="45720" numCol="1" anchor="t" anchorCtr="0" compatLnSpc="1">
              <a:prstTxWarp prst="textNoShape">
                <a:avLst/>
              </a:prstTxWarp>
              <a:noAutofit/>
            </a:bodyPr>
            <a:lstStyle/>
            <a:p>
              <a:endParaRPr lang="id-ID">
                <a:solidFill>
                  <a:schemeClr val="tx1"/>
                </a:solidFill>
              </a:endParaRPr>
            </a:p>
          </p:txBody>
        </p:sp>
        <p:sp>
          <p:nvSpPr>
            <p:cNvPr id="26" name="Freeform 45">
              <a:extLst>
                <a:ext uri="{FF2B5EF4-FFF2-40B4-BE49-F238E27FC236}">
                  <a16:creationId xmlns:a16="http://schemas.microsoft.com/office/drawing/2014/main" id="{C929D377-8769-44D4-8CE2-A9F2AD65AE44}"/>
                </a:ext>
              </a:extLst>
            </p:cNvPr>
            <p:cNvSpPr/>
            <p:nvPr/>
          </p:nvSpPr>
          <p:spPr>
            <a:xfrm>
              <a:off x="10498206" y="1"/>
              <a:ext cx="1695382" cy="838047"/>
            </a:xfrm>
            <a:custGeom>
              <a:avLst/>
              <a:gdLst>
                <a:gd name="connsiteX0" fmla="*/ 0 w 1695382"/>
                <a:gd name="connsiteY0" fmla="*/ 0 h 838047"/>
                <a:gd name="connsiteX1" fmla="*/ 1695382 w 1695382"/>
                <a:gd name="connsiteY1" fmla="*/ 0 h 838047"/>
                <a:gd name="connsiteX2" fmla="*/ 1695382 w 1695382"/>
                <a:gd name="connsiteY2" fmla="*/ 838047 h 838047"/>
                <a:gd name="connsiteX3" fmla="*/ 1532157 w 1695382"/>
                <a:gd name="connsiteY3" fmla="*/ 785935 h 838047"/>
                <a:gd name="connsiteX4" fmla="*/ 360393 w 1695382"/>
                <a:gd name="connsiteY4" fmla="*/ 214749 h 83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382" h="838047">
                  <a:moveTo>
                    <a:pt x="0" y="0"/>
                  </a:moveTo>
                  <a:lnTo>
                    <a:pt x="1695382" y="0"/>
                  </a:lnTo>
                  <a:lnTo>
                    <a:pt x="1695382" y="838047"/>
                  </a:lnTo>
                  <a:lnTo>
                    <a:pt x="1532157" y="785935"/>
                  </a:lnTo>
                  <a:cubicBezTo>
                    <a:pt x="1120250" y="648728"/>
                    <a:pt x="737622" y="437476"/>
                    <a:pt x="360393" y="214749"/>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id-ID"/>
            </a:p>
          </p:txBody>
        </p:sp>
        <p:sp>
          <p:nvSpPr>
            <p:cNvPr id="27" name="Freeform 20">
              <a:extLst>
                <a:ext uri="{FF2B5EF4-FFF2-40B4-BE49-F238E27FC236}">
                  <a16:creationId xmlns:a16="http://schemas.microsoft.com/office/drawing/2014/main" id="{B843D107-774D-4199-8296-851AB707C4F5}"/>
                </a:ext>
              </a:extLst>
            </p:cNvPr>
            <p:cNvSpPr/>
            <p:nvPr/>
          </p:nvSpPr>
          <p:spPr>
            <a:xfrm>
              <a:off x="10523184" y="234226"/>
              <a:ext cx="1670404" cy="1418981"/>
            </a:xfrm>
            <a:custGeom>
              <a:avLst/>
              <a:gdLst>
                <a:gd name="connsiteX0" fmla="*/ 0 w 1670404"/>
                <a:gd name="connsiteY0" fmla="*/ 0 h 1418981"/>
                <a:gd name="connsiteX1" fmla="*/ 1562360 w 1670404"/>
                <a:gd name="connsiteY1" fmla="*/ 821586 h 1418981"/>
                <a:gd name="connsiteX2" fmla="*/ 1670404 w 1670404"/>
                <a:gd name="connsiteY2" fmla="*/ 867088 h 1418981"/>
                <a:gd name="connsiteX3" fmla="*/ 1670404 w 1670404"/>
                <a:gd name="connsiteY3" fmla="*/ 1418981 h 1418981"/>
                <a:gd name="connsiteX4" fmla="*/ 1500868 w 1670404"/>
                <a:gd name="connsiteY4" fmla="*/ 1287048 h 1418981"/>
                <a:gd name="connsiteX5" fmla="*/ 0 w 1670404"/>
                <a:gd name="connsiteY5" fmla="*/ 0 h 141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0404" h="1418981">
                  <a:moveTo>
                    <a:pt x="0" y="0"/>
                  </a:moveTo>
                  <a:cubicBezTo>
                    <a:pt x="0" y="0"/>
                    <a:pt x="712546" y="437941"/>
                    <a:pt x="1562360" y="821586"/>
                  </a:cubicBezTo>
                  <a:lnTo>
                    <a:pt x="1670404" y="867088"/>
                  </a:lnTo>
                  <a:lnTo>
                    <a:pt x="1670404" y="1418981"/>
                  </a:lnTo>
                  <a:lnTo>
                    <a:pt x="1500868" y="1287048"/>
                  </a:lnTo>
                  <a:cubicBezTo>
                    <a:pt x="1041595" y="925257"/>
                    <a:pt x="540837" y="499911"/>
                    <a:pt x="0" y="0"/>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28" name="Freeform 20">
              <a:extLst>
                <a:ext uri="{FF2B5EF4-FFF2-40B4-BE49-F238E27FC236}">
                  <a16:creationId xmlns:a16="http://schemas.microsoft.com/office/drawing/2014/main" id="{4EAD636C-E0FF-4492-A360-B5FC3869A235}"/>
                </a:ext>
              </a:extLst>
            </p:cNvPr>
            <p:cNvSpPr/>
            <p:nvPr/>
          </p:nvSpPr>
          <p:spPr>
            <a:xfrm>
              <a:off x="9746222" y="1"/>
              <a:ext cx="854193" cy="598727"/>
            </a:xfrm>
            <a:custGeom>
              <a:avLst/>
              <a:gdLst>
                <a:gd name="connsiteX0" fmla="*/ 0 w 854193"/>
                <a:gd name="connsiteY0" fmla="*/ 0 h 598727"/>
                <a:gd name="connsiteX1" fmla="*/ 275171 w 854193"/>
                <a:gd name="connsiteY1" fmla="*/ 0 h 598727"/>
                <a:gd name="connsiteX2" fmla="*/ 548721 w 854193"/>
                <a:gd name="connsiteY2" fmla="*/ 276960 h 598727"/>
                <a:gd name="connsiteX3" fmla="*/ 854193 w 854193"/>
                <a:gd name="connsiteY3" fmla="*/ 598727 h 598727"/>
                <a:gd name="connsiteX4" fmla="*/ 159931 w 854193"/>
                <a:gd name="connsiteY4" fmla="*/ 105437 h 598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193" h="598727">
                  <a:moveTo>
                    <a:pt x="0" y="0"/>
                  </a:moveTo>
                  <a:lnTo>
                    <a:pt x="275171" y="0"/>
                  </a:lnTo>
                  <a:lnTo>
                    <a:pt x="548721" y="276960"/>
                  </a:lnTo>
                  <a:cubicBezTo>
                    <a:pt x="648747" y="380248"/>
                    <a:pt x="750592" y="487458"/>
                    <a:pt x="854193" y="598727"/>
                  </a:cubicBezTo>
                  <a:cubicBezTo>
                    <a:pt x="854193" y="598727"/>
                    <a:pt x="567740" y="379133"/>
                    <a:pt x="159931" y="105437"/>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29" name="Freeform 19">
              <a:extLst>
                <a:ext uri="{FF2B5EF4-FFF2-40B4-BE49-F238E27FC236}">
                  <a16:creationId xmlns:a16="http://schemas.microsoft.com/office/drawing/2014/main" id="{A6582089-4F7B-42B9-A4EE-4A70CD4C7A30}"/>
                </a:ext>
              </a:extLst>
            </p:cNvPr>
            <p:cNvSpPr/>
            <p:nvPr/>
          </p:nvSpPr>
          <p:spPr>
            <a:xfrm>
              <a:off x="7853196" y="1"/>
              <a:ext cx="3014531" cy="2050729"/>
            </a:xfrm>
            <a:custGeom>
              <a:avLst/>
              <a:gdLst>
                <a:gd name="connsiteX0" fmla="*/ 0 w 3014531"/>
                <a:gd name="connsiteY0" fmla="*/ 0 h 2050729"/>
                <a:gd name="connsiteX1" fmla="*/ 1308941 w 3014531"/>
                <a:gd name="connsiteY1" fmla="*/ 0 h 2050729"/>
                <a:gd name="connsiteX2" fmla="*/ 1375970 w 3014531"/>
                <a:gd name="connsiteY2" fmla="*/ 62567 h 2050729"/>
                <a:gd name="connsiteX3" fmla="*/ 3014531 w 3014531"/>
                <a:gd name="connsiteY3" fmla="*/ 2050729 h 2050729"/>
                <a:gd name="connsiteX4" fmla="*/ 145326 w 3014531"/>
                <a:gd name="connsiteY4" fmla="*/ 64079 h 2050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531" h="2050729">
                  <a:moveTo>
                    <a:pt x="0" y="0"/>
                  </a:moveTo>
                  <a:lnTo>
                    <a:pt x="1308941" y="0"/>
                  </a:lnTo>
                  <a:lnTo>
                    <a:pt x="1375970" y="62567"/>
                  </a:lnTo>
                  <a:cubicBezTo>
                    <a:pt x="2380057" y="1034183"/>
                    <a:pt x="3014531" y="2050729"/>
                    <a:pt x="3014531" y="2050729"/>
                  </a:cubicBezTo>
                  <a:cubicBezTo>
                    <a:pt x="2180396" y="1121127"/>
                    <a:pt x="1047304" y="473432"/>
                    <a:pt x="145326" y="64079"/>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30" name="Freeform 22">
              <a:extLst>
                <a:ext uri="{FF2B5EF4-FFF2-40B4-BE49-F238E27FC236}">
                  <a16:creationId xmlns:a16="http://schemas.microsoft.com/office/drawing/2014/main" id="{DB142981-C171-4F56-B840-1B452A5202AF}"/>
                </a:ext>
              </a:extLst>
            </p:cNvPr>
            <p:cNvSpPr/>
            <p:nvPr/>
          </p:nvSpPr>
          <p:spPr>
            <a:xfrm>
              <a:off x="10481660" y="950306"/>
              <a:ext cx="1711929" cy="2216473"/>
            </a:xfrm>
            <a:custGeom>
              <a:avLst/>
              <a:gdLst>
                <a:gd name="connsiteX0" fmla="*/ 0 w 1711929"/>
                <a:gd name="connsiteY0" fmla="*/ 0 h 2216473"/>
                <a:gd name="connsiteX1" fmla="*/ 1673186 w 1711929"/>
                <a:gd name="connsiteY1" fmla="*/ 1543707 h 2216473"/>
                <a:gd name="connsiteX2" fmla="*/ 1711929 w 1711929"/>
                <a:gd name="connsiteY2" fmla="*/ 1584120 h 2216473"/>
                <a:gd name="connsiteX3" fmla="*/ 1711929 w 1711929"/>
                <a:gd name="connsiteY3" fmla="*/ 2216473 h 2216473"/>
                <a:gd name="connsiteX4" fmla="*/ 1651512 w 1711929"/>
                <a:gd name="connsiteY4" fmla="*/ 2128128 h 2216473"/>
                <a:gd name="connsiteX5" fmla="*/ 0 w 1711929"/>
                <a:gd name="connsiteY5" fmla="*/ 0 h 221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929" h="2216473">
                  <a:moveTo>
                    <a:pt x="0" y="0"/>
                  </a:moveTo>
                  <a:cubicBezTo>
                    <a:pt x="0" y="0"/>
                    <a:pt x="735328" y="579474"/>
                    <a:pt x="1673186" y="1543707"/>
                  </a:cubicBezTo>
                  <a:lnTo>
                    <a:pt x="1711929" y="1584120"/>
                  </a:lnTo>
                  <a:lnTo>
                    <a:pt x="1711929" y="2216473"/>
                  </a:lnTo>
                  <a:lnTo>
                    <a:pt x="1651512" y="2128128"/>
                  </a:lnTo>
                  <a:cubicBezTo>
                    <a:pt x="1223377" y="1504674"/>
                    <a:pt x="495771" y="485478"/>
                    <a:pt x="0" y="0"/>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grpSp>
      <p:pic>
        <p:nvPicPr>
          <p:cNvPr id="9" name="Mockup">
            <a:extLst>
              <a:ext uri="{FF2B5EF4-FFF2-40B4-BE49-F238E27FC236}">
                <a16:creationId xmlns:a16="http://schemas.microsoft.com/office/drawing/2014/main" id="{A32CC4C0-1327-462A-92A9-45820002120C}"/>
              </a:ext>
            </a:extLst>
          </p:cNvPr>
          <p:cNvPicPr>
            <a:picLocks/>
          </p:cNvPicPr>
          <p:nvPr/>
        </p:nvPicPr>
        <p:blipFill>
          <a:blip r:embed="rId3" cstate="print">
            <a:grayscl/>
            <a:extLst>
              <a:ext uri="{28A0092B-C50C-407E-A947-70E740481C1C}">
                <a14:useLocalDpi xmlns:a14="http://schemas.microsoft.com/office/drawing/2010/main" val="0"/>
              </a:ext>
            </a:extLst>
          </a:blip>
          <a:stretch>
            <a:fillRect/>
          </a:stretch>
        </p:blipFill>
        <p:spPr>
          <a:xfrm>
            <a:off x="1005893" y="1373815"/>
            <a:ext cx="2086404" cy="4110371"/>
          </a:xfrm>
          <a:prstGeom prst="rect">
            <a:avLst/>
          </a:prstGeom>
        </p:spPr>
      </p:pic>
      <p:sp>
        <p:nvSpPr>
          <p:cNvPr id="19" name="LeftSub">
            <a:extLst>
              <a:ext uri="{FF2B5EF4-FFF2-40B4-BE49-F238E27FC236}">
                <a16:creationId xmlns:a16="http://schemas.microsoft.com/office/drawing/2014/main" id="{A7E06A7A-1E3A-4C8B-A98D-26BA732F9FE3}"/>
              </a:ext>
            </a:extLst>
          </p:cNvPr>
          <p:cNvSpPr txBox="1"/>
          <p:nvPr/>
        </p:nvSpPr>
        <p:spPr>
          <a:xfrm>
            <a:off x="3972081" y="4592503"/>
            <a:ext cx="1739259" cy="307777"/>
          </a:xfrm>
          <a:prstGeom prst="rect">
            <a:avLst/>
          </a:prstGeom>
          <a:noFill/>
        </p:spPr>
        <p:txBody>
          <a:bodyPr wrap="none" lIns="0" tIns="0" rIns="0" bIns="0" rtlCol="0">
            <a:spAutoFit/>
          </a:bodyPr>
          <a:lstStyle/>
          <a:p>
            <a:r>
              <a:rPr lang="en-US" sz="2000" b="1" dirty="0">
                <a:solidFill>
                  <a:schemeClr val="tx1">
                    <a:lumMod val="85000"/>
                    <a:lumOff val="15000"/>
                  </a:schemeClr>
                </a:solidFill>
                <a:latin typeface="+mj-lt"/>
              </a:rPr>
              <a:t>BIAS AWARE</a:t>
            </a:r>
            <a:endParaRPr lang="en-ID" sz="2000" b="1" dirty="0">
              <a:solidFill>
                <a:schemeClr val="tx1">
                  <a:lumMod val="85000"/>
                  <a:lumOff val="15000"/>
                </a:schemeClr>
              </a:solidFill>
              <a:latin typeface="+mj-lt"/>
            </a:endParaRPr>
          </a:p>
        </p:txBody>
      </p:sp>
      <p:sp>
        <p:nvSpPr>
          <p:cNvPr id="21" name="Justify Text Body">
            <a:extLst>
              <a:ext uri="{FF2B5EF4-FFF2-40B4-BE49-F238E27FC236}">
                <a16:creationId xmlns:a16="http://schemas.microsoft.com/office/drawing/2014/main" id="{36B75D2E-F3C6-4C24-BBEF-A3C83130A94C}"/>
              </a:ext>
            </a:extLst>
          </p:cNvPr>
          <p:cNvSpPr txBox="1"/>
          <p:nvPr/>
        </p:nvSpPr>
        <p:spPr>
          <a:xfrm flipH="1">
            <a:off x="3972081" y="4893037"/>
            <a:ext cx="2181762" cy="276999"/>
          </a:xfrm>
          <a:prstGeom prst="rect">
            <a:avLst/>
          </a:prstGeom>
          <a:noFill/>
        </p:spPr>
        <p:txBody>
          <a:bodyPr wrap="square" lIns="0" tIns="0" rIns="0" bIns="0" rtlCol="0">
            <a:spAutoFit/>
          </a:bodyPr>
          <a:lstStyle/>
          <a:p>
            <a:pPr algn="just">
              <a:lnSpc>
                <a:spcPct val="150000"/>
              </a:lnSpc>
            </a:pPr>
            <a:r>
              <a:rPr lang="en-US" sz="1200" dirty="0">
                <a:solidFill>
                  <a:schemeClr val="tx1">
                    <a:lumMod val="65000"/>
                    <a:lumOff val="35000"/>
                  </a:schemeClr>
                </a:solidFill>
              </a:rPr>
              <a:t>Data driven dynamic services</a:t>
            </a:r>
            <a:endParaRPr lang="en-ID" sz="1200" dirty="0">
              <a:solidFill>
                <a:schemeClr val="tx1">
                  <a:lumMod val="65000"/>
                  <a:lumOff val="35000"/>
                </a:schemeClr>
              </a:solidFill>
            </a:endParaRPr>
          </a:p>
        </p:txBody>
      </p:sp>
      <p:sp>
        <p:nvSpPr>
          <p:cNvPr id="31" name="Justify Text Body">
            <a:extLst>
              <a:ext uri="{FF2B5EF4-FFF2-40B4-BE49-F238E27FC236}">
                <a16:creationId xmlns:a16="http://schemas.microsoft.com/office/drawing/2014/main" id="{8968CA6F-4A8F-4783-83E8-7BB1A44F7FF5}"/>
              </a:ext>
            </a:extLst>
          </p:cNvPr>
          <p:cNvSpPr txBox="1"/>
          <p:nvPr/>
        </p:nvSpPr>
        <p:spPr>
          <a:xfrm flipH="1">
            <a:off x="6618157" y="2259980"/>
            <a:ext cx="4569538" cy="1107996"/>
          </a:xfrm>
          <a:prstGeom prst="rect">
            <a:avLst/>
          </a:prstGeom>
          <a:noFill/>
        </p:spPr>
        <p:txBody>
          <a:bodyPr wrap="square" lIns="0" tIns="0" rIns="0" bIns="0" rtlCol="0" anchor="t">
            <a:spAutoFit/>
          </a:bodyPr>
          <a:lstStyle/>
          <a:p>
            <a:pPr algn="just">
              <a:lnSpc>
                <a:spcPct val="150000"/>
              </a:lnSpc>
            </a:pPr>
            <a:r>
              <a:rPr lang="en-US" sz="1200" dirty="0">
                <a:solidFill>
                  <a:schemeClr val="tx1">
                    <a:lumMod val="65000"/>
                    <a:lumOff val="35000"/>
                  </a:schemeClr>
                </a:solidFill>
              </a:rPr>
              <a:t>The use of BASSAI opens the door to many possibilities where bias-aware dynamic decision-making and personalization can be leveraged to improve the quality of the educational experience and ultimately attainment outcomes.</a:t>
            </a:r>
            <a:endParaRPr lang="en-ID" sz="1200" dirty="0">
              <a:solidFill>
                <a:schemeClr val="tx1">
                  <a:lumMod val="65000"/>
                  <a:lumOff val="35000"/>
                </a:schemeClr>
              </a:solidFill>
            </a:endParaRPr>
          </a:p>
        </p:txBody>
      </p:sp>
      <p:sp>
        <p:nvSpPr>
          <p:cNvPr id="32" name="TextBox 31">
            <a:extLst>
              <a:ext uri="{FF2B5EF4-FFF2-40B4-BE49-F238E27FC236}">
                <a16:creationId xmlns:a16="http://schemas.microsoft.com/office/drawing/2014/main" id="{2052491F-AF7C-4CA3-A1B1-19621BA37D33}"/>
              </a:ext>
            </a:extLst>
          </p:cNvPr>
          <p:cNvSpPr txBox="1"/>
          <p:nvPr/>
        </p:nvSpPr>
        <p:spPr>
          <a:xfrm>
            <a:off x="6488624" y="1410336"/>
            <a:ext cx="3823483" cy="646331"/>
          </a:xfrm>
          <a:prstGeom prst="rect">
            <a:avLst/>
          </a:prstGeom>
          <a:noFill/>
          <a:effectLst/>
        </p:spPr>
        <p:txBody>
          <a:bodyPr wrap="none" rtlCol="0">
            <a:spAutoFit/>
          </a:bodyPr>
          <a:lstStyle/>
          <a:p>
            <a:r>
              <a:rPr lang="en-ID" sz="3600" b="1" spc="-150" dirty="0">
                <a:solidFill>
                  <a:schemeClr val="tx1">
                    <a:lumMod val="85000"/>
                    <a:lumOff val="15000"/>
                  </a:schemeClr>
                </a:solidFill>
                <a:latin typeface="+mj-lt"/>
              </a:rPr>
              <a:t>AI </a:t>
            </a:r>
            <a:r>
              <a:rPr lang="en-ID" sz="3600" b="1" spc="-150" dirty="0">
                <a:solidFill>
                  <a:srgbClr val="C00000"/>
                </a:solidFill>
                <a:latin typeface="+mj-lt"/>
              </a:rPr>
              <a:t>Opportunities</a:t>
            </a:r>
            <a:endParaRPr lang="en-ID" sz="1600" b="1" spc="-150" dirty="0">
              <a:solidFill>
                <a:srgbClr val="C00000"/>
              </a:solidFill>
              <a:latin typeface="+mj-lt"/>
            </a:endParaRPr>
          </a:p>
        </p:txBody>
      </p:sp>
      <p:grpSp>
        <p:nvGrpSpPr>
          <p:cNvPr id="33" name="Group 32">
            <a:extLst>
              <a:ext uri="{FF2B5EF4-FFF2-40B4-BE49-F238E27FC236}">
                <a16:creationId xmlns:a16="http://schemas.microsoft.com/office/drawing/2014/main" id="{51F31245-D496-42CD-836C-EA6E388E0D3D}"/>
              </a:ext>
            </a:extLst>
          </p:cNvPr>
          <p:cNvGrpSpPr/>
          <p:nvPr/>
        </p:nvGrpSpPr>
        <p:grpSpPr>
          <a:xfrm>
            <a:off x="6750569" y="3601425"/>
            <a:ext cx="3382781" cy="225925"/>
            <a:chOff x="5003222" y="5014643"/>
            <a:chExt cx="2369622" cy="214147"/>
          </a:xfrm>
        </p:grpSpPr>
        <p:sp>
          <p:nvSpPr>
            <p:cNvPr id="34" name="Rectangle: Rounded Corners 33">
              <a:extLst>
                <a:ext uri="{FF2B5EF4-FFF2-40B4-BE49-F238E27FC236}">
                  <a16:creationId xmlns:a16="http://schemas.microsoft.com/office/drawing/2014/main" id="{6B5409A5-4B0C-4F24-B6A5-8137FF823B8F}"/>
                </a:ext>
              </a:extLst>
            </p:cNvPr>
            <p:cNvSpPr/>
            <p:nvPr/>
          </p:nvSpPr>
          <p:spPr>
            <a:xfrm flipH="1">
              <a:off x="5281053" y="5020145"/>
              <a:ext cx="970714" cy="203143"/>
            </a:xfrm>
            <a:prstGeom prst="roundRect">
              <a:avLst>
                <a:gd name="adj" fmla="val 50000"/>
              </a:avLst>
            </a:prstGeom>
            <a:gradFill>
              <a:gsLst>
                <a:gs pos="0">
                  <a:schemeClr val="accent1"/>
                </a:gs>
                <a:gs pos="100000">
                  <a:schemeClr val="accent1">
                    <a:lumMod val="75000"/>
                  </a:schemeClr>
                </a:gs>
              </a:gsLst>
              <a:lin ang="0" scaled="1"/>
            </a:gra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35" name="TextBox 34">
              <a:extLst>
                <a:ext uri="{FF2B5EF4-FFF2-40B4-BE49-F238E27FC236}">
                  <a16:creationId xmlns:a16="http://schemas.microsoft.com/office/drawing/2014/main" id="{E7DCD3EC-4562-4286-95EC-6CEF8FC1223A}"/>
                </a:ext>
              </a:extLst>
            </p:cNvPr>
            <p:cNvSpPr txBox="1"/>
            <p:nvPr/>
          </p:nvSpPr>
          <p:spPr>
            <a:xfrm flipH="1">
              <a:off x="5003222" y="5028735"/>
              <a:ext cx="1526380"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STUDENT PORTAL</a:t>
              </a:r>
              <a:endParaRPr lang="en-ID" dirty="0">
                <a:solidFill>
                  <a:schemeClr val="bg1"/>
                </a:solidFill>
                <a:latin typeface="+mn-lt"/>
              </a:endParaRPr>
            </a:p>
          </p:txBody>
        </p:sp>
        <p:sp>
          <p:nvSpPr>
            <p:cNvPr id="36" name="Rectangle: Rounded Corners 35">
              <a:extLst>
                <a:ext uri="{FF2B5EF4-FFF2-40B4-BE49-F238E27FC236}">
                  <a16:creationId xmlns:a16="http://schemas.microsoft.com/office/drawing/2014/main" id="{C1318499-812C-4402-B984-477BE7976D75}"/>
                </a:ext>
              </a:extLst>
            </p:cNvPr>
            <p:cNvSpPr/>
            <p:nvPr/>
          </p:nvSpPr>
          <p:spPr>
            <a:xfrm flipH="1">
              <a:off x="6404340" y="5014643"/>
              <a:ext cx="968504" cy="203143"/>
            </a:xfrm>
            <a:prstGeom prst="roundRect">
              <a:avLst>
                <a:gd name="adj" fmla="val 50000"/>
              </a:avLst>
            </a:prstGeom>
            <a:noFill/>
            <a:ln>
              <a:solidFill>
                <a:schemeClr val="tx1">
                  <a:lumMod val="65000"/>
                  <a:lumOff val="35000"/>
                </a:schemeClr>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37" name="TextBox 36">
              <a:extLst>
                <a:ext uri="{FF2B5EF4-FFF2-40B4-BE49-F238E27FC236}">
                  <a16:creationId xmlns:a16="http://schemas.microsoft.com/office/drawing/2014/main" id="{3FB079EB-145D-4045-9250-B15E9871179C}"/>
                </a:ext>
              </a:extLst>
            </p:cNvPr>
            <p:cNvSpPr txBox="1"/>
            <p:nvPr/>
          </p:nvSpPr>
          <p:spPr>
            <a:xfrm flipH="1">
              <a:off x="6507117" y="5023233"/>
              <a:ext cx="755935" cy="189626"/>
            </a:xfrm>
            <a:prstGeom prst="rect">
              <a:avLst/>
            </a:prstGeom>
            <a:noFill/>
          </p:spPr>
          <p:txBody>
            <a:bodyPr wrap="none" rtlCol="0">
              <a:spAutoFit/>
            </a:bodyPr>
            <a:lstStyle/>
            <a:p>
              <a:pPr algn="ctr"/>
              <a:r>
                <a:rPr lang="en-US" sz="700" spc="300" dirty="0">
                  <a:solidFill>
                    <a:schemeClr val="tx1">
                      <a:lumMod val="65000"/>
                      <a:lumOff val="35000"/>
                    </a:schemeClr>
                  </a:solidFill>
                </a:rPr>
                <a:t>MENTORING</a:t>
              </a:r>
              <a:endParaRPr lang="en-ID" sz="700" spc="300" dirty="0">
                <a:solidFill>
                  <a:schemeClr val="tx1">
                    <a:lumMod val="65000"/>
                    <a:lumOff val="35000"/>
                  </a:schemeClr>
                </a:solidFill>
              </a:endParaRPr>
            </a:p>
          </p:txBody>
        </p:sp>
      </p:grpSp>
      <p:sp>
        <p:nvSpPr>
          <p:cNvPr id="39" name="Shape">
            <a:extLst>
              <a:ext uri="{FF2B5EF4-FFF2-40B4-BE49-F238E27FC236}">
                <a16:creationId xmlns:a16="http://schemas.microsoft.com/office/drawing/2014/main" id="{CDADDC50-0777-4F47-B0B5-7B595475372F}"/>
              </a:ext>
            </a:extLst>
          </p:cNvPr>
          <p:cNvSpPr>
            <a:spLocks noChangeAspect="1"/>
          </p:cNvSpPr>
          <p:nvPr/>
        </p:nvSpPr>
        <p:spPr>
          <a:xfrm>
            <a:off x="7737260" y="4592503"/>
            <a:ext cx="513815" cy="513815"/>
          </a:xfrm>
          <a:prstGeom prst="ellipse">
            <a:avLst/>
          </a:prstGeom>
          <a:gradFill flip="none" rotWithShape="1">
            <a:gsLst>
              <a:gs pos="0">
                <a:schemeClr val="accent1"/>
              </a:gs>
              <a:gs pos="92000">
                <a:schemeClr val="accent2"/>
              </a:gs>
            </a:gsLst>
            <a:lin ang="135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solidFill>
                <a:schemeClr val="bg1"/>
              </a:solidFill>
            </a:endParaRPr>
          </a:p>
        </p:txBody>
      </p:sp>
      <p:sp>
        <p:nvSpPr>
          <p:cNvPr id="40" name="Shape">
            <a:extLst>
              <a:ext uri="{FF2B5EF4-FFF2-40B4-BE49-F238E27FC236}">
                <a16:creationId xmlns:a16="http://schemas.microsoft.com/office/drawing/2014/main" id="{BA9D26BF-C388-4A69-A0D1-A855D2732ABB}"/>
              </a:ext>
            </a:extLst>
          </p:cNvPr>
          <p:cNvSpPr>
            <a:spLocks noChangeAspect="1"/>
          </p:cNvSpPr>
          <p:nvPr/>
        </p:nvSpPr>
        <p:spPr>
          <a:xfrm>
            <a:off x="8424767" y="4592503"/>
            <a:ext cx="513815" cy="513815"/>
          </a:xfrm>
          <a:prstGeom prst="ellipse">
            <a:avLst/>
          </a:prstGeom>
          <a:gradFill flip="none" rotWithShape="1">
            <a:gsLst>
              <a:gs pos="0">
                <a:schemeClr val="accent1"/>
              </a:gs>
              <a:gs pos="92000">
                <a:schemeClr val="accent2"/>
              </a:gs>
            </a:gsLst>
            <a:lin ang="135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solidFill>
                <a:schemeClr val="bg1"/>
              </a:solidFill>
            </a:endParaRPr>
          </a:p>
        </p:txBody>
      </p:sp>
      <p:sp>
        <p:nvSpPr>
          <p:cNvPr id="41" name="Freeform 45">
            <a:extLst>
              <a:ext uri="{FF2B5EF4-FFF2-40B4-BE49-F238E27FC236}">
                <a16:creationId xmlns:a16="http://schemas.microsoft.com/office/drawing/2014/main" id="{8DA79F99-B15C-4583-9E28-17F1916EC516}"/>
              </a:ext>
            </a:extLst>
          </p:cNvPr>
          <p:cNvSpPr>
            <a:spLocks noEditPoints="1"/>
          </p:cNvSpPr>
          <p:nvPr/>
        </p:nvSpPr>
        <p:spPr bwMode="auto">
          <a:xfrm>
            <a:off x="7888434" y="4743676"/>
            <a:ext cx="211469" cy="211469"/>
          </a:xfrm>
          <a:custGeom>
            <a:avLst/>
            <a:gdLst>
              <a:gd name="T0" fmla="*/ 202 w 202"/>
              <a:gd name="T1" fmla="*/ 96 h 202"/>
              <a:gd name="T2" fmla="*/ 103 w 202"/>
              <a:gd name="T3" fmla="*/ 0 h 202"/>
              <a:gd name="T4" fmla="*/ 4 w 202"/>
              <a:gd name="T5" fmla="*/ 94 h 202"/>
              <a:gd name="T6" fmla="*/ 3 w 202"/>
              <a:gd name="T7" fmla="*/ 98 h 202"/>
              <a:gd name="T8" fmla="*/ 18 w 202"/>
              <a:gd name="T9" fmla="*/ 149 h 202"/>
              <a:gd name="T10" fmla="*/ 0 w 202"/>
              <a:gd name="T11" fmla="*/ 202 h 202"/>
              <a:gd name="T12" fmla="*/ 55 w 202"/>
              <a:gd name="T13" fmla="*/ 184 h 202"/>
              <a:gd name="T14" fmla="*/ 103 w 202"/>
              <a:gd name="T15" fmla="*/ 196 h 202"/>
              <a:gd name="T16" fmla="*/ 202 w 202"/>
              <a:gd name="T17" fmla="*/ 98 h 202"/>
              <a:gd name="T18" fmla="*/ 202 w 202"/>
              <a:gd name="T19" fmla="*/ 96 h 202"/>
              <a:gd name="T20" fmla="*/ 148 w 202"/>
              <a:gd name="T21" fmla="*/ 118 h 202"/>
              <a:gd name="T22" fmla="*/ 132 w 202"/>
              <a:gd name="T23" fmla="*/ 110 h 202"/>
              <a:gd name="T24" fmla="*/ 126 w 202"/>
              <a:gd name="T25" fmla="*/ 111 h 202"/>
              <a:gd name="T26" fmla="*/ 118 w 202"/>
              <a:gd name="T27" fmla="*/ 121 h 202"/>
              <a:gd name="T28" fmla="*/ 113 w 202"/>
              <a:gd name="T29" fmla="*/ 121 h 202"/>
              <a:gd name="T30" fmla="*/ 94 w 202"/>
              <a:gd name="T31" fmla="*/ 109 h 202"/>
              <a:gd name="T32" fmla="*/ 80 w 202"/>
              <a:gd name="T33" fmla="*/ 93 h 202"/>
              <a:gd name="T34" fmla="*/ 81 w 202"/>
              <a:gd name="T35" fmla="*/ 88 h 202"/>
              <a:gd name="T36" fmla="*/ 85 w 202"/>
              <a:gd name="T37" fmla="*/ 83 h 202"/>
              <a:gd name="T38" fmla="*/ 86 w 202"/>
              <a:gd name="T39" fmla="*/ 82 h 202"/>
              <a:gd name="T40" fmla="*/ 87 w 202"/>
              <a:gd name="T41" fmla="*/ 79 h 202"/>
              <a:gd name="T42" fmla="*/ 87 w 202"/>
              <a:gd name="T43" fmla="*/ 75 h 202"/>
              <a:gd name="T44" fmla="*/ 79 w 202"/>
              <a:gd name="T45" fmla="*/ 57 h 202"/>
              <a:gd name="T46" fmla="*/ 74 w 202"/>
              <a:gd name="T47" fmla="*/ 53 h 202"/>
              <a:gd name="T48" fmla="*/ 69 w 202"/>
              <a:gd name="T49" fmla="*/ 53 h 202"/>
              <a:gd name="T50" fmla="*/ 63 w 202"/>
              <a:gd name="T51" fmla="*/ 56 h 202"/>
              <a:gd name="T52" fmla="*/ 54 w 202"/>
              <a:gd name="T53" fmla="*/ 76 h 202"/>
              <a:gd name="T54" fmla="*/ 56 w 202"/>
              <a:gd name="T55" fmla="*/ 84 h 202"/>
              <a:gd name="T56" fmla="*/ 64 w 202"/>
              <a:gd name="T57" fmla="*/ 101 h 202"/>
              <a:gd name="T58" fmla="*/ 106 w 202"/>
              <a:gd name="T59" fmla="*/ 138 h 202"/>
              <a:gd name="T60" fmla="*/ 135 w 202"/>
              <a:gd name="T61" fmla="*/ 144 h 202"/>
              <a:gd name="T62" fmla="*/ 151 w 202"/>
              <a:gd name="T63" fmla="*/ 132 h 202"/>
              <a:gd name="T64" fmla="*/ 153 w 202"/>
              <a:gd name="T65" fmla="*/ 121 h 202"/>
              <a:gd name="T66" fmla="*/ 148 w 202"/>
              <a:gd name="T67" fmla="*/ 118 h 202"/>
              <a:gd name="T68" fmla="*/ 103 w 202"/>
              <a:gd name="T69" fmla="*/ 181 h 202"/>
              <a:gd name="T70" fmla="*/ 57 w 202"/>
              <a:gd name="T71" fmla="*/ 167 h 202"/>
              <a:gd name="T72" fmla="*/ 25 w 202"/>
              <a:gd name="T73" fmla="*/ 177 h 202"/>
              <a:gd name="T74" fmla="*/ 35 w 202"/>
              <a:gd name="T75" fmla="*/ 147 h 202"/>
              <a:gd name="T76" fmla="*/ 19 w 202"/>
              <a:gd name="T77" fmla="*/ 98 h 202"/>
              <a:gd name="T78" fmla="*/ 20 w 202"/>
              <a:gd name="T79" fmla="*/ 90 h 202"/>
              <a:gd name="T80" fmla="*/ 103 w 202"/>
              <a:gd name="T81" fmla="*/ 15 h 202"/>
              <a:gd name="T82" fmla="*/ 186 w 202"/>
              <a:gd name="T83" fmla="*/ 92 h 202"/>
              <a:gd name="T84" fmla="*/ 186 w 202"/>
              <a:gd name="T85" fmla="*/ 98 h 202"/>
              <a:gd name="T86" fmla="*/ 103 w 202"/>
              <a:gd name="T87" fmla="*/ 18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 h="202">
                <a:moveTo>
                  <a:pt x="202" y="96"/>
                </a:moveTo>
                <a:cubicBezTo>
                  <a:pt x="201" y="42"/>
                  <a:pt x="157" y="0"/>
                  <a:pt x="103" y="0"/>
                </a:cubicBezTo>
                <a:cubicBezTo>
                  <a:pt x="49" y="0"/>
                  <a:pt x="6" y="41"/>
                  <a:pt x="4" y="94"/>
                </a:cubicBezTo>
                <a:cubicBezTo>
                  <a:pt x="3" y="95"/>
                  <a:pt x="3" y="97"/>
                  <a:pt x="3" y="98"/>
                </a:cubicBezTo>
                <a:cubicBezTo>
                  <a:pt x="3" y="117"/>
                  <a:pt x="9" y="134"/>
                  <a:pt x="18" y="149"/>
                </a:cubicBezTo>
                <a:cubicBezTo>
                  <a:pt x="0" y="202"/>
                  <a:pt x="0" y="202"/>
                  <a:pt x="0" y="202"/>
                </a:cubicBezTo>
                <a:cubicBezTo>
                  <a:pt x="55" y="184"/>
                  <a:pt x="55" y="184"/>
                  <a:pt x="55" y="184"/>
                </a:cubicBezTo>
                <a:cubicBezTo>
                  <a:pt x="69" y="192"/>
                  <a:pt x="85" y="196"/>
                  <a:pt x="103" y="196"/>
                </a:cubicBezTo>
                <a:cubicBezTo>
                  <a:pt x="158" y="196"/>
                  <a:pt x="202" y="153"/>
                  <a:pt x="202" y="98"/>
                </a:cubicBezTo>
                <a:cubicBezTo>
                  <a:pt x="202" y="97"/>
                  <a:pt x="202" y="96"/>
                  <a:pt x="202" y="96"/>
                </a:cubicBezTo>
                <a:close/>
                <a:moveTo>
                  <a:pt x="148" y="118"/>
                </a:moveTo>
                <a:cubicBezTo>
                  <a:pt x="146" y="117"/>
                  <a:pt x="134" y="111"/>
                  <a:pt x="132" y="110"/>
                </a:cubicBezTo>
                <a:cubicBezTo>
                  <a:pt x="129" y="109"/>
                  <a:pt x="128" y="109"/>
                  <a:pt x="126" y="111"/>
                </a:cubicBezTo>
                <a:cubicBezTo>
                  <a:pt x="124" y="114"/>
                  <a:pt x="120" y="119"/>
                  <a:pt x="118" y="121"/>
                </a:cubicBezTo>
                <a:cubicBezTo>
                  <a:pt x="117" y="122"/>
                  <a:pt x="116" y="122"/>
                  <a:pt x="113" y="121"/>
                </a:cubicBezTo>
                <a:cubicBezTo>
                  <a:pt x="111" y="120"/>
                  <a:pt x="103" y="118"/>
                  <a:pt x="94" y="109"/>
                </a:cubicBezTo>
                <a:cubicBezTo>
                  <a:pt x="86" y="103"/>
                  <a:pt x="81" y="95"/>
                  <a:pt x="80" y="93"/>
                </a:cubicBezTo>
                <a:cubicBezTo>
                  <a:pt x="79" y="90"/>
                  <a:pt x="80" y="89"/>
                  <a:pt x="81" y="88"/>
                </a:cubicBezTo>
                <a:cubicBezTo>
                  <a:pt x="82" y="87"/>
                  <a:pt x="83" y="85"/>
                  <a:pt x="85" y="83"/>
                </a:cubicBezTo>
                <a:cubicBezTo>
                  <a:pt x="85" y="83"/>
                  <a:pt x="85" y="83"/>
                  <a:pt x="86" y="82"/>
                </a:cubicBezTo>
                <a:cubicBezTo>
                  <a:pt x="86" y="81"/>
                  <a:pt x="87" y="81"/>
                  <a:pt x="87" y="79"/>
                </a:cubicBezTo>
                <a:cubicBezTo>
                  <a:pt x="88" y="78"/>
                  <a:pt x="88" y="76"/>
                  <a:pt x="87" y="75"/>
                </a:cubicBezTo>
                <a:cubicBezTo>
                  <a:pt x="86" y="74"/>
                  <a:pt x="82" y="62"/>
                  <a:pt x="79" y="57"/>
                </a:cubicBezTo>
                <a:cubicBezTo>
                  <a:pt x="77" y="52"/>
                  <a:pt x="75" y="53"/>
                  <a:pt x="74" y="53"/>
                </a:cubicBezTo>
                <a:cubicBezTo>
                  <a:pt x="73" y="53"/>
                  <a:pt x="71" y="53"/>
                  <a:pt x="69" y="53"/>
                </a:cubicBezTo>
                <a:cubicBezTo>
                  <a:pt x="68" y="53"/>
                  <a:pt x="65" y="54"/>
                  <a:pt x="63" y="56"/>
                </a:cubicBezTo>
                <a:cubicBezTo>
                  <a:pt x="60" y="59"/>
                  <a:pt x="54" y="64"/>
                  <a:pt x="54" y="76"/>
                </a:cubicBezTo>
                <a:cubicBezTo>
                  <a:pt x="54" y="79"/>
                  <a:pt x="55" y="82"/>
                  <a:pt x="56" y="84"/>
                </a:cubicBezTo>
                <a:cubicBezTo>
                  <a:pt x="58" y="93"/>
                  <a:pt x="63" y="100"/>
                  <a:pt x="64" y="101"/>
                </a:cubicBezTo>
                <a:cubicBezTo>
                  <a:pt x="65" y="103"/>
                  <a:pt x="81" y="128"/>
                  <a:pt x="106" y="138"/>
                </a:cubicBezTo>
                <a:cubicBezTo>
                  <a:pt x="131" y="147"/>
                  <a:pt x="131" y="144"/>
                  <a:pt x="135" y="144"/>
                </a:cubicBezTo>
                <a:cubicBezTo>
                  <a:pt x="139" y="143"/>
                  <a:pt x="149" y="138"/>
                  <a:pt x="151" y="132"/>
                </a:cubicBezTo>
                <a:cubicBezTo>
                  <a:pt x="153" y="127"/>
                  <a:pt x="153" y="122"/>
                  <a:pt x="153" y="121"/>
                </a:cubicBezTo>
                <a:cubicBezTo>
                  <a:pt x="152" y="120"/>
                  <a:pt x="151" y="119"/>
                  <a:pt x="148" y="118"/>
                </a:cubicBezTo>
                <a:close/>
                <a:moveTo>
                  <a:pt x="103" y="181"/>
                </a:moveTo>
                <a:cubicBezTo>
                  <a:pt x="86" y="181"/>
                  <a:pt x="70" y="176"/>
                  <a:pt x="57" y="167"/>
                </a:cubicBezTo>
                <a:cubicBezTo>
                  <a:pt x="25" y="177"/>
                  <a:pt x="25" y="177"/>
                  <a:pt x="25" y="177"/>
                </a:cubicBezTo>
                <a:cubicBezTo>
                  <a:pt x="35" y="147"/>
                  <a:pt x="35" y="147"/>
                  <a:pt x="35" y="147"/>
                </a:cubicBezTo>
                <a:cubicBezTo>
                  <a:pt x="25" y="133"/>
                  <a:pt x="19" y="116"/>
                  <a:pt x="19" y="98"/>
                </a:cubicBezTo>
                <a:cubicBezTo>
                  <a:pt x="19" y="95"/>
                  <a:pt x="19" y="93"/>
                  <a:pt x="20" y="90"/>
                </a:cubicBezTo>
                <a:cubicBezTo>
                  <a:pt x="24" y="48"/>
                  <a:pt x="59" y="15"/>
                  <a:pt x="103" y="15"/>
                </a:cubicBezTo>
                <a:cubicBezTo>
                  <a:pt x="147" y="15"/>
                  <a:pt x="183" y="49"/>
                  <a:pt x="186" y="92"/>
                </a:cubicBezTo>
                <a:cubicBezTo>
                  <a:pt x="186" y="94"/>
                  <a:pt x="186" y="96"/>
                  <a:pt x="186" y="98"/>
                </a:cubicBezTo>
                <a:cubicBezTo>
                  <a:pt x="186" y="144"/>
                  <a:pt x="149" y="181"/>
                  <a:pt x="103" y="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Shape 41">
            <a:extLst>
              <a:ext uri="{FF2B5EF4-FFF2-40B4-BE49-F238E27FC236}">
                <a16:creationId xmlns:a16="http://schemas.microsoft.com/office/drawing/2014/main" id="{6C825DD7-0B82-44B7-BFDB-F27BA4E0CAE2}"/>
              </a:ext>
            </a:extLst>
          </p:cNvPr>
          <p:cNvSpPr/>
          <p:nvPr/>
        </p:nvSpPr>
        <p:spPr>
          <a:xfrm>
            <a:off x="8560959" y="4762321"/>
            <a:ext cx="241432" cy="174179"/>
          </a:xfrm>
          <a:custGeom>
            <a:avLst/>
            <a:gdLst>
              <a:gd name="connsiteX0" fmla="*/ 343564 w 416214"/>
              <a:gd name="connsiteY0" fmla="*/ 0 h 300273"/>
              <a:gd name="connsiteX1" fmla="*/ 72651 w 416214"/>
              <a:gd name="connsiteY1" fmla="*/ 0 h 300273"/>
              <a:gd name="connsiteX2" fmla="*/ 0 w 416214"/>
              <a:gd name="connsiteY2" fmla="*/ 72671 h 300273"/>
              <a:gd name="connsiteX3" fmla="*/ 0 w 416214"/>
              <a:gd name="connsiteY3" fmla="*/ 227605 h 300273"/>
              <a:gd name="connsiteX4" fmla="*/ 72651 w 416214"/>
              <a:gd name="connsiteY4" fmla="*/ 300274 h 300273"/>
              <a:gd name="connsiteX5" fmla="*/ 343566 w 416214"/>
              <a:gd name="connsiteY5" fmla="*/ 300274 h 300273"/>
              <a:gd name="connsiteX6" fmla="*/ 416215 w 416214"/>
              <a:gd name="connsiteY6" fmla="*/ 227605 h 300273"/>
              <a:gd name="connsiteX7" fmla="*/ 416215 w 416214"/>
              <a:gd name="connsiteY7" fmla="*/ 72671 h 300273"/>
              <a:gd name="connsiteX8" fmla="*/ 343564 w 416214"/>
              <a:gd name="connsiteY8" fmla="*/ 0 h 300273"/>
              <a:gd name="connsiteX9" fmla="*/ 386437 w 416214"/>
              <a:gd name="connsiteY9" fmla="*/ 227603 h 300273"/>
              <a:gd name="connsiteX10" fmla="*/ 343564 w 416214"/>
              <a:gd name="connsiteY10" fmla="*/ 270496 h 300273"/>
              <a:gd name="connsiteX11" fmla="*/ 72651 w 416214"/>
              <a:gd name="connsiteY11" fmla="*/ 270496 h 300273"/>
              <a:gd name="connsiteX12" fmla="*/ 29776 w 416214"/>
              <a:gd name="connsiteY12" fmla="*/ 227603 h 300273"/>
              <a:gd name="connsiteX13" fmla="*/ 29776 w 416214"/>
              <a:gd name="connsiteY13" fmla="*/ 72669 h 300273"/>
              <a:gd name="connsiteX14" fmla="*/ 72651 w 416214"/>
              <a:gd name="connsiteY14" fmla="*/ 29776 h 300273"/>
              <a:gd name="connsiteX15" fmla="*/ 343566 w 416214"/>
              <a:gd name="connsiteY15" fmla="*/ 29776 h 300273"/>
              <a:gd name="connsiteX16" fmla="*/ 386439 w 416214"/>
              <a:gd name="connsiteY16" fmla="*/ 72669 h 300273"/>
              <a:gd name="connsiteX17" fmla="*/ 386439 w 416214"/>
              <a:gd name="connsiteY17" fmla="*/ 227603 h 30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214" h="300273">
                <a:moveTo>
                  <a:pt x="343564" y="0"/>
                </a:moveTo>
                <a:lnTo>
                  <a:pt x="72651" y="0"/>
                </a:lnTo>
                <a:cubicBezTo>
                  <a:pt x="32591" y="0"/>
                  <a:pt x="0" y="32601"/>
                  <a:pt x="0" y="72671"/>
                </a:cubicBezTo>
                <a:lnTo>
                  <a:pt x="0" y="227605"/>
                </a:lnTo>
                <a:cubicBezTo>
                  <a:pt x="0" y="267675"/>
                  <a:pt x="32591" y="300274"/>
                  <a:pt x="72651" y="300274"/>
                </a:cubicBezTo>
                <a:lnTo>
                  <a:pt x="343566" y="300274"/>
                </a:lnTo>
                <a:cubicBezTo>
                  <a:pt x="383624" y="300274"/>
                  <a:pt x="416215" y="267675"/>
                  <a:pt x="416215" y="227605"/>
                </a:cubicBezTo>
                <a:lnTo>
                  <a:pt x="416215" y="72671"/>
                </a:lnTo>
                <a:cubicBezTo>
                  <a:pt x="416213" y="32601"/>
                  <a:pt x="383622" y="0"/>
                  <a:pt x="343564" y="0"/>
                </a:cubicBezTo>
                <a:close/>
                <a:moveTo>
                  <a:pt x="386437" y="227603"/>
                </a:moveTo>
                <a:cubicBezTo>
                  <a:pt x="386437" y="251255"/>
                  <a:pt x="367204" y="270496"/>
                  <a:pt x="343564" y="270496"/>
                </a:cubicBezTo>
                <a:lnTo>
                  <a:pt x="72651" y="270496"/>
                </a:lnTo>
                <a:cubicBezTo>
                  <a:pt x="49009" y="270496"/>
                  <a:pt x="29776" y="251255"/>
                  <a:pt x="29776" y="227603"/>
                </a:cubicBezTo>
                <a:lnTo>
                  <a:pt x="29776" y="72669"/>
                </a:lnTo>
                <a:cubicBezTo>
                  <a:pt x="29776" y="49017"/>
                  <a:pt x="49009" y="29776"/>
                  <a:pt x="72651" y="29776"/>
                </a:cubicBezTo>
                <a:lnTo>
                  <a:pt x="343566" y="29776"/>
                </a:lnTo>
                <a:cubicBezTo>
                  <a:pt x="367206" y="29776"/>
                  <a:pt x="386439" y="49017"/>
                  <a:pt x="386439" y="72669"/>
                </a:cubicBezTo>
                <a:lnTo>
                  <a:pt x="386439" y="227603"/>
                </a:lnTo>
                <a:close/>
              </a:path>
            </a:pathLst>
          </a:custGeom>
          <a:solidFill>
            <a:schemeClr val="bg1"/>
          </a:solidFill>
          <a:ln w="1950" cap="flat">
            <a:noFill/>
            <a:prstDash val="solid"/>
            <a:miter/>
          </a:ln>
        </p:spPr>
        <p:txBody>
          <a:bodyPr rtlCol="0" anchor="ctr"/>
          <a:lstStyle/>
          <a:p>
            <a:endParaRPr lang="en-ID" dirty="0"/>
          </a:p>
        </p:txBody>
      </p:sp>
      <p:sp>
        <p:nvSpPr>
          <p:cNvPr id="43" name="Freeform: Shape 42">
            <a:extLst>
              <a:ext uri="{FF2B5EF4-FFF2-40B4-BE49-F238E27FC236}">
                <a16:creationId xmlns:a16="http://schemas.microsoft.com/office/drawing/2014/main" id="{F7C24475-82C3-48DA-A0FE-DADE55890072}"/>
              </a:ext>
            </a:extLst>
          </p:cNvPr>
          <p:cNvSpPr/>
          <p:nvPr/>
        </p:nvSpPr>
        <p:spPr>
          <a:xfrm>
            <a:off x="8649363" y="4798568"/>
            <a:ext cx="81289" cy="101684"/>
          </a:xfrm>
          <a:custGeom>
            <a:avLst/>
            <a:gdLst>
              <a:gd name="connsiteX0" fmla="*/ 133443 w 140137"/>
              <a:gd name="connsiteY0" fmla="*/ 75210 h 175298"/>
              <a:gd name="connsiteX1" fmla="*/ 23082 w 140137"/>
              <a:gd name="connsiteY1" fmla="*/ 2458 h 175298"/>
              <a:gd name="connsiteX2" fmla="*/ 7829 w 140137"/>
              <a:gd name="connsiteY2" fmla="*/ 1779 h 175298"/>
              <a:gd name="connsiteX3" fmla="*/ 0 w 140137"/>
              <a:gd name="connsiteY3" fmla="*/ 14888 h 175298"/>
              <a:gd name="connsiteX4" fmla="*/ 0 w 140137"/>
              <a:gd name="connsiteY4" fmla="*/ 160411 h 175298"/>
              <a:gd name="connsiteX5" fmla="*/ 7829 w 140137"/>
              <a:gd name="connsiteY5" fmla="*/ 173520 h 175298"/>
              <a:gd name="connsiteX6" fmla="*/ 14886 w 140137"/>
              <a:gd name="connsiteY6" fmla="*/ 175299 h 175298"/>
              <a:gd name="connsiteX7" fmla="*/ 23082 w 140137"/>
              <a:gd name="connsiteY7" fmla="*/ 172839 h 175298"/>
              <a:gd name="connsiteX8" fmla="*/ 133443 w 140137"/>
              <a:gd name="connsiteY8" fmla="*/ 100069 h 175298"/>
              <a:gd name="connsiteX9" fmla="*/ 140137 w 140137"/>
              <a:gd name="connsiteY9" fmla="*/ 87639 h 175298"/>
              <a:gd name="connsiteX10" fmla="*/ 133443 w 140137"/>
              <a:gd name="connsiteY10" fmla="*/ 75210 h 175298"/>
              <a:gd name="connsiteX11" fmla="*/ 29776 w 140137"/>
              <a:gd name="connsiteY11" fmla="*/ 132761 h 175298"/>
              <a:gd name="connsiteX12" fmla="*/ 29776 w 140137"/>
              <a:gd name="connsiteY12" fmla="*/ 42534 h 175298"/>
              <a:gd name="connsiteX13" fmla="*/ 98203 w 140137"/>
              <a:gd name="connsiteY13" fmla="*/ 87641 h 175298"/>
              <a:gd name="connsiteX14" fmla="*/ 29776 w 140137"/>
              <a:gd name="connsiteY14" fmla="*/ 132761 h 17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137" h="175298">
                <a:moveTo>
                  <a:pt x="133443" y="75210"/>
                </a:moveTo>
                <a:lnTo>
                  <a:pt x="23082" y="2458"/>
                </a:lnTo>
                <a:cubicBezTo>
                  <a:pt x="18511" y="-558"/>
                  <a:pt x="12653" y="-816"/>
                  <a:pt x="7829" y="1779"/>
                </a:cubicBezTo>
                <a:cubicBezTo>
                  <a:pt x="3007" y="4375"/>
                  <a:pt x="0" y="9411"/>
                  <a:pt x="0" y="14888"/>
                </a:cubicBezTo>
                <a:lnTo>
                  <a:pt x="0" y="160411"/>
                </a:lnTo>
                <a:cubicBezTo>
                  <a:pt x="0" y="165888"/>
                  <a:pt x="3007" y="170922"/>
                  <a:pt x="7829" y="173520"/>
                </a:cubicBezTo>
                <a:cubicBezTo>
                  <a:pt x="10038" y="174711"/>
                  <a:pt x="12466" y="175299"/>
                  <a:pt x="14886" y="175299"/>
                </a:cubicBezTo>
                <a:cubicBezTo>
                  <a:pt x="17748" y="175299"/>
                  <a:pt x="20605" y="174475"/>
                  <a:pt x="23082" y="172839"/>
                </a:cubicBezTo>
                <a:lnTo>
                  <a:pt x="133443" y="100069"/>
                </a:lnTo>
                <a:cubicBezTo>
                  <a:pt x="137622" y="97314"/>
                  <a:pt x="140137" y="92645"/>
                  <a:pt x="140137" y="87639"/>
                </a:cubicBezTo>
                <a:cubicBezTo>
                  <a:pt x="140137" y="82634"/>
                  <a:pt x="137622" y="77965"/>
                  <a:pt x="133443" y="75210"/>
                </a:cubicBezTo>
                <a:close/>
                <a:moveTo>
                  <a:pt x="29776" y="132761"/>
                </a:moveTo>
                <a:lnTo>
                  <a:pt x="29776" y="42534"/>
                </a:lnTo>
                <a:lnTo>
                  <a:pt x="98203" y="87641"/>
                </a:lnTo>
                <a:lnTo>
                  <a:pt x="29776" y="132761"/>
                </a:lnTo>
                <a:close/>
              </a:path>
            </a:pathLst>
          </a:custGeom>
          <a:solidFill>
            <a:schemeClr val="bg1"/>
          </a:solidFill>
          <a:ln w="1950" cap="flat">
            <a:noFill/>
            <a:prstDash val="solid"/>
            <a:miter/>
          </a:ln>
        </p:spPr>
        <p:txBody>
          <a:bodyPr rtlCol="0" anchor="ctr"/>
          <a:lstStyle/>
          <a:p>
            <a:endParaRPr lang="en-ID" dirty="0"/>
          </a:p>
        </p:txBody>
      </p:sp>
      <p:grpSp>
        <p:nvGrpSpPr>
          <p:cNvPr id="44" name="Group 43">
            <a:extLst>
              <a:ext uri="{FF2B5EF4-FFF2-40B4-BE49-F238E27FC236}">
                <a16:creationId xmlns:a16="http://schemas.microsoft.com/office/drawing/2014/main" id="{2C22AF8D-3A52-4944-A4A0-D95360BB3E51}"/>
              </a:ext>
            </a:extLst>
          </p:cNvPr>
          <p:cNvGrpSpPr/>
          <p:nvPr/>
        </p:nvGrpSpPr>
        <p:grpSpPr>
          <a:xfrm>
            <a:off x="9112274" y="4600602"/>
            <a:ext cx="513815" cy="513815"/>
            <a:chOff x="7619572" y="5058097"/>
            <a:chExt cx="513815" cy="513815"/>
          </a:xfrm>
        </p:grpSpPr>
        <p:sp>
          <p:nvSpPr>
            <p:cNvPr id="45" name="Shape">
              <a:extLst>
                <a:ext uri="{FF2B5EF4-FFF2-40B4-BE49-F238E27FC236}">
                  <a16:creationId xmlns:a16="http://schemas.microsoft.com/office/drawing/2014/main" id="{320E381E-C93B-4CF5-8715-A0143BAF28AD}"/>
                </a:ext>
              </a:extLst>
            </p:cNvPr>
            <p:cNvSpPr>
              <a:spLocks noChangeAspect="1"/>
            </p:cNvSpPr>
            <p:nvPr/>
          </p:nvSpPr>
          <p:spPr>
            <a:xfrm>
              <a:off x="7619572" y="5058097"/>
              <a:ext cx="513815" cy="513815"/>
            </a:xfrm>
            <a:prstGeom prst="ellipse">
              <a:avLst/>
            </a:prstGeom>
            <a:gradFill flip="none" rotWithShape="1">
              <a:gsLst>
                <a:gs pos="0">
                  <a:schemeClr val="accent1"/>
                </a:gs>
                <a:gs pos="92000">
                  <a:schemeClr val="accent2"/>
                </a:gs>
              </a:gsLst>
              <a:lin ang="135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solidFill>
                  <a:schemeClr val="bg1"/>
                </a:solidFill>
              </a:endParaRPr>
            </a:p>
          </p:txBody>
        </p:sp>
        <p:sp>
          <p:nvSpPr>
            <p:cNvPr id="46" name="Shape">
              <a:extLst>
                <a:ext uri="{FF2B5EF4-FFF2-40B4-BE49-F238E27FC236}">
                  <a16:creationId xmlns:a16="http://schemas.microsoft.com/office/drawing/2014/main" id="{4B611CBB-CF1D-4F70-8DB6-31D6868C4C45}"/>
                </a:ext>
              </a:extLst>
            </p:cNvPr>
            <p:cNvSpPr>
              <a:spLocks noChangeAspect="1"/>
            </p:cNvSpPr>
            <p:nvPr/>
          </p:nvSpPr>
          <p:spPr>
            <a:xfrm>
              <a:off x="7770343" y="5229414"/>
              <a:ext cx="212272" cy="171180"/>
            </a:xfrm>
            <a:custGeom>
              <a:avLst/>
              <a:gdLst>
                <a:gd name="connsiteX0" fmla="*/ 45520 w 206487"/>
                <a:gd name="connsiteY0" fmla="*/ 90924 h 166515"/>
                <a:gd name="connsiteX1" fmla="*/ 53601 w 206487"/>
                <a:gd name="connsiteY1" fmla="*/ 98416 h 166515"/>
                <a:gd name="connsiteX2" fmla="*/ 46109 w 206487"/>
                <a:gd name="connsiteY2" fmla="*/ 106498 h 166515"/>
                <a:gd name="connsiteX3" fmla="*/ 28901 w 206487"/>
                <a:gd name="connsiteY3" fmla="*/ 107151 h 166515"/>
                <a:gd name="connsiteX4" fmla="*/ 28602 w 206487"/>
                <a:gd name="connsiteY4" fmla="*/ 107156 h 166515"/>
                <a:gd name="connsiteX5" fmla="*/ 20820 w 206487"/>
                <a:gd name="connsiteY5" fmla="*/ 99658 h 166515"/>
                <a:gd name="connsiteX6" fmla="*/ 28311 w 206487"/>
                <a:gd name="connsiteY6" fmla="*/ 91577 h 166515"/>
                <a:gd name="connsiteX7" fmla="*/ 17330 w 206487"/>
                <a:gd name="connsiteY7" fmla="*/ 53359 h 166515"/>
                <a:gd name="connsiteX8" fmla="*/ 34586 w 206487"/>
                <a:gd name="connsiteY8" fmla="*/ 58123 h 166515"/>
                <a:gd name="connsiteX9" fmla="*/ 40023 w 206487"/>
                <a:gd name="connsiteY9" fmla="*/ 67709 h 166515"/>
                <a:gd name="connsiteX10" fmla="*/ 32516 w 206487"/>
                <a:gd name="connsiteY10" fmla="*/ 73429 h 166515"/>
                <a:gd name="connsiteX11" fmla="*/ 30438 w 206487"/>
                <a:gd name="connsiteY11" fmla="*/ 73147 h 166515"/>
                <a:gd name="connsiteX12" fmla="*/ 13182 w 206487"/>
                <a:gd name="connsiteY12" fmla="*/ 68383 h 166515"/>
                <a:gd name="connsiteX13" fmla="*/ 7744 w 206487"/>
                <a:gd name="connsiteY13" fmla="*/ 58796 h 166515"/>
                <a:gd name="connsiteX14" fmla="*/ 17330 w 206487"/>
                <a:gd name="connsiteY14" fmla="*/ 53359 h 166515"/>
                <a:gd name="connsiteX15" fmla="*/ 194252 w 206487"/>
                <a:gd name="connsiteY15" fmla="*/ 22189 h 166515"/>
                <a:gd name="connsiteX16" fmla="*/ 205097 w 206487"/>
                <a:gd name="connsiteY16" fmla="*/ 24149 h 166515"/>
                <a:gd name="connsiteX17" fmla="*/ 203138 w 206487"/>
                <a:gd name="connsiteY17" fmla="*/ 34995 h 166515"/>
                <a:gd name="connsiteX18" fmla="*/ 182398 w 206487"/>
                <a:gd name="connsiteY18" fmla="*/ 49385 h 166515"/>
                <a:gd name="connsiteX19" fmla="*/ 182401 w 206487"/>
                <a:gd name="connsiteY19" fmla="*/ 50312 h 166515"/>
                <a:gd name="connsiteX20" fmla="*/ 152532 w 206487"/>
                <a:gd name="connsiteY20" fmla="*/ 128552 h 166515"/>
                <a:gd name="connsiteX21" fmla="*/ 66200 w 206487"/>
                <a:gd name="connsiteY21" fmla="*/ 166515 h 166515"/>
                <a:gd name="connsiteX22" fmla="*/ 3586 w 206487"/>
                <a:gd name="connsiteY22" fmla="*/ 148162 h 166515"/>
                <a:gd name="connsiteX23" fmla="*/ 85 w 206487"/>
                <a:gd name="connsiteY23" fmla="*/ 140447 h 166515"/>
                <a:gd name="connsiteX24" fmla="*/ 5692 w 206487"/>
                <a:gd name="connsiteY24" fmla="*/ 134097 h 166515"/>
                <a:gd name="connsiteX25" fmla="*/ 62101 w 206487"/>
                <a:gd name="connsiteY25" fmla="*/ 118319 h 166515"/>
                <a:gd name="connsiteX26" fmla="*/ 71705 w 206487"/>
                <a:gd name="connsiteY26" fmla="*/ 123723 h 166515"/>
                <a:gd name="connsiteX27" fmla="*/ 66300 w 206487"/>
                <a:gd name="connsiteY27" fmla="*/ 133327 h 166515"/>
                <a:gd name="connsiteX28" fmla="*/ 28959 w 206487"/>
                <a:gd name="connsiteY28" fmla="*/ 143771 h 166515"/>
                <a:gd name="connsiteX29" fmla="*/ 66200 w 206487"/>
                <a:gd name="connsiteY29" fmla="*/ 150929 h 166515"/>
                <a:gd name="connsiteX30" fmla="*/ 166816 w 206487"/>
                <a:gd name="connsiteY30" fmla="*/ 50311 h 166515"/>
                <a:gd name="connsiteX31" fmla="*/ 166712 w 206487"/>
                <a:gd name="connsiteY31" fmla="*/ 45719 h 166515"/>
                <a:gd name="connsiteX32" fmla="*/ 170056 w 206487"/>
                <a:gd name="connsiteY32" fmla="*/ 38979 h 166515"/>
                <a:gd name="connsiteX33" fmla="*/ 136373 w 206487"/>
                <a:gd name="connsiteY33" fmla="*/ 0 h 166515"/>
                <a:gd name="connsiteX34" fmla="*/ 166037 w 206487"/>
                <a:gd name="connsiteY34" fmla="*/ 10860 h 166515"/>
                <a:gd name="connsiteX35" fmla="*/ 185760 w 206487"/>
                <a:gd name="connsiteY35" fmla="*/ 3694 h 166515"/>
                <a:gd name="connsiteX36" fmla="*/ 195745 w 206487"/>
                <a:gd name="connsiteY36" fmla="*/ 8357 h 166515"/>
                <a:gd name="connsiteX37" fmla="*/ 191082 w 206487"/>
                <a:gd name="connsiteY37" fmla="*/ 18342 h 166515"/>
                <a:gd name="connsiteX38" fmla="*/ 166844 w 206487"/>
                <a:gd name="connsiteY38" fmla="*/ 27148 h 166515"/>
                <a:gd name="connsiteX39" fmla="*/ 158500 w 206487"/>
                <a:gd name="connsiteY39" fmla="*/ 25157 h 166515"/>
                <a:gd name="connsiteX40" fmla="*/ 136373 w 206487"/>
                <a:gd name="connsiteY40" fmla="*/ 15586 h 166515"/>
                <a:gd name="connsiteX41" fmla="*/ 106062 w 206487"/>
                <a:gd name="connsiteY41" fmla="*/ 45892 h 166515"/>
                <a:gd name="connsiteX42" fmla="*/ 106846 w 206487"/>
                <a:gd name="connsiteY42" fmla="*/ 52814 h 166515"/>
                <a:gd name="connsiteX43" fmla="*/ 104064 w 206487"/>
                <a:gd name="connsiteY43" fmla="*/ 60710 h 166515"/>
                <a:gd name="connsiteX44" fmla="*/ 99255 w 206487"/>
                <a:gd name="connsiteY44" fmla="*/ 62371 h 166515"/>
                <a:gd name="connsiteX45" fmla="*/ 95733 w 206487"/>
                <a:gd name="connsiteY45" fmla="*/ 61528 h 166515"/>
                <a:gd name="connsiteX46" fmla="*/ 17199 w 206487"/>
                <a:gd name="connsiteY46" fmla="*/ 21718 h 166515"/>
                <a:gd name="connsiteX47" fmla="*/ 13772 w 206487"/>
                <a:gd name="connsiteY47" fmla="*/ 11244 h 166515"/>
                <a:gd name="connsiteX48" fmla="*/ 24246 w 206487"/>
                <a:gd name="connsiteY48" fmla="*/ 7818 h 166515"/>
                <a:gd name="connsiteX49" fmla="*/ 90686 w 206487"/>
                <a:gd name="connsiteY49" fmla="*/ 41496 h 166515"/>
                <a:gd name="connsiteX50" fmla="*/ 136373 w 206487"/>
                <a:gd name="connsiteY50" fmla="*/ 0 h 16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487" h="166515">
                  <a:moveTo>
                    <a:pt x="45520" y="90924"/>
                  </a:moveTo>
                  <a:cubicBezTo>
                    <a:pt x="49811" y="90765"/>
                    <a:pt x="53438" y="94115"/>
                    <a:pt x="53601" y="98416"/>
                  </a:cubicBezTo>
                  <a:cubicBezTo>
                    <a:pt x="53763" y="102717"/>
                    <a:pt x="50410" y="106335"/>
                    <a:pt x="46109" y="106498"/>
                  </a:cubicBezTo>
                  <a:lnTo>
                    <a:pt x="28901" y="107151"/>
                  </a:lnTo>
                  <a:cubicBezTo>
                    <a:pt x="28801" y="107154"/>
                    <a:pt x="28702" y="107156"/>
                    <a:pt x="28602" y="107156"/>
                  </a:cubicBezTo>
                  <a:cubicBezTo>
                    <a:pt x="24433" y="107156"/>
                    <a:pt x="20979" y="103859"/>
                    <a:pt x="20820" y="99658"/>
                  </a:cubicBezTo>
                  <a:cubicBezTo>
                    <a:pt x="20657" y="95358"/>
                    <a:pt x="24010" y="91740"/>
                    <a:pt x="28311" y="91577"/>
                  </a:cubicBezTo>
                  <a:close/>
                  <a:moveTo>
                    <a:pt x="17330" y="53359"/>
                  </a:moveTo>
                  <a:lnTo>
                    <a:pt x="34586" y="58123"/>
                  </a:lnTo>
                  <a:cubicBezTo>
                    <a:pt x="38733" y="59269"/>
                    <a:pt x="41169" y="63561"/>
                    <a:pt x="40023" y="67709"/>
                  </a:cubicBezTo>
                  <a:cubicBezTo>
                    <a:pt x="39069" y="71163"/>
                    <a:pt x="35933" y="73429"/>
                    <a:pt x="32516" y="73429"/>
                  </a:cubicBezTo>
                  <a:cubicBezTo>
                    <a:pt x="31829" y="73429"/>
                    <a:pt x="31132" y="73339"/>
                    <a:pt x="30438" y="73147"/>
                  </a:cubicBezTo>
                  <a:lnTo>
                    <a:pt x="13182" y="68383"/>
                  </a:lnTo>
                  <a:cubicBezTo>
                    <a:pt x="9033" y="67237"/>
                    <a:pt x="6599" y="62946"/>
                    <a:pt x="7744" y="58796"/>
                  </a:cubicBezTo>
                  <a:cubicBezTo>
                    <a:pt x="8890" y="54647"/>
                    <a:pt x="13184" y="52214"/>
                    <a:pt x="17330" y="53359"/>
                  </a:cubicBezTo>
                  <a:close/>
                  <a:moveTo>
                    <a:pt x="194252" y="22189"/>
                  </a:moveTo>
                  <a:cubicBezTo>
                    <a:pt x="197789" y="19736"/>
                    <a:pt x="202645" y="20615"/>
                    <a:pt x="205097" y="24149"/>
                  </a:cubicBezTo>
                  <a:cubicBezTo>
                    <a:pt x="207550" y="27686"/>
                    <a:pt x="206672" y="32541"/>
                    <a:pt x="203138" y="34995"/>
                  </a:cubicBezTo>
                  <a:lnTo>
                    <a:pt x="182398" y="49385"/>
                  </a:lnTo>
                  <a:cubicBezTo>
                    <a:pt x="182400" y="49695"/>
                    <a:pt x="182401" y="50004"/>
                    <a:pt x="182401" y="50312"/>
                  </a:cubicBezTo>
                  <a:cubicBezTo>
                    <a:pt x="182401" y="78498"/>
                    <a:pt x="171515" y="107015"/>
                    <a:pt x="152532" y="128552"/>
                  </a:cubicBezTo>
                  <a:cubicBezTo>
                    <a:pt x="137266" y="145870"/>
                    <a:pt x="109897" y="166515"/>
                    <a:pt x="66200" y="166515"/>
                  </a:cubicBezTo>
                  <a:cubicBezTo>
                    <a:pt x="43965" y="166515"/>
                    <a:pt x="22313" y="160168"/>
                    <a:pt x="3586" y="148162"/>
                  </a:cubicBezTo>
                  <a:cubicBezTo>
                    <a:pt x="1001" y="146505"/>
                    <a:pt x="-369" y="143483"/>
                    <a:pt x="85" y="140447"/>
                  </a:cubicBezTo>
                  <a:cubicBezTo>
                    <a:pt x="540" y="137410"/>
                    <a:pt x="2735" y="134924"/>
                    <a:pt x="5692" y="134097"/>
                  </a:cubicBezTo>
                  <a:lnTo>
                    <a:pt x="62101" y="118319"/>
                  </a:lnTo>
                  <a:cubicBezTo>
                    <a:pt x="66250" y="117159"/>
                    <a:pt x="70545" y="119580"/>
                    <a:pt x="71705" y="123723"/>
                  </a:cubicBezTo>
                  <a:cubicBezTo>
                    <a:pt x="72864" y="127868"/>
                    <a:pt x="70444" y="132168"/>
                    <a:pt x="66300" y="133327"/>
                  </a:cubicBezTo>
                  <a:lnTo>
                    <a:pt x="28959" y="143771"/>
                  </a:lnTo>
                  <a:cubicBezTo>
                    <a:pt x="40747" y="148485"/>
                    <a:pt x="53361" y="150929"/>
                    <a:pt x="66200" y="150929"/>
                  </a:cubicBezTo>
                  <a:cubicBezTo>
                    <a:pt x="129181" y="150929"/>
                    <a:pt x="166816" y="99771"/>
                    <a:pt x="166816" y="50311"/>
                  </a:cubicBezTo>
                  <a:cubicBezTo>
                    <a:pt x="166816" y="48823"/>
                    <a:pt x="166782" y="47321"/>
                    <a:pt x="166712" y="45719"/>
                  </a:cubicBezTo>
                  <a:cubicBezTo>
                    <a:pt x="166597" y="43047"/>
                    <a:pt x="167858" y="40503"/>
                    <a:pt x="170056" y="38979"/>
                  </a:cubicBezTo>
                  <a:close/>
                  <a:moveTo>
                    <a:pt x="136373" y="0"/>
                  </a:moveTo>
                  <a:cubicBezTo>
                    <a:pt x="147249" y="0"/>
                    <a:pt x="157799" y="3907"/>
                    <a:pt x="166037" y="10860"/>
                  </a:cubicBezTo>
                  <a:lnTo>
                    <a:pt x="185760" y="3694"/>
                  </a:lnTo>
                  <a:cubicBezTo>
                    <a:pt x="189802" y="2226"/>
                    <a:pt x="194276" y="4311"/>
                    <a:pt x="195745" y="8357"/>
                  </a:cubicBezTo>
                  <a:cubicBezTo>
                    <a:pt x="197215" y="12402"/>
                    <a:pt x="195127" y="16871"/>
                    <a:pt x="191082" y="18342"/>
                  </a:cubicBezTo>
                  <a:lnTo>
                    <a:pt x="166844" y="27148"/>
                  </a:lnTo>
                  <a:cubicBezTo>
                    <a:pt x="163914" y="28212"/>
                    <a:pt x="160632" y="27430"/>
                    <a:pt x="158500" y="25157"/>
                  </a:cubicBezTo>
                  <a:cubicBezTo>
                    <a:pt x="152794" y="19074"/>
                    <a:pt x="144728" y="15586"/>
                    <a:pt x="136373" y="15586"/>
                  </a:cubicBezTo>
                  <a:cubicBezTo>
                    <a:pt x="119660" y="15586"/>
                    <a:pt x="106062" y="29182"/>
                    <a:pt x="106062" y="45892"/>
                  </a:cubicBezTo>
                  <a:cubicBezTo>
                    <a:pt x="106062" y="48246"/>
                    <a:pt x="106325" y="50576"/>
                    <a:pt x="106846" y="52814"/>
                  </a:cubicBezTo>
                  <a:cubicBezTo>
                    <a:pt x="107532" y="55764"/>
                    <a:pt x="106447" y="58842"/>
                    <a:pt x="104064" y="60710"/>
                  </a:cubicBezTo>
                  <a:cubicBezTo>
                    <a:pt x="102665" y="61809"/>
                    <a:pt x="100965" y="62371"/>
                    <a:pt x="99255" y="62371"/>
                  </a:cubicBezTo>
                  <a:cubicBezTo>
                    <a:pt x="98054" y="62371"/>
                    <a:pt x="96846" y="62093"/>
                    <a:pt x="95733" y="61528"/>
                  </a:cubicBezTo>
                  <a:lnTo>
                    <a:pt x="17199" y="21718"/>
                  </a:lnTo>
                  <a:cubicBezTo>
                    <a:pt x="13360" y="19772"/>
                    <a:pt x="11826" y="15083"/>
                    <a:pt x="13772" y="11244"/>
                  </a:cubicBezTo>
                  <a:cubicBezTo>
                    <a:pt x="15718" y="7406"/>
                    <a:pt x="20407" y="5870"/>
                    <a:pt x="24246" y="7818"/>
                  </a:cubicBezTo>
                  <a:lnTo>
                    <a:pt x="90686" y="41496"/>
                  </a:lnTo>
                  <a:cubicBezTo>
                    <a:pt x="92907" y="18246"/>
                    <a:pt x="112549" y="0"/>
                    <a:pt x="136373" y="0"/>
                  </a:cubicBezTo>
                  <a:close/>
                </a:path>
              </a:pathLst>
            </a:custGeom>
            <a:solidFill>
              <a:schemeClr val="bg1"/>
            </a:solidFill>
            <a:ln w="1005" cap="flat">
              <a:noFill/>
              <a:prstDash val="solid"/>
              <a:miter/>
            </a:ln>
          </p:spPr>
          <p:txBody>
            <a:bodyPr rtlCol="0" anchor="ctr"/>
            <a:lstStyle/>
            <a:p>
              <a:endParaRPr lang="en-ID" dirty="0"/>
            </a:p>
          </p:txBody>
        </p:sp>
      </p:grpSp>
      <p:pic>
        <p:nvPicPr>
          <p:cNvPr id="17" name="Mockup">
            <a:extLst>
              <a:ext uri="{FF2B5EF4-FFF2-40B4-BE49-F238E27FC236}">
                <a16:creationId xmlns:a16="http://schemas.microsoft.com/office/drawing/2014/main" id="{D88ACD64-76D6-46EF-B7CB-F1DBC513F10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val="0"/>
              </a:ext>
            </a:extLst>
          </a:blip>
          <a:stretch>
            <a:fillRect/>
          </a:stretch>
        </p:blipFill>
        <p:spPr>
          <a:xfrm rot="5400000">
            <a:off x="3452225" y="1809960"/>
            <a:ext cx="2980579" cy="2283974"/>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9035" y="1496667"/>
            <a:ext cx="1934906" cy="3439833"/>
          </a:xfrm>
          <a:prstGeom prst="rect">
            <a:avLst/>
          </a:prstGeom>
        </p:spPr>
      </p:pic>
      <p:grpSp>
        <p:nvGrpSpPr>
          <p:cNvPr id="47" name="Group 46">
            <a:extLst>
              <a:ext uri="{FF2B5EF4-FFF2-40B4-BE49-F238E27FC236}">
                <a16:creationId xmlns:a16="http://schemas.microsoft.com/office/drawing/2014/main" id="{51F31245-D496-42CD-836C-EA6E388E0D3D}"/>
              </a:ext>
            </a:extLst>
          </p:cNvPr>
          <p:cNvGrpSpPr/>
          <p:nvPr/>
        </p:nvGrpSpPr>
        <p:grpSpPr>
          <a:xfrm>
            <a:off x="7136320" y="3972710"/>
            <a:ext cx="2995339" cy="220120"/>
            <a:chOff x="5281053" y="5014643"/>
            <a:chExt cx="2098221" cy="208645"/>
          </a:xfrm>
        </p:grpSpPr>
        <p:sp>
          <p:nvSpPr>
            <p:cNvPr id="49" name="Rectangle: Rounded Corners 33">
              <a:extLst>
                <a:ext uri="{FF2B5EF4-FFF2-40B4-BE49-F238E27FC236}">
                  <a16:creationId xmlns:a16="http://schemas.microsoft.com/office/drawing/2014/main" id="{6B5409A5-4B0C-4F24-B6A5-8137FF823B8F}"/>
                </a:ext>
              </a:extLst>
            </p:cNvPr>
            <p:cNvSpPr/>
            <p:nvPr/>
          </p:nvSpPr>
          <p:spPr>
            <a:xfrm flipH="1">
              <a:off x="5281053" y="5020145"/>
              <a:ext cx="970714" cy="203143"/>
            </a:xfrm>
            <a:prstGeom prst="roundRect">
              <a:avLst>
                <a:gd name="adj" fmla="val 50000"/>
              </a:avLst>
            </a:prstGeom>
            <a:gradFill>
              <a:gsLst>
                <a:gs pos="0">
                  <a:schemeClr val="accent1"/>
                </a:gs>
                <a:gs pos="100000">
                  <a:schemeClr val="accent1">
                    <a:lumMod val="75000"/>
                  </a:schemeClr>
                </a:gs>
              </a:gsLst>
              <a:lin ang="0" scaled="1"/>
            </a:gra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50" name="TextBox 49">
              <a:extLst>
                <a:ext uri="{FF2B5EF4-FFF2-40B4-BE49-F238E27FC236}">
                  <a16:creationId xmlns:a16="http://schemas.microsoft.com/office/drawing/2014/main" id="{E7DCD3EC-4562-4286-95EC-6CEF8FC1223A}"/>
                </a:ext>
              </a:extLst>
            </p:cNvPr>
            <p:cNvSpPr txBox="1"/>
            <p:nvPr/>
          </p:nvSpPr>
          <p:spPr>
            <a:xfrm flipH="1">
              <a:off x="5307036" y="5028735"/>
              <a:ext cx="918754" cy="189626"/>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NEXTGEN ADV.</a:t>
              </a:r>
              <a:endParaRPr lang="en-ID" dirty="0">
                <a:solidFill>
                  <a:schemeClr val="bg1"/>
                </a:solidFill>
                <a:latin typeface="+mn-lt"/>
              </a:endParaRPr>
            </a:p>
          </p:txBody>
        </p:sp>
        <p:sp>
          <p:nvSpPr>
            <p:cNvPr id="51" name="Rectangle: Rounded Corners 35">
              <a:extLst>
                <a:ext uri="{FF2B5EF4-FFF2-40B4-BE49-F238E27FC236}">
                  <a16:creationId xmlns:a16="http://schemas.microsoft.com/office/drawing/2014/main" id="{C1318499-812C-4402-B984-477BE7976D75}"/>
                </a:ext>
              </a:extLst>
            </p:cNvPr>
            <p:cNvSpPr/>
            <p:nvPr/>
          </p:nvSpPr>
          <p:spPr>
            <a:xfrm flipH="1">
              <a:off x="6404340" y="5014643"/>
              <a:ext cx="968504" cy="203143"/>
            </a:xfrm>
            <a:prstGeom prst="roundRect">
              <a:avLst>
                <a:gd name="adj" fmla="val 50000"/>
              </a:avLst>
            </a:prstGeom>
            <a:noFill/>
            <a:ln>
              <a:solidFill>
                <a:schemeClr val="tx1">
                  <a:lumMod val="65000"/>
                  <a:lumOff val="35000"/>
                </a:schemeClr>
              </a:solid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tx1"/>
                </a:solidFill>
              </a:endParaRPr>
            </a:p>
          </p:txBody>
        </p:sp>
        <p:sp>
          <p:nvSpPr>
            <p:cNvPr id="52" name="TextBox 51">
              <a:extLst>
                <a:ext uri="{FF2B5EF4-FFF2-40B4-BE49-F238E27FC236}">
                  <a16:creationId xmlns:a16="http://schemas.microsoft.com/office/drawing/2014/main" id="{3FB079EB-145D-4045-9250-B15E9871179C}"/>
                </a:ext>
              </a:extLst>
            </p:cNvPr>
            <p:cNvSpPr txBox="1"/>
            <p:nvPr/>
          </p:nvSpPr>
          <p:spPr>
            <a:xfrm flipH="1">
              <a:off x="6390900" y="5023233"/>
              <a:ext cx="988374" cy="189626"/>
            </a:xfrm>
            <a:prstGeom prst="rect">
              <a:avLst/>
            </a:prstGeom>
            <a:noFill/>
          </p:spPr>
          <p:txBody>
            <a:bodyPr wrap="none" rtlCol="0">
              <a:spAutoFit/>
            </a:bodyPr>
            <a:lstStyle/>
            <a:p>
              <a:pPr algn="ctr"/>
              <a:r>
                <a:rPr lang="en-US" sz="700" spc="300" dirty="0">
                  <a:solidFill>
                    <a:schemeClr val="tx1">
                      <a:lumMod val="65000"/>
                      <a:lumOff val="35000"/>
                    </a:schemeClr>
                  </a:solidFill>
                </a:rPr>
                <a:t>CLIMATE METER</a:t>
              </a:r>
              <a:endParaRPr lang="en-ID" sz="700" spc="300" dirty="0">
                <a:solidFill>
                  <a:schemeClr val="tx1">
                    <a:lumMod val="65000"/>
                    <a:lumOff val="35000"/>
                  </a:schemeClr>
                </a:solidFill>
              </a:endParaRPr>
            </a:p>
          </p:txBody>
        </p:sp>
      </p:grpSp>
      <p:pic>
        <p:nvPicPr>
          <p:cNvPr id="8" name="Mockup">
            <a:extLst>
              <a:ext uri="{FF2B5EF4-FFF2-40B4-BE49-F238E27FC236}">
                <a16:creationId xmlns:a16="http://schemas.microsoft.com/office/drawing/2014/main" id="{91617E02-EE11-4A9A-8043-37AB1DBB84D0}"/>
              </a:ext>
            </a:extLst>
          </p:cNvPr>
          <p:cNvPicPr>
            <a:picLocks noChangeAspect="1"/>
          </p:cNvPicPr>
          <p:nvPr/>
        </p:nvPicPr>
        <p:blipFill>
          <a:blip r:embed="rId7">
            <a:grayscl/>
            <a:extLst>
              <a:ext uri="{28A0092B-C50C-407E-A947-70E740481C1C}">
                <a14:useLocalDpi xmlns:a14="http://schemas.microsoft.com/office/drawing/2010/main" val="0"/>
              </a:ext>
            </a:extLst>
          </a:blip>
          <a:srcRect/>
          <a:stretch/>
        </p:blipFill>
        <p:spPr>
          <a:xfrm>
            <a:off x="1609899" y="1314460"/>
            <a:ext cx="2086531" cy="4107032"/>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pic>
        <p:nvPicPr>
          <p:cNvPr id="12" name="Picture Placeholder 11"/>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l="28404" r="28404"/>
          <a:stretch>
            <a:fillRect/>
          </a:stretch>
        </p:blipFill>
        <p:spPr/>
      </p:pic>
    </p:spTree>
    <p:extLst>
      <p:ext uri="{BB962C8B-B14F-4D97-AF65-F5344CB8AC3E}">
        <p14:creationId xmlns:p14="http://schemas.microsoft.com/office/powerpoint/2010/main" val="34103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698497" y="1113173"/>
            <a:ext cx="8843927" cy="4252588"/>
            <a:chOff x="8121762" y="1667398"/>
            <a:chExt cx="4121458" cy="4252588"/>
          </a:xfrm>
        </p:grpSpPr>
        <p:sp>
          <p:nvSpPr>
            <p:cNvPr id="55" name="TextBox 54">
              <a:extLst>
                <a:ext uri="{FF2B5EF4-FFF2-40B4-BE49-F238E27FC236}">
                  <a16:creationId xmlns:a16="http://schemas.microsoft.com/office/drawing/2014/main" id="{75768135-EB4B-4AB8-8052-26BED62BCE3A}"/>
                </a:ext>
              </a:extLst>
            </p:cNvPr>
            <p:cNvSpPr txBox="1"/>
            <p:nvPr/>
          </p:nvSpPr>
          <p:spPr>
            <a:xfrm>
              <a:off x="10735652" y="5719931"/>
              <a:ext cx="311662"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pPr algn="l"/>
              <a:r>
                <a:rPr lang="en-US" dirty="0">
                  <a:solidFill>
                    <a:schemeClr val="bg1"/>
                  </a:solidFill>
                  <a:latin typeface="+mn-lt"/>
                </a:rPr>
                <a:t>START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8121762" y="1667398"/>
              <a:ext cx="4121458" cy="707886"/>
            </a:xfrm>
            <a:prstGeom prst="rect">
              <a:avLst/>
            </a:prstGeom>
            <a:noFill/>
            <a:effectLst/>
          </p:spPr>
          <p:txBody>
            <a:bodyPr wrap="square" rtlCol="0">
              <a:spAutoFit/>
            </a:bodyPr>
            <a:lstStyle/>
            <a:p>
              <a:r>
                <a:rPr lang="en-US" sz="4000" b="1" spc="-150" dirty="0">
                  <a:solidFill>
                    <a:schemeClr val="tx1">
                      <a:lumMod val="85000"/>
                      <a:lumOff val="15000"/>
                    </a:schemeClr>
                  </a:solidFill>
                  <a:latin typeface="+mj-lt"/>
                </a:rPr>
                <a:t>RAINFOREST FOR </a:t>
              </a:r>
              <a:r>
                <a:rPr lang="en-US" sz="4000" b="1" spc="-150" dirty="0">
                  <a:solidFill>
                    <a:srgbClr val="C00000"/>
                  </a:solidFill>
                  <a:latin typeface="+mj-lt"/>
                </a:rPr>
                <a:t>STEM DIVERSITY</a:t>
              </a:r>
              <a:endParaRPr lang="en-ID" b="1" spc="-150" dirty="0">
                <a:solidFill>
                  <a:srgbClr val="C00000"/>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2356861" y="2845684"/>
            <a:ext cx="6543779" cy="1200329"/>
          </a:xfrm>
          <a:prstGeom prst="rect">
            <a:avLst/>
          </a:prstGeom>
          <a:noFill/>
          <a:effectLst/>
        </p:spPr>
        <p:txBody>
          <a:bodyPr wrap="none" rtlCol="0">
            <a:spAutoFit/>
          </a:bodyPr>
          <a:lstStyle/>
          <a:p>
            <a:pPr algn="ctr"/>
            <a:r>
              <a:rPr lang="en-US" sz="7200" b="1" spc="-150" dirty="0">
                <a:solidFill>
                  <a:schemeClr val="bg1">
                    <a:alpha val="54000"/>
                  </a:schemeClr>
                </a:solidFill>
                <a:effectLst>
                  <a:outerShdw blurRad="63500" sx="101000" sy="101000" algn="ctr" rotWithShape="0">
                    <a:prstClr val="black">
                      <a:alpha val="20000"/>
                    </a:prstClr>
                  </a:outerShdw>
                </a:effectLst>
                <a:latin typeface="+mj-lt"/>
              </a:rPr>
              <a:t>CONCLUSION</a:t>
            </a:r>
            <a:endParaRPr lang="en-ID" sz="40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2" name="Rectangle 1"/>
          <p:cNvSpPr/>
          <p:nvPr/>
        </p:nvSpPr>
        <p:spPr>
          <a:xfrm>
            <a:off x="2698497" y="1964733"/>
            <a:ext cx="8202742" cy="2031325"/>
          </a:xfrm>
          <a:prstGeom prst="rect">
            <a:avLst/>
          </a:prstGeom>
        </p:spPr>
        <p:txBody>
          <a:bodyPr wrap="square" lIns="91440" tIns="45720" rIns="91440" bIns="45720" anchor="t">
            <a:spAutoFit/>
          </a:bodyPr>
          <a:lstStyle/>
          <a:p>
            <a:r>
              <a:rPr lang="en-US" dirty="0">
                <a:solidFill>
                  <a:schemeClr val="tx1">
                    <a:lumMod val="65000"/>
                    <a:lumOff val="35000"/>
                  </a:schemeClr>
                </a:solidFill>
                <a:latin typeface="Arial"/>
                <a:cs typeface="Arial"/>
              </a:rPr>
              <a:t>This is a space that warrants solutions that take the best of higher education, the best of the IT workforce, the best of our richly diverse population, and the best in innovation to create models of success.  As Victor Wang describes in </a:t>
            </a:r>
            <a:r>
              <a:rPr lang="en-US" i="1" dirty="0">
                <a:solidFill>
                  <a:schemeClr val="tx1">
                    <a:lumMod val="65000"/>
                    <a:lumOff val="35000"/>
                  </a:schemeClr>
                </a:solidFill>
                <a:latin typeface="Arial"/>
                <a:cs typeface="Arial"/>
              </a:rPr>
              <a:t>The Rainforest</a:t>
            </a:r>
            <a:r>
              <a:rPr lang="en-US" dirty="0">
                <a:solidFill>
                  <a:schemeClr val="tx1">
                    <a:lumMod val="65000"/>
                    <a:lumOff val="35000"/>
                  </a:schemeClr>
                </a:solidFill>
                <a:latin typeface="Arial"/>
                <a:cs typeface="Arial"/>
              </a:rPr>
              <a:t>, true innovation requires an ecosystem. An ecosystem that by nature is full, diverse and driven by innovation. The use of AIML in this study to leverage growing data in new and novel ways provides a glimpse into what is possible.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8139" y="3960613"/>
            <a:ext cx="3401059" cy="2757125"/>
          </a:xfrm>
          <a:prstGeom prst="rect">
            <a:avLst/>
          </a:prstGeom>
        </p:spPr>
      </p:pic>
    </p:spTree>
    <p:extLst>
      <p:ext uri="{BB962C8B-B14F-4D97-AF65-F5344CB8AC3E}">
        <p14:creationId xmlns:p14="http://schemas.microsoft.com/office/powerpoint/2010/main" val="19391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698497" y="1138296"/>
            <a:ext cx="8843927" cy="4227465"/>
            <a:chOff x="8121762" y="1692521"/>
            <a:chExt cx="4121458" cy="4227465"/>
          </a:xfrm>
        </p:grpSpPr>
        <p:sp>
          <p:nvSpPr>
            <p:cNvPr id="55" name="TextBox 54">
              <a:extLst>
                <a:ext uri="{FF2B5EF4-FFF2-40B4-BE49-F238E27FC236}">
                  <a16:creationId xmlns:a16="http://schemas.microsoft.com/office/drawing/2014/main" id="{75768135-EB4B-4AB8-8052-26BED62BCE3A}"/>
                </a:ext>
              </a:extLst>
            </p:cNvPr>
            <p:cNvSpPr txBox="1"/>
            <p:nvPr/>
          </p:nvSpPr>
          <p:spPr>
            <a:xfrm>
              <a:off x="10735652" y="5719931"/>
              <a:ext cx="311662"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pPr algn="l"/>
              <a:r>
                <a:rPr lang="en-US" dirty="0">
                  <a:solidFill>
                    <a:schemeClr val="bg1"/>
                  </a:solidFill>
                  <a:latin typeface="+mn-lt"/>
                </a:rPr>
                <a:t>START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8121762" y="1692521"/>
              <a:ext cx="4121458" cy="707886"/>
            </a:xfrm>
            <a:prstGeom prst="rect">
              <a:avLst/>
            </a:prstGeom>
            <a:noFill/>
            <a:effectLst/>
          </p:spPr>
          <p:txBody>
            <a:bodyPr wrap="square" rtlCol="0">
              <a:spAutoFit/>
            </a:bodyPr>
            <a:lstStyle/>
            <a:p>
              <a:r>
                <a:rPr lang="en-US" sz="4000" b="1" spc="-150" dirty="0">
                  <a:solidFill>
                    <a:schemeClr val="tx1">
                      <a:lumMod val="85000"/>
                      <a:lumOff val="15000"/>
                    </a:schemeClr>
                  </a:solidFill>
                  <a:latin typeface="+mj-lt"/>
                </a:rPr>
                <a:t>Next </a:t>
              </a:r>
              <a:r>
                <a:rPr lang="en-US" sz="4000" b="1" spc="-150" dirty="0">
                  <a:solidFill>
                    <a:srgbClr val="C00000"/>
                  </a:solidFill>
                  <a:latin typeface="+mj-lt"/>
                </a:rPr>
                <a:t>Steps</a:t>
              </a:r>
              <a:endParaRPr lang="en-ID" b="1" spc="-150" dirty="0">
                <a:solidFill>
                  <a:srgbClr val="C00000"/>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1992976" y="2845684"/>
            <a:ext cx="5816016" cy="1200329"/>
          </a:xfrm>
          <a:prstGeom prst="rect">
            <a:avLst/>
          </a:prstGeom>
          <a:noFill/>
          <a:effectLst/>
        </p:spPr>
        <p:txBody>
          <a:bodyPr wrap="none" rtlCol="0">
            <a:spAutoFit/>
          </a:bodyPr>
          <a:lstStyle/>
          <a:p>
            <a:pPr algn="ctr"/>
            <a:r>
              <a:rPr lang="en-US" sz="7200" b="1" cap="all" spc="-150" dirty="0">
                <a:solidFill>
                  <a:schemeClr val="bg1">
                    <a:alpha val="54000"/>
                  </a:schemeClr>
                </a:solidFill>
                <a:effectLst>
                  <a:outerShdw blurRad="63500" sx="101000" sy="101000" algn="ctr" rotWithShape="0">
                    <a:prstClr val="black">
                      <a:alpha val="20000"/>
                    </a:prstClr>
                  </a:outerShdw>
                </a:effectLst>
                <a:latin typeface="+mj-lt"/>
              </a:rPr>
              <a:t>Next Steps</a:t>
            </a:r>
            <a:endParaRPr lang="en-ID" sz="4000" b="1" cap="all"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2" name="Rectangle 1"/>
          <p:cNvSpPr/>
          <p:nvPr/>
        </p:nvSpPr>
        <p:spPr>
          <a:xfrm>
            <a:off x="2698497" y="2096437"/>
            <a:ext cx="8202742" cy="2308324"/>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solidFill>
                  <a:schemeClr val="tx1">
                    <a:lumMod val="65000"/>
                    <a:lumOff val="35000"/>
                  </a:schemeClr>
                </a:solidFill>
              </a:rPr>
              <a:t>Migration from synthetic data model to live training data.</a:t>
            </a:r>
          </a:p>
          <a:p>
            <a:pPr marL="285750" indent="-285750">
              <a:buFont typeface="Arial" panose="020B0604020202020204" pitchFamily="34" charset="0"/>
              <a:buChar char="•"/>
            </a:pPr>
            <a:r>
              <a:rPr lang="en-US" dirty="0">
                <a:solidFill>
                  <a:schemeClr val="tx1">
                    <a:lumMod val="65000"/>
                    <a:lumOff val="35000"/>
                  </a:schemeClr>
                </a:solidFill>
              </a:rPr>
              <a:t>Reassessment of data to ensure size and scope meet intended needs.</a:t>
            </a:r>
          </a:p>
          <a:p>
            <a:pPr marL="285750" indent="-285750">
              <a:buFont typeface="Arial" panose="020B0604020202020204" pitchFamily="34" charset="0"/>
              <a:buChar char="•"/>
            </a:pPr>
            <a:r>
              <a:rPr lang="en-US" dirty="0">
                <a:solidFill>
                  <a:schemeClr val="tx1">
                    <a:lumMod val="65000"/>
                    <a:lumOff val="35000"/>
                  </a:schemeClr>
                </a:solidFill>
              </a:rPr>
              <a:t>Development of modified algorithm leveraging lessons learned from initial analysis.</a:t>
            </a:r>
            <a:endParaRPr lang="en-US" dirty="0">
              <a:solidFill>
                <a:schemeClr val="tx1">
                  <a:lumMod val="65000"/>
                  <a:lumOff val="35000"/>
                </a:schemeClr>
              </a:solidFill>
              <a:ea typeface="Roboto"/>
            </a:endParaRPr>
          </a:p>
          <a:p>
            <a:pPr marL="285750" indent="-285750">
              <a:buFont typeface="Arial" panose="020B0604020202020204" pitchFamily="34" charset="0"/>
              <a:buChar char="•"/>
            </a:pPr>
            <a:r>
              <a:rPr lang="en-US" dirty="0">
                <a:solidFill>
                  <a:schemeClr val="tx1">
                    <a:lumMod val="65000"/>
                    <a:lumOff val="35000"/>
                  </a:schemeClr>
                </a:solidFill>
              </a:rPr>
              <a:t>Assessment of algorithm leveraging AI Fairness 360, </a:t>
            </a:r>
            <a:r>
              <a:rPr lang="en-US" dirty="0" err="1">
                <a:solidFill>
                  <a:schemeClr val="tx1">
                    <a:lumMod val="65000"/>
                    <a:lumOff val="35000"/>
                  </a:schemeClr>
                </a:solidFill>
              </a:rPr>
              <a:t>FairML</a:t>
            </a:r>
            <a:r>
              <a:rPr lang="en-US" dirty="0">
                <a:solidFill>
                  <a:schemeClr val="tx1">
                    <a:lumMod val="65000"/>
                    <a:lumOff val="35000"/>
                  </a:schemeClr>
                </a:solidFill>
              </a:rPr>
              <a:t>, etc.</a:t>
            </a:r>
            <a:endParaRPr lang="en-US" dirty="0">
              <a:solidFill>
                <a:schemeClr val="tx1">
                  <a:lumMod val="65000"/>
                  <a:lumOff val="35000"/>
                </a:schemeClr>
              </a:solidFill>
              <a:ea typeface="Roboto"/>
            </a:endParaRPr>
          </a:p>
          <a:p>
            <a:pPr marL="285750" indent="-285750">
              <a:buFont typeface="Arial" panose="020B0604020202020204" pitchFamily="34" charset="0"/>
              <a:buChar char="•"/>
            </a:pPr>
            <a:r>
              <a:rPr lang="en-US" dirty="0">
                <a:solidFill>
                  <a:schemeClr val="tx1">
                    <a:lumMod val="65000"/>
                    <a:lumOff val="35000"/>
                  </a:schemeClr>
                </a:solidFill>
              </a:rPr>
              <a:t>Pilot implementation of model. </a:t>
            </a:r>
            <a:endParaRPr lang="en-US" dirty="0">
              <a:solidFill>
                <a:schemeClr val="tx1">
                  <a:lumMod val="65000"/>
                  <a:lumOff val="35000"/>
                </a:schemeClr>
              </a:solidFill>
              <a:ea typeface="Roboto"/>
            </a:endParaRPr>
          </a:p>
          <a:p>
            <a:pPr marL="285750" indent="-285750">
              <a:buFont typeface="Arial" panose="020B0604020202020204" pitchFamily="34" charset="0"/>
              <a:buChar char="•"/>
            </a:pPr>
            <a:r>
              <a:rPr lang="en-US" dirty="0">
                <a:solidFill>
                  <a:schemeClr val="tx1">
                    <a:lumMod val="65000"/>
                    <a:lumOff val="35000"/>
                  </a:schemeClr>
                </a:solidFill>
              </a:rPr>
              <a:t>Assessment &amp; analysis (longitudinal study).</a:t>
            </a:r>
            <a:endParaRPr lang="en-US" dirty="0">
              <a:solidFill>
                <a:schemeClr val="tx1">
                  <a:lumMod val="65000"/>
                  <a:lumOff val="35000"/>
                </a:schemeClr>
              </a:solidFill>
              <a:ea typeface="Roboto"/>
            </a:endParaRPr>
          </a:p>
          <a:p>
            <a:endParaRPr lang="en-US" b="0" i="0" dirty="0">
              <a:solidFill>
                <a:srgbClr val="212529"/>
              </a:solidFill>
              <a:effectLst/>
              <a:latin typeface="IBM Plex Sans" panose="020B0604020202020204" pitchFamily="34" charset="0"/>
            </a:endParaRPr>
          </a:p>
        </p:txBody>
      </p:sp>
    </p:spTree>
    <p:extLst>
      <p:ext uri="{BB962C8B-B14F-4D97-AF65-F5344CB8AC3E}">
        <p14:creationId xmlns:p14="http://schemas.microsoft.com/office/powerpoint/2010/main" val="1896621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277" b="18277"/>
          <a:stretch>
            <a:fillRect/>
          </a:stretch>
        </p:blipFill>
        <p:spPr/>
      </p:pic>
      <p:sp>
        <p:nvSpPr>
          <p:cNvPr id="3" name="Shapes">
            <a:extLst>
              <a:ext uri="{FF2B5EF4-FFF2-40B4-BE49-F238E27FC236}">
                <a16:creationId xmlns:a16="http://schemas.microsoft.com/office/drawing/2014/main" id="{4625EB77-73FA-4DFE-92BA-5DCD55F31780}"/>
              </a:ext>
            </a:extLst>
          </p:cNvPr>
          <p:cNvSpPr/>
          <p:nvPr/>
        </p:nvSpPr>
        <p:spPr>
          <a:xfrm flipH="1">
            <a:off x="0" y="2"/>
            <a:ext cx="12193588" cy="5679583"/>
          </a:xfrm>
          <a:custGeom>
            <a:avLst/>
            <a:gdLst>
              <a:gd name="connsiteX0" fmla="*/ 0 w 12193588"/>
              <a:gd name="connsiteY0" fmla="*/ 0 h 5679583"/>
              <a:gd name="connsiteX1" fmla="*/ 12193588 w 12193588"/>
              <a:gd name="connsiteY1" fmla="*/ 0 h 5679583"/>
              <a:gd name="connsiteX2" fmla="*/ 12193588 w 12193588"/>
              <a:gd name="connsiteY2" fmla="*/ 5679583 h 5679583"/>
              <a:gd name="connsiteX3" fmla="*/ 12115800 w 12193588"/>
              <a:gd name="connsiteY3" fmla="*/ 5676900 h 5679583"/>
              <a:gd name="connsiteX4" fmla="*/ 10134600 w 12193588"/>
              <a:gd name="connsiteY4" fmla="*/ 4914900 h 5679583"/>
              <a:gd name="connsiteX5" fmla="*/ 6686550 w 12193588"/>
              <a:gd name="connsiteY5" fmla="*/ 4267200 h 5679583"/>
              <a:gd name="connsiteX6" fmla="*/ 3714750 w 12193588"/>
              <a:gd name="connsiteY6" fmla="*/ 3943350 h 5679583"/>
              <a:gd name="connsiteX7" fmla="*/ 1562100 w 12193588"/>
              <a:gd name="connsiteY7" fmla="*/ 2895600 h 5679583"/>
              <a:gd name="connsiteX8" fmla="*/ 0 w 12193588"/>
              <a:gd name="connsiteY8" fmla="*/ 452742 h 567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5679583">
                <a:moveTo>
                  <a:pt x="0" y="0"/>
                </a:moveTo>
                <a:lnTo>
                  <a:pt x="12193588" y="0"/>
                </a:lnTo>
                <a:lnTo>
                  <a:pt x="12193588" y="5679583"/>
                </a:lnTo>
                <a:lnTo>
                  <a:pt x="12115800" y="5676900"/>
                </a:lnTo>
                <a:lnTo>
                  <a:pt x="10134600" y="4914900"/>
                </a:lnTo>
                <a:lnTo>
                  <a:pt x="6686550" y="4267200"/>
                </a:lnTo>
                <a:lnTo>
                  <a:pt x="3714750" y="3943350"/>
                </a:lnTo>
                <a:lnTo>
                  <a:pt x="1562100" y="2895600"/>
                </a:lnTo>
                <a:lnTo>
                  <a:pt x="0" y="452742"/>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4" name="Group 3">
            <a:extLst>
              <a:ext uri="{FF2B5EF4-FFF2-40B4-BE49-F238E27FC236}">
                <a16:creationId xmlns:a16="http://schemas.microsoft.com/office/drawing/2014/main" id="{203B8BE2-BBEC-428B-95E0-206A3878DFD7}"/>
              </a:ext>
            </a:extLst>
          </p:cNvPr>
          <p:cNvGrpSpPr/>
          <p:nvPr/>
        </p:nvGrpSpPr>
        <p:grpSpPr>
          <a:xfrm flipH="1">
            <a:off x="0" y="12012"/>
            <a:ext cx="12193589" cy="6845989"/>
            <a:chOff x="0" y="12012"/>
            <a:chExt cx="12193589" cy="6845989"/>
          </a:xfrm>
        </p:grpSpPr>
        <p:sp>
          <p:nvSpPr>
            <p:cNvPr id="5" name="Freeform 11">
              <a:extLst>
                <a:ext uri="{FF2B5EF4-FFF2-40B4-BE49-F238E27FC236}">
                  <a16:creationId xmlns:a16="http://schemas.microsoft.com/office/drawing/2014/main" id="{714C87E9-CF23-470A-8EE1-08F6B8BDA653}"/>
                </a:ext>
              </a:extLst>
            </p:cNvPr>
            <p:cNvSpPr/>
            <p:nvPr/>
          </p:nvSpPr>
          <p:spPr>
            <a:xfrm>
              <a:off x="0" y="12012"/>
              <a:ext cx="12193588" cy="6845988"/>
            </a:xfrm>
            <a:custGeom>
              <a:avLst/>
              <a:gdLst>
                <a:gd name="connsiteX0" fmla="*/ 0 w 12193588"/>
                <a:gd name="connsiteY0" fmla="*/ 0 h 6845988"/>
                <a:gd name="connsiteX1" fmla="*/ 109131 w 12193588"/>
                <a:gd name="connsiteY1" fmla="*/ 242263 h 6845988"/>
                <a:gd name="connsiteX2" fmla="*/ 5283849 w 12193588"/>
                <a:gd name="connsiteY2" fmla="*/ 3878809 h 6845988"/>
                <a:gd name="connsiteX3" fmla="*/ 5875082 w 12193588"/>
                <a:gd name="connsiteY3" fmla="*/ 3937185 h 6845988"/>
                <a:gd name="connsiteX4" fmla="*/ 12093439 w 12193588"/>
                <a:gd name="connsiteY4" fmla="*/ 5264750 h 6845988"/>
                <a:gd name="connsiteX5" fmla="*/ 12193588 w 12193588"/>
                <a:gd name="connsiteY5" fmla="*/ 5305225 h 6845988"/>
                <a:gd name="connsiteX6" fmla="*/ 12193588 w 12193588"/>
                <a:gd name="connsiteY6" fmla="*/ 6845988 h 6845988"/>
                <a:gd name="connsiteX7" fmla="*/ 0 w 12193588"/>
                <a:gd name="connsiteY7" fmla="*/ 6845988 h 68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588" h="6845988">
                  <a:moveTo>
                    <a:pt x="0" y="0"/>
                  </a:moveTo>
                  <a:lnTo>
                    <a:pt x="109131" y="242263"/>
                  </a:lnTo>
                  <a:cubicBezTo>
                    <a:pt x="873620" y="1861456"/>
                    <a:pt x="2309145" y="3715768"/>
                    <a:pt x="5283849" y="3878809"/>
                  </a:cubicBezTo>
                  <a:cubicBezTo>
                    <a:pt x="5482223" y="3890485"/>
                    <a:pt x="5676708" y="3913835"/>
                    <a:pt x="5875082" y="3937185"/>
                  </a:cubicBezTo>
                  <a:cubicBezTo>
                    <a:pt x="5875082" y="3937185"/>
                    <a:pt x="9348456" y="4227924"/>
                    <a:pt x="12093439" y="5264750"/>
                  </a:cubicBezTo>
                  <a:lnTo>
                    <a:pt x="12193588" y="5305225"/>
                  </a:lnTo>
                  <a:lnTo>
                    <a:pt x="12193588" y="6845988"/>
                  </a:lnTo>
                  <a:lnTo>
                    <a:pt x="0" y="68459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id-ID">
                <a:solidFill>
                  <a:schemeClr val="tx1"/>
                </a:solidFill>
              </a:endParaRPr>
            </a:p>
          </p:txBody>
        </p:sp>
        <p:sp>
          <p:nvSpPr>
            <p:cNvPr id="6" name="Freeform 12">
              <a:extLst>
                <a:ext uri="{FF2B5EF4-FFF2-40B4-BE49-F238E27FC236}">
                  <a16:creationId xmlns:a16="http://schemas.microsoft.com/office/drawing/2014/main" id="{0B44E798-D24E-4836-9B8E-F5122254EA07}"/>
                </a:ext>
              </a:extLst>
            </p:cNvPr>
            <p:cNvSpPr/>
            <p:nvPr/>
          </p:nvSpPr>
          <p:spPr>
            <a:xfrm>
              <a:off x="1" y="4560090"/>
              <a:ext cx="9721037" cy="2297911"/>
            </a:xfrm>
            <a:custGeom>
              <a:avLst/>
              <a:gdLst>
                <a:gd name="connsiteX0" fmla="*/ 0 w 9721037"/>
                <a:gd name="connsiteY0" fmla="*/ 0 h 2297911"/>
                <a:gd name="connsiteX1" fmla="*/ 25669 w 9721037"/>
                <a:gd name="connsiteY1" fmla="*/ 19824 h 2297911"/>
                <a:gd name="connsiteX2" fmla="*/ 2595992 w 9721037"/>
                <a:gd name="connsiteY2" fmla="*/ 1101172 h 2297911"/>
                <a:gd name="connsiteX3" fmla="*/ 9549533 w 9721037"/>
                <a:gd name="connsiteY3" fmla="*/ 2223776 h 2297911"/>
                <a:gd name="connsiteX4" fmla="*/ 9721037 w 9721037"/>
                <a:gd name="connsiteY4" fmla="*/ 2297911 h 2297911"/>
                <a:gd name="connsiteX5" fmla="*/ 0 w 9721037"/>
                <a:gd name="connsiteY5" fmla="*/ 2297911 h 22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1037" h="2297911">
                  <a:moveTo>
                    <a:pt x="0" y="0"/>
                  </a:moveTo>
                  <a:lnTo>
                    <a:pt x="25669" y="19824"/>
                  </a:lnTo>
                  <a:cubicBezTo>
                    <a:pt x="528429" y="395352"/>
                    <a:pt x="1419389" y="928442"/>
                    <a:pt x="2595992" y="1101172"/>
                  </a:cubicBezTo>
                  <a:cubicBezTo>
                    <a:pt x="4305590" y="1355158"/>
                    <a:pt x="7222702" y="1263882"/>
                    <a:pt x="9549533" y="2223776"/>
                  </a:cubicBezTo>
                  <a:lnTo>
                    <a:pt x="9721037" y="2297911"/>
                  </a:lnTo>
                  <a:lnTo>
                    <a:pt x="0" y="22979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7" name="Freeform 13">
              <a:extLst>
                <a:ext uri="{FF2B5EF4-FFF2-40B4-BE49-F238E27FC236}">
                  <a16:creationId xmlns:a16="http://schemas.microsoft.com/office/drawing/2014/main" id="{61BFE982-96D2-4779-B1D3-2F155DDC8FF0}"/>
                </a:ext>
              </a:extLst>
            </p:cNvPr>
            <p:cNvSpPr/>
            <p:nvPr/>
          </p:nvSpPr>
          <p:spPr>
            <a:xfrm>
              <a:off x="1" y="1489796"/>
              <a:ext cx="9341207" cy="4005054"/>
            </a:xfrm>
            <a:custGeom>
              <a:avLst/>
              <a:gdLst>
                <a:gd name="connsiteX0" fmla="*/ 0 w 9341207"/>
                <a:gd name="connsiteY0" fmla="*/ 0 h 4005054"/>
                <a:gd name="connsiteX1" fmla="*/ 9974 w 9341207"/>
                <a:gd name="connsiteY1" fmla="*/ 15917 h 4005054"/>
                <a:gd name="connsiteX2" fmla="*/ 3891518 w 9341207"/>
                <a:gd name="connsiteY2" fmla="*/ 2697017 h 4005054"/>
                <a:gd name="connsiteX3" fmla="*/ 9341207 w 9341207"/>
                <a:gd name="connsiteY3" fmla="*/ 4005054 h 4005054"/>
                <a:gd name="connsiteX4" fmla="*/ 6128186 w 9341207"/>
                <a:gd name="connsiteY4" fmla="*/ 3374393 h 4005054"/>
                <a:gd name="connsiteX5" fmla="*/ 5151832 w 9341207"/>
                <a:gd name="connsiteY5" fmla="*/ 3428895 h 4005054"/>
                <a:gd name="connsiteX6" fmla="*/ 4284394 w 9341207"/>
                <a:gd name="connsiteY6" fmla="*/ 3475610 h 4005054"/>
                <a:gd name="connsiteX7" fmla="*/ 18046 w 9341207"/>
                <a:gd name="connsiteY7" fmla="*/ 1956661 h 4005054"/>
                <a:gd name="connsiteX8" fmla="*/ 0 w 9341207"/>
                <a:gd name="connsiteY8" fmla="*/ 1940236 h 400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1207" h="4005054">
                  <a:moveTo>
                    <a:pt x="0" y="0"/>
                  </a:moveTo>
                  <a:lnTo>
                    <a:pt x="9974" y="15917"/>
                  </a:lnTo>
                  <a:cubicBezTo>
                    <a:pt x="658486" y="1030446"/>
                    <a:pt x="1992782" y="2659547"/>
                    <a:pt x="3891518" y="2697017"/>
                  </a:cubicBezTo>
                  <a:cubicBezTo>
                    <a:pt x="7645230" y="2770983"/>
                    <a:pt x="8248157" y="3393858"/>
                    <a:pt x="9341207" y="4005054"/>
                  </a:cubicBezTo>
                  <a:cubicBezTo>
                    <a:pt x="9341207" y="4005054"/>
                    <a:pt x="8073114" y="3374393"/>
                    <a:pt x="6128186" y="3374393"/>
                  </a:cubicBezTo>
                  <a:cubicBezTo>
                    <a:pt x="5820887" y="3374393"/>
                    <a:pt x="5494139" y="3389965"/>
                    <a:pt x="5151832" y="3428895"/>
                  </a:cubicBezTo>
                  <a:cubicBezTo>
                    <a:pt x="4852313" y="3460039"/>
                    <a:pt x="4560574" y="3475610"/>
                    <a:pt x="4284394" y="3475610"/>
                  </a:cubicBezTo>
                  <a:cubicBezTo>
                    <a:pt x="2102185" y="3475610"/>
                    <a:pt x="688495" y="2540872"/>
                    <a:pt x="18046" y="1956661"/>
                  </a:cubicBezTo>
                  <a:lnTo>
                    <a:pt x="0" y="1940236"/>
                  </a:ln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solidFill>
                  <a:schemeClr val="tx1"/>
                </a:solidFill>
              </a:endParaRPr>
            </a:p>
          </p:txBody>
        </p:sp>
        <p:sp>
          <p:nvSpPr>
            <p:cNvPr id="8" name="Freeform 14">
              <a:extLst>
                <a:ext uri="{FF2B5EF4-FFF2-40B4-BE49-F238E27FC236}">
                  <a16:creationId xmlns:a16="http://schemas.microsoft.com/office/drawing/2014/main" id="{3EE34257-3965-41CC-8BB3-AEDB10A33280}"/>
                </a:ext>
              </a:extLst>
            </p:cNvPr>
            <p:cNvSpPr>
              <a:spLocks/>
            </p:cNvSpPr>
            <p:nvPr/>
          </p:nvSpPr>
          <p:spPr bwMode="auto">
            <a:xfrm>
              <a:off x="3930029" y="5066848"/>
              <a:ext cx="6110504" cy="1194205"/>
            </a:xfrm>
            <a:custGeom>
              <a:avLst/>
              <a:gdLst>
                <a:gd name="T0" fmla="*/ 530 w 1571"/>
                <a:gd name="T1" fmla="*/ 0 h 307"/>
                <a:gd name="T2" fmla="*/ 468 w 1571"/>
                <a:gd name="T3" fmla="*/ 1 h 307"/>
                <a:gd name="T4" fmla="*/ 0 w 1571"/>
                <a:gd name="T5" fmla="*/ 31 h 307"/>
                <a:gd name="T6" fmla="*/ 475 w 1571"/>
                <a:gd name="T7" fmla="*/ 83 h 307"/>
                <a:gd name="T8" fmla="*/ 1186 w 1571"/>
                <a:gd name="T9" fmla="*/ 222 h 307"/>
                <a:gd name="T10" fmla="*/ 513 w 1571"/>
                <a:gd name="T11" fmla="*/ 35 h 307"/>
                <a:gd name="T12" fmla="*/ 555 w 1571"/>
                <a:gd name="T13" fmla="*/ 35 h 307"/>
                <a:gd name="T14" fmla="*/ 1571 w 1571"/>
                <a:gd name="T15" fmla="*/ 307 h 307"/>
                <a:gd name="T16" fmla="*/ 530 w 1571"/>
                <a:gd name="T17"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1" h="307">
                  <a:moveTo>
                    <a:pt x="530" y="0"/>
                  </a:moveTo>
                  <a:cubicBezTo>
                    <a:pt x="507" y="0"/>
                    <a:pt x="486" y="0"/>
                    <a:pt x="468" y="1"/>
                  </a:cubicBezTo>
                  <a:cubicBezTo>
                    <a:pt x="255" y="10"/>
                    <a:pt x="0" y="31"/>
                    <a:pt x="0" y="31"/>
                  </a:cubicBezTo>
                  <a:cubicBezTo>
                    <a:pt x="0" y="31"/>
                    <a:pt x="59" y="49"/>
                    <a:pt x="475" y="83"/>
                  </a:cubicBezTo>
                  <a:cubicBezTo>
                    <a:pt x="892" y="117"/>
                    <a:pt x="1186" y="222"/>
                    <a:pt x="1186" y="222"/>
                  </a:cubicBezTo>
                  <a:cubicBezTo>
                    <a:pt x="1048" y="114"/>
                    <a:pt x="513" y="35"/>
                    <a:pt x="513" y="35"/>
                  </a:cubicBezTo>
                  <a:cubicBezTo>
                    <a:pt x="527" y="35"/>
                    <a:pt x="541" y="35"/>
                    <a:pt x="555" y="35"/>
                  </a:cubicBezTo>
                  <a:cubicBezTo>
                    <a:pt x="1215" y="35"/>
                    <a:pt x="1571" y="307"/>
                    <a:pt x="1571" y="307"/>
                  </a:cubicBezTo>
                  <a:cubicBezTo>
                    <a:pt x="1317" y="61"/>
                    <a:pt x="795" y="0"/>
                    <a:pt x="530" y="0"/>
                  </a:cubicBezTo>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 name="Freeform 15">
              <a:extLst>
                <a:ext uri="{FF2B5EF4-FFF2-40B4-BE49-F238E27FC236}">
                  <a16:creationId xmlns:a16="http://schemas.microsoft.com/office/drawing/2014/main" id="{C742EB0D-C085-4770-89A6-3E6D62E8F54D}"/>
                </a:ext>
              </a:extLst>
            </p:cNvPr>
            <p:cNvSpPr>
              <a:spLocks/>
            </p:cNvSpPr>
            <p:nvPr/>
          </p:nvSpPr>
          <p:spPr bwMode="auto">
            <a:xfrm>
              <a:off x="4961822" y="5575101"/>
              <a:ext cx="3531023" cy="850274"/>
            </a:xfrm>
            <a:custGeom>
              <a:avLst/>
              <a:gdLst>
                <a:gd name="T0" fmla="*/ 0 w 908"/>
                <a:gd name="T1" fmla="*/ 0 h 218"/>
                <a:gd name="T2" fmla="*/ 354 w 908"/>
                <a:gd name="T3" fmla="*/ 113 h 218"/>
                <a:gd name="T4" fmla="*/ 908 w 908"/>
                <a:gd name="T5" fmla="*/ 218 h 218"/>
                <a:gd name="T6" fmla="*/ 0 w 908"/>
                <a:gd name="T7" fmla="*/ 0 h 218"/>
              </a:gdLst>
              <a:ahLst/>
              <a:cxnLst>
                <a:cxn ang="0">
                  <a:pos x="T0" y="T1"/>
                </a:cxn>
                <a:cxn ang="0">
                  <a:pos x="T2" y="T3"/>
                </a:cxn>
                <a:cxn ang="0">
                  <a:pos x="T4" y="T5"/>
                </a:cxn>
                <a:cxn ang="0">
                  <a:pos x="T6" y="T7"/>
                </a:cxn>
              </a:cxnLst>
              <a:rect l="0" t="0" r="r" b="b"/>
              <a:pathLst>
                <a:path w="908" h="218">
                  <a:moveTo>
                    <a:pt x="0" y="0"/>
                  </a:moveTo>
                  <a:cubicBezTo>
                    <a:pt x="0" y="0"/>
                    <a:pt x="159" y="35"/>
                    <a:pt x="354" y="113"/>
                  </a:cubicBezTo>
                  <a:cubicBezTo>
                    <a:pt x="538" y="136"/>
                    <a:pt x="727" y="168"/>
                    <a:pt x="908" y="218"/>
                  </a:cubicBezTo>
                  <a:cubicBezTo>
                    <a:pt x="718" y="128"/>
                    <a:pt x="423" y="31"/>
                    <a:pt x="0" y="0"/>
                  </a:cubicBezTo>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Freeform 16">
              <a:extLst>
                <a:ext uri="{FF2B5EF4-FFF2-40B4-BE49-F238E27FC236}">
                  <a16:creationId xmlns:a16="http://schemas.microsoft.com/office/drawing/2014/main" id="{BE9F0DDA-E17B-4D24-A7CC-FACF039FCD0E}"/>
                </a:ext>
              </a:extLst>
            </p:cNvPr>
            <p:cNvSpPr/>
            <p:nvPr/>
          </p:nvSpPr>
          <p:spPr>
            <a:xfrm>
              <a:off x="6337544" y="6016480"/>
              <a:ext cx="2913552" cy="841521"/>
            </a:xfrm>
            <a:custGeom>
              <a:avLst/>
              <a:gdLst>
                <a:gd name="connsiteX0" fmla="*/ 0 w 2913552"/>
                <a:gd name="connsiteY0" fmla="*/ 0 h 841521"/>
                <a:gd name="connsiteX1" fmla="*/ 2155162 w 2913552"/>
                <a:gd name="connsiteY1" fmla="*/ 408342 h 841521"/>
                <a:gd name="connsiteX2" fmla="*/ 2833171 w 2913552"/>
                <a:gd name="connsiteY2" fmla="*/ 786308 h 841521"/>
                <a:gd name="connsiteX3" fmla="*/ 2913552 w 2913552"/>
                <a:gd name="connsiteY3" fmla="*/ 841521 h 841521"/>
                <a:gd name="connsiteX4" fmla="*/ 1529155 w 2913552"/>
                <a:gd name="connsiteY4" fmla="*/ 841521 h 841521"/>
                <a:gd name="connsiteX5" fmla="*/ 1415237 w 2913552"/>
                <a:gd name="connsiteY5" fmla="*/ 754703 h 841521"/>
                <a:gd name="connsiteX6" fmla="*/ 0 w 2913552"/>
                <a:gd name="connsiteY6" fmla="*/ 0 h 84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3552" h="841521">
                  <a:moveTo>
                    <a:pt x="0" y="0"/>
                  </a:moveTo>
                  <a:cubicBezTo>
                    <a:pt x="715794" y="89447"/>
                    <a:pt x="1451039" y="213893"/>
                    <a:pt x="2155162" y="408342"/>
                  </a:cubicBezTo>
                  <a:cubicBezTo>
                    <a:pt x="2439632" y="543970"/>
                    <a:pt x="2663925" y="675222"/>
                    <a:pt x="2833171" y="786308"/>
                  </a:cubicBezTo>
                  <a:lnTo>
                    <a:pt x="2913552" y="841521"/>
                  </a:lnTo>
                  <a:lnTo>
                    <a:pt x="1529155" y="841521"/>
                  </a:lnTo>
                  <a:lnTo>
                    <a:pt x="1415237" y="754703"/>
                  </a:lnTo>
                  <a:cubicBezTo>
                    <a:pt x="966468" y="433134"/>
                    <a:pt x="458069" y="183754"/>
                    <a:pt x="0" y="0"/>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11" name="Freeform 17">
              <a:extLst>
                <a:ext uri="{FF2B5EF4-FFF2-40B4-BE49-F238E27FC236}">
                  <a16:creationId xmlns:a16="http://schemas.microsoft.com/office/drawing/2014/main" id="{4B1A67E5-94A1-4E84-B4D5-F1477BF58C29}"/>
                </a:ext>
              </a:extLst>
            </p:cNvPr>
            <p:cNvSpPr/>
            <p:nvPr/>
          </p:nvSpPr>
          <p:spPr>
            <a:xfrm>
              <a:off x="0" y="4045551"/>
              <a:ext cx="5412754" cy="1873482"/>
            </a:xfrm>
            <a:custGeom>
              <a:avLst/>
              <a:gdLst>
                <a:gd name="connsiteX0" fmla="*/ 0 w 5412754"/>
                <a:gd name="connsiteY0" fmla="*/ 0 h 1873482"/>
                <a:gd name="connsiteX1" fmla="*/ 51161 w 5412754"/>
                <a:gd name="connsiteY1" fmla="*/ 52461 h 1873482"/>
                <a:gd name="connsiteX2" fmla="*/ 242868 w 5412754"/>
                <a:gd name="connsiteY2" fmla="*/ 223228 h 1873482"/>
                <a:gd name="connsiteX3" fmla="*/ 2308488 w 5412754"/>
                <a:gd name="connsiteY3" fmla="*/ 1165118 h 1873482"/>
                <a:gd name="connsiteX4" fmla="*/ 4603621 w 5412754"/>
                <a:gd name="connsiteY4" fmla="*/ 1616603 h 1873482"/>
                <a:gd name="connsiteX5" fmla="*/ 5412754 w 5412754"/>
                <a:gd name="connsiteY5" fmla="*/ 1873482 h 1873482"/>
                <a:gd name="connsiteX6" fmla="*/ 2596352 w 5412754"/>
                <a:gd name="connsiteY6" fmla="*/ 1616603 h 1873482"/>
                <a:gd name="connsiteX7" fmla="*/ 25724 w 5412754"/>
                <a:gd name="connsiteY7" fmla="*/ 535365 h 1873482"/>
                <a:gd name="connsiteX8" fmla="*/ 0 w 5412754"/>
                <a:gd name="connsiteY8" fmla="*/ 515502 h 187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2754" h="1873482">
                  <a:moveTo>
                    <a:pt x="0" y="0"/>
                  </a:moveTo>
                  <a:lnTo>
                    <a:pt x="51161" y="52461"/>
                  </a:lnTo>
                  <a:cubicBezTo>
                    <a:pt x="113524" y="111816"/>
                    <a:pt x="177710" y="168738"/>
                    <a:pt x="242868" y="223228"/>
                  </a:cubicBezTo>
                  <a:cubicBezTo>
                    <a:pt x="834157" y="717526"/>
                    <a:pt x="1549927" y="1036679"/>
                    <a:pt x="2308488" y="1165118"/>
                  </a:cubicBezTo>
                  <a:cubicBezTo>
                    <a:pt x="2954237" y="1270205"/>
                    <a:pt x="3922862" y="1441458"/>
                    <a:pt x="4603621" y="1616603"/>
                  </a:cubicBezTo>
                  <a:cubicBezTo>
                    <a:pt x="4899266" y="1694445"/>
                    <a:pt x="5171570" y="1780072"/>
                    <a:pt x="5412754" y="1873482"/>
                  </a:cubicBezTo>
                  <a:cubicBezTo>
                    <a:pt x="4342988" y="1772287"/>
                    <a:pt x="3351023" y="1729474"/>
                    <a:pt x="2596352" y="1616603"/>
                  </a:cubicBezTo>
                  <a:cubicBezTo>
                    <a:pt x="1419610" y="1443891"/>
                    <a:pt x="528544" y="910854"/>
                    <a:pt x="25724" y="535365"/>
                  </a:cubicBezTo>
                  <a:lnTo>
                    <a:pt x="0" y="515502"/>
                  </a:ln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18">
              <a:extLst>
                <a:ext uri="{FF2B5EF4-FFF2-40B4-BE49-F238E27FC236}">
                  <a16:creationId xmlns:a16="http://schemas.microsoft.com/office/drawing/2014/main" id="{40BAE700-7B6A-4BE2-8ED5-8AA8F17B5207}"/>
                </a:ext>
              </a:extLst>
            </p:cNvPr>
            <p:cNvSpPr/>
            <p:nvPr/>
          </p:nvSpPr>
          <p:spPr>
            <a:xfrm>
              <a:off x="1" y="4560044"/>
              <a:ext cx="7087189" cy="2297956"/>
            </a:xfrm>
            <a:custGeom>
              <a:avLst/>
              <a:gdLst>
                <a:gd name="connsiteX0" fmla="*/ 0 w 7087189"/>
                <a:gd name="connsiteY0" fmla="*/ 0 h 2297956"/>
                <a:gd name="connsiteX1" fmla="*/ 25729 w 7087189"/>
                <a:gd name="connsiteY1" fmla="*/ 19869 h 2297956"/>
                <a:gd name="connsiteX2" fmla="*/ 2596388 w 7087189"/>
                <a:gd name="connsiteY2" fmla="*/ 1101217 h 2297956"/>
                <a:gd name="connsiteX3" fmla="*/ 5412822 w 7087189"/>
                <a:gd name="connsiteY3" fmla="*/ 1358122 h 2297956"/>
                <a:gd name="connsiteX4" fmla="*/ 7011546 w 7087189"/>
                <a:gd name="connsiteY4" fmla="*/ 2235338 h 2297956"/>
                <a:gd name="connsiteX5" fmla="*/ 7087189 w 7087189"/>
                <a:gd name="connsiteY5" fmla="*/ 2297956 h 2297956"/>
                <a:gd name="connsiteX6" fmla="*/ 5027360 w 7087189"/>
                <a:gd name="connsiteY6" fmla="*/ 2297956 h 2297956"/>
                <a:gd name="connsiteX7" fmla="*/ 4989287 w 7087189"/>
                <a:gd name="connsiteY7" fmla="*/ 2266049 h 2297956"/>
                <a:gd name="connsiteX8" fmla="*/ 3891792 w 7087189"/>
                <a:gd name="connsiteY8" fmla="*/ 1665630 h 2297956"/>
                <a:gd name="connsiteX9" fmla="*/ 2491355 w 7087189"/>
                <a:gd name="connsiteY9" fmla="*/ 1264702 h 2297956"/>
                <a:gd name="connsiteX10" fmla="*/ 2483575 w 7087189"/>
                <a:gd name="connsiteY10" fmla="*/ 1264702 h 2297956"/>
                <a:gd name="connsiteX11" fmla="*/ 4238011 w 7087189"/>
                <a:gd name="connsiteY11" fmla="*/ 2066558 h 2297956"/>
                <a:gd name="connsiteX12" fmla="*/ 1651093 w 7087189"/>
                <a:gd name="connsiteY12" fmla="*/ 1548855 h 2297956"/>
                <a:gd name="connsiteX13" fmla="*/ 1631643 w 7087189"/>
                <a:gd name="connsiteY13" fmla="*/ 1548855 h 2297956"/>
                <a:gd name="connsiteX14" fmla="*/ 64613 w 7087189"/>
                <a:gd name="connsiteY14" fmla="*/ 1690978 h 2297956"/>
                <a:gd name="connsiteX15" fmla="*/ 0 w 7087189"/>
                <a:gd name="connsiteY15" fmla="*/ 1701977 h 22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7189" h="2297956">
                  <a:moveTo>
                    <a:pt x="0" y="0"/>
                  </a:moveTo>
                  <a:lnTo>
                    <a:pt x="25729" y="19869"/>
                  </a:lnTo>
                  <a:cubicBezTo>
                    <a:pt x="528556" y="395397"/>
                    <a:pt x="1419632" y="928487"/>
                    <a:pt x="2596388" y="1101217"/>
                  </a:cubicBezTo>
                  <a:cubicBezTo>
                    <a:pt x="3351068" y="1214100"/>
                    <a:pt x="4343044" y="1256917"/>
                    <a:pt x="5412822" y="1358122"/>
                  </a:cubicBezTo>
                  <a:cubicBezTo>
                    <a:pt x="6187439" y="1647141"/>
                    <a:pt x="6706038" y="1990350"/>
                    <a:pt x="7011546" y="2235338"/>
                  </a:cubicBezTo>
                  <a:lnTo>
                    <a:pt x="7087189" y="2297956"/>
                  </a:lnTo>
                  <a:lnTo>
                    <a:pt x="5027360" y="2297956"/>
                  </a:lnTo>
                  <a:lnTo>
                    <a:pt x="4989287" y="2266049"/>
                  </a:lnTo>
                  <a:cubicBezTo>
                    <a:pt x="4769983" y="2094779"/>
                    <a:pt x="4418901" y="1871933"/>
                    <a:pt x="3891792" y="1665630"/>
                  </a:cubicBezTo>
                  <a:cubicBezTo>
                    <a:pt x="2895926" y="1276380"/>
                    <a:pt x="2534147" y="1264702"/>
                    <a:pt x="2491355" y="1264702"/>
                  </a:cubicBezTo>
                  <a:cubicBezTo>
                    <a:pt x="2487465" y="1264702"/>
                    <a:pt x="2483575" y="1264702"/>
                    <a:pt x="2483575" y="1264702"/>
                  </a:cubicBezTo>
                  <a:cubicBezTo>
                    <a:pt x="2483575" y="1264702"/>
                    <a:pt x="3833441" y="1727910"/>
                    <a:pt x="4238011" y="2066558"/>
                  </a:cubicBezTo>
                  <a:cubicBezTo>
                    <a:pt x="4238011" y="2066558"/>
                    <a:pt x="2666410" y="1548855"/>
                    <a:pt x="1651093" y="1548855"/>
                  </a:cubicBezTo>
                  <a:cubicBezTo>
                    <a:pt x="1643313" y="1548855"/>
                    <a:pt x="1639423" y="1548855"/>
                    <a:pt x="1631643" y="1548855"/>
                  </a:cubicBezTo>
                  <a:cubicBezTo>
                    <a:pt x="1040833" y="1551044"/>
                    <a:pt x="459871" y="1625899"/>
                    <a:pt x="64613" y="1690978"/>
                  </a:cubicBezTo>
                  <a:lnTo>
                    <a:pt x="0" y="1701977"/>
                  </a:ln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13" name="Freeform 19">
              <a:extLst>
                <a:ext uri="{FF2B5EF4-FFF2-40B4-BE49-F238E27FC236}">
                  <a16:creationId xmlns:a16="http://schemas.microsoft.com/office/drawing/2014/main" id="{8A93AAEC-DE33-42FF-901F-46D78886FC20}"/>
                </a:ext>
              </a:extLst>
            </p:cNvPr>
            <p:cNvSpPr/>
            <p:nvPr/>
          </p:nvSpPr>
          <p:spPr>
            <a:xfrm>
              <a:off x="5875150" y="3949072"/>
              <a:ext cx="6318439" cy="2638320"/>
            </a:xfrm>
            <a:custGeom>
              <a:avLst/>
              <a:gdLst>
                <a:gd name="connsiteX0" fmla="*/ 0 w 6318439"/>
                <a:gd name="connsiteY0" fmla="*/ 0 h 2638320"/>
                <a:gd name="connsiteX1" fmla="*/ 6218295 w 6318439"/>
                <a:gd name="connsiteY1" fmla="*/ 1327768 h 2638320"/>
                <a:gd name="connsiteX2" fmla="*/ 6318439 w 6318439"/>
                <a:gd name="connsiteY2" fmla="*/ 1368248 h 2638320"/>
                <a:gd name="connsiteX3" fmla="*/ 6318439 w 6318439"/>
                <a:gd name="connsiteY3" fmla="*/ 2638320 h 2638320"/>
                <a:gd name="connsiteX4" fmla="*/ 6234508 w 6318439"/>
                <a:gd name="connsiteY4" fmla="*/ 2583524 h 2638320"/>
                <a:gd name="connsiteX5" fmla="*/ 0 w 6318439"/>
                <a:gd name="connsiteY5" fmla="*/ 0 h 263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18439" h="2638320">
                  <a:moveTo>
                    <a:pt x="0" y="0"/>
                  </a:moveTo>
                  <a:cubicBezTo>
                    <a:pt x="0" y="0"/>
                    <a:pt x="3473340" y="290784"/>
                    <a:pt x="6218295" y="1327768"/>
                  </a:cubicBezTo>
                  <a:lnTo>
                    <a:pt x="6318439" y="1368248"/>
                  </a:lnTo>
                  <a:lnTo>
                    <a:pt x="6318439" y="2638320"/>
                  </a:lnTo>
                  <a:lnTo>
                    <a:pt x="6234508" y="2583524"/>
                  </a:lnTo>
                  <a:cubicBezTo>
                    <a:pt x="5224048" y="1930345"/>
                    <a:pt x="2847227" y="554655"/>
                    <a:pt x="0" y="0"/>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20">
              <a:extLst>
                <a:ext uri="{FF2B5EF4-FFF2-40B4-BE49-F238E27FC236}">
                  <a16:creationId xmlns:a16="http://schemas.microsoft.com/office/drawing/2014/main" id="{07DEF002-3E2D-499C-92FF-30ECC0876F7F}"/>
                </a:ext>
              </a:extLst>
            </p:cNvPr>
            <p:cNvSpPr/>
            <p:nvPr/>
          </p:nvSpPr>
          <p:spPr>
            <a:xfrm>
              <a:off x="1128904" y="6505626"/>
              <a:ext cx="2307745" cy="352375"/>
            </a:xfrm>
            <a:custGeom>
              <a:avLst/>
              <a:gdLst>
                <a:gd name="connsiteX0" fmla="*/ 0 w 2307745"/>
                <a:gd name="connsiteY0" fmla="*/ 0 h 352375"/>
                <a:gd name="connsiteX1" fmla="*/ 2264443 w 2307745"/>
                <a:gd name="connsiteY1" fmla="*/ 337846 h 352375"/>
                <a:gd name="connsiteX2" fmla="*/ 2307745 w 2307745"/>
                <a:gd name="connsiteY2" fmla="*/ 352375 h 352375"/>
                <a:gd name="connsiteX3" fmla="*/ 1059269 w 2307745"/>
                <a:gd name="connsiteY3" fmla="*/ 352375 h 352375"/>
                <a:gd name="connsiteX4" fmla="*/ 818815 w 2307745"/>
                <a:gd name="connsiteY4" fmla="*/ 254434 h 352375"/>
                <a:gd name="connsiteX5" fmla="*/ 0 w 2307745"/>
                <a:gd name="connsiteY5" fmla="*/ 0 h 35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745" h="352375">
                  <a:moveTo>
                    <a:pt x="0" y="0"/>
                  </a:moveTo>
                  <a:cubicBezTo>
                    <a:pt x="1089423" y="42839"/>
                    <a:pt x="1813110" y="195698"/>
                    <a:pt x="2264443" y="337846"/>
                  </a:cubicBezTo>
                  <a:lnTo>
                    <a:pt x="2307745" y="352375"/>
                  </a:lnTo>
                  <a:lnTo>
                    <a:pt x="1059269" y="352375"/>
                  </a:lnTo>
                  <a:lnTo>
                    <a:pt x="818815" y="254434"/>
                  </a:lnTo>
                  <a:cubicBezTo>
                    <a:pt x="395159" y="94319"/>
                    <a:pt x="0" y="0"/>
                    <a:pt x="0" y="0"/>
                  </a:cubicBezTo>
                  <a:close/>
                </a:path>
              </a:pathLst>
            </a:custGeom>
            <a:solidFill>
              <a:schemeClr val="bg1">
                <a:lumMod val="85000"/>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1"/>
                </a:solidFill>
              </a:endParaRPr>
            </a:p>
          </p:txBody>
        </p:sp>
        <p:sp>
          <p:nvSpPr>
            <p:cNvPr id="15" name="Freeform 22">
              <a:extLst>
                <a:ext uri="{FF2B5EF4-FFF2-40B4-BE49-F238E27FC236}">
                  <a16:creationId xmlns:a16="http://schemas.microsoft.com/office/drawing/2014/main" id="{1127D169-EDEC-4003-BAEB-7ED81B9E1BAC}"/>
                </a:ext>
              </a:extLst>
            </p:cNvPr>
            <p:cNvSpPr/>
            <p:nvPr/>
          </p:nvSpPr>
          <p:spPr>
            <a:xfrm>
              <a:off x="9048866" y="5150920"/>
              <a:ext cx="3144722" cy="1707080"/>
            </a:xfrm>
            <a:custGeom>
              <a:avLst/>
              <a:gdLst>
                <a:gd name="connsiteX0" fmla="*/ 0 w 3144722"/>
                <a:gd name="connsiteY0" fmla="*/ 0 h 1707080"/>
                <a:gd name="connsiteX1" fmla="*/ 2893710 w 3144722"/>
                <a:gd name="connsiteY1" fmla="*/ 1515013 h 1707080"/>
                <a:gd name="connsiteX2" fmla="*/ 3144722 w 3144722"/>
                <a:gd name="connsiteY2" fmla="*/ 1675638 h 1707080"/>
                <a:gd name="connsiteX3" fmla="*/ 3144722 w 3144722"/>
                <a:gd name="connsiteY3" fmla="*/ 1707080 h 1707080"/>
                <a:gd name="connsiteX4" fmla="*/ 2346083 w 3144722"/>
                <a:gd name="connsiteY4" fmla="*/ 1707080 h 1707080"/>
                <a:gd name="connsiteX5" fmla="*/ 2296935 w 3144722"/>
                <a:gd name="connsiteY5" fmla="*/ 1666595 h 1707080"/>
                <a:gd name="connsiteX6" fmla="*/ 0 w 3144722"/>
                <a:gd name="connsiteY6" fmla="*/ 0 h 17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22" h="1707080">
                  <a:moveTo>
                    <a:pt x="0" y="0"/>
                  </a:moveTo>
                  <a:cubicBezTo>
                    <a:pt x="0" y="0"/>
                    <a:pt x="1316372" y="527609"/>
                    <a:pt x="2893710" y="1515013"/>
                  </a:cubicBezTo>
                  <a:lnTo>
                    <a:pt x="3144722" y="1675638"/>
                  </a:lnTo>
                  <a:lnTo>
                    <a:pt x="3144722" y="1707080"/>
                  </a:lnTo>
                  <a:lnTo>
                    <a:pt x="2346083" y="1707080"/>
                  </a:lnTo>
                  <a:lnTo>
                    <a:pt x="2296935" y="1666595"/>
                  </a:lnTo>
                  <a:cubicBezTo>
                    <a:pt x="1731499" y="1203044"/>
                    <a:pt x="653506" y="347481"/>
                    <a:pt x="0" y="0"/>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TextBox 18">
            <a:extLst>
              <a:ext uri="{FF2B5EF4-FFF2-40B4-BE49-F238E27FC236}">
                <a16:creationId xmlns:a16="http://schemas.microsoft.com/office/drawing/2014/main" id="{C013EFE2-B487-4679-B148-E291267AC7F6}"/>
              </a:ext>
            </a:extLst>
          </p:cNvPr>
          <p:cNvSpPr txBox="1"/>
          <p:nvPr/>
        </p:nvSpPr>
        <p:spPr>
          <a:xfrm>
            <a:off x="414761" y="1051828"/>
            <a:ext cx="2729962" cy="1661993"/>
          </a:xfrm>
          <a:prstGeom prst="rect">
            <a:avLst/>
          </a:prstGeom>
          <a:noFill/>
        </p:spPr>
        <p:txBody>
          <a:bodyPr wrap="square" lIns="0" tIns="0" rIns="0" bIns="0" rtlCol="0">
            <a:spAutoFit/>
          </a:bodyPr>
          <a:lstStyle/>
          <a:p>
            <a:pPr algn="r"/>
            <a:r>
              <a:rPr lang="id-ID" sz="5400" spc="-150" dirty="0">
                <a:solidFill>
                  <a:schemeClr val="tx1">
                    <a:lumMod val="85000"/>
                    <a:lumOff val="15000"/>
                  </a:schemeClr>
                </a:solidFill>
                <a:latin typeface="+mj-lt"/>
              </a:rPr>
              <a:t>THANK </a:t>
            </a:r>
            <a:endParaRPr lang="en-US" sz="5400" spc="-150" dirty="0">
              <a:solidFill>
                <a:schemeClr val="tx1">
                  <a:lumMod val="85000"/>
                  <a:lumOff val="15000"/>
                </a:schemeClr>
              </a:solidFill>
              <a:latin typeface="+mj-lt"/>
            </a:endParaRPr>
          </a:p>
          <a:p>
            <a:pPr algn="r"/>
            <a:r>
              <a:rPr lang="id-ID" sz="5400" spc="-150" dirty="0">
                <a:solidFill>
                  <a:schemeClr val="accent1"/>
                </a:solidFill>
                <a:latin typeface="+mj-lt"/>
              </a:rPr>
              <a:t>YOU</a:t>
            </a:r>
            <a:endParaRPr lang="id-ID" sz="5400" spc="-150" dirty="0">
              <a:solidFill>
                <a:schemeClr val="tx1">
                  <a:lumMod val="85000"/>
                  <a:lumOff val="15000"/>
                </a:schemeClr>
              </a:solidFill>
              <a:latin typeface="+mj-lt"/>
            </a:endParaRPr>
          </a:p>
        </p:txBody>
      </p:sp>
      <p:sp>
        <p:nvSpPr>
          <p:cNvPr id="27" name="Freeform: Shape 26">
            <a:extLst>
              <a:ext uri="{FF2B5EF4-FFF2-40B4-BE49-F238E27FC236}">
                <a16:creationId xmlns:a16="http://schemas.microsoft.com/office/drawing/2014/main" id="{EDD004E8-4E3F-43E6-A953-4BCA24740C10}"/>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4638" y="5789834"/>
            <a:ext cx="1620098" cy="915355"/>
          </a:xfrm>
          <a:prstGeom prst="rect">
            <a:avLst/>
          </a:prstGeom>
        </p:spPr>
      </p:pic>
      <p:sp>
        <p:nvSpPr>
          <p:cNvPr id="20" name="TextBox 19">
            <a:extLst>
              <a:ext uri="{FF2B5EF4-FFF2-40B4-BE49-F238E27FC236}">
                <a16:creationId xmlns:a16="http://schemas.microsoft.com/office/drawing/2014/main" id="{C013EFE2-B487-4679-B148-E291267AC7F6}"/>
              </a:ext>
            </a:extLst>
          </p:cNvPr>
          <p:cNvSpPr txBox="1"/>
          <p:nvPr/>
        </p:nvSpPr>
        <p:spPr>
          <a:xfrm>
            <a:off x="1572362" y="2685116"/>
            <a:ext cx="2063497" cy="430887"/>
          </a:xfrm>
          <a:prstGeom prst="rect">
            <a:avLst/>
          </a:prstGeom>
          <a:noFill/>
        </p:spPr>
        <p:txBody>
          <a:bodyPr wrap="square" lIns="0" tIns="0" rIns="0" bIns="0" rtlCol="0">
            <a:spAutoFit/>
          </a:bodyPr>
          <a:lstStyle/>
          <a:p>
            <a:pPr algn="ctr"/>
            <a:r>
              <a:rPr lang="en-US" sz="2800" spc="-150" dirty="0">
                <a:solidFill>
                  <a:schemeClr val="tx1">
                    <a:lumMod val="50000"/>
                    <a:lumOff val="50000"/>
                  </a:schemeClr>
                </a:solidFill>
              </a:rPr>
              <a:t>Q&amp;A</a:t>
            </a:r>
            <a:endParaRPr lang="id-ID" sz="2800" spc="-150" dirty="0">
              <a:solidFill>
                <a:schemeClr val="tx1">
                  <a:lumMod val="50000"/>
                  <a:lumOff val="50000"/>
                </a:schemeClr>
              </a:solidFill>
            </a:endParaRPr>
          </a:p>
        </p:txBody>
      </p:sp>
    </p:spTree>
    <p:extLst>
      <p:ext uri="{BB962C8B-B14F-4D97-AF65-F5344CB8AC3E}">
        <p14:creationId xmlns:p14="http://schemas.microsoft.com/office/powerpoint/2010/main" val="420549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650349" y="625405"/>
            <a:ext cx="9199780" cy="4200113"/>
            <a:chOff x="7383475" y="2568083"/>
            <a:chExt cx="4025069" cy="3567220"/>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7401701" y="3365341"/>
              <a:ext cx="4006843" cy="2769962"/>
            </a:xfrm>
            <a:prstGeom prst="rect">
              <a:avLst/>
            </a:prstGeom>
            <a:noFill/>
          </p:spPr>
          <p:txBody>
            <a:bodyPr wrap="square" lIns="0" tIns="0" rIns="0" bIns="0" rtlCol="0" anchor="t">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marL="457200" indent="-457200" algn="l">
                <a:buFont typeface="+mj-lt"/>
                <a:buAutoNum type="arabicPeriod"/>
              </a:pPr>
              <a:r>
                <a:rPr lang="en-US" sz="2400" b="1" dirty="0">
                  <a:latin typeface="+mn-lt"/>
                </a:rPr>
                <a:t>Limited (not enough) training data.</a:t>
              </a:r>
            </a:p>
            <a:p>
              <a:pPr marL="457200" indent="-457200" algn="l">
                <a:buFont typeface="+mj-lt"/>
                <a:buAutoNum type="arabicPeriod"/>
              </a:pPr>
              <a:r>
                <a:rPr lang="en-US" sz="2400" b="1" dirty="0">
                  <a:latin typeface="+mn-lt"/>
                </a:rPr>
                <a:t>Bias introduced by humans developing algorithms.</a:t>
              </a:r>
            </a:p>
            <a:p>
              <a:pPr marL="457200" indent="-457200" algn="l">
                <a:buFont typeface="+mj-lt"/>
                <a:buAutoNum type="arabicPeriod"/>
              </a:pPr>
              <a:r>
                <a:rPr lang="en-US" sz="2400" b="1" dirty="0">
                  <a:latin typeface="+mn-lt"/>
                </a:rPr>
                <a:t>Inability to extract bias from historically-biased data.</a:t>
              </a:r>
              <a:endParaRPr lang="en-US" sz="2400" b="1">
                <a:latin typeface="+mn-lt"/>
                <a:ea typeface="Roboto"/>
              </a:endParaRPr>
            </a:p>
            <a:p>
              <a:pPr marL="457200" indent="-457200" algn="l">
                <a:buFont typeface="+mj-lt"/>
                <a:buAutoNum type="arabicPeriod"/>
              </a:pPr>
              <a:r>
                <a:rPr lang="en-US" sz="2400" b="1" dirty="0">
                  <a:latin typeface="+mn-lt"/>
                </a:rPr>
                <a:t>Lack of diversity in the AI workspace.</a:t>
              </a:r>
            </a:p>
            <a:p>
              <a:pPr marL="457200" indent="-457200" algn="l">
                <a:buFont typeface="+mj-lt"/>
                <a:buAutoNum type="arabicPeriod"/>
              </a:pPr>
              <a:r>
                <a:rPr lang="en-US" sz="2400" b="1" dirty="0">
                  <a:latin typeface="+mn-lt"/>
                </a:rPr>
                <a:t>Lack of audits/review (i.e., AI fairness frameworks/toolkits).</a:t>
              </a:r>
              <a:endParaRPr lang="en-US" sz="2400" b="1" dirty="0">
                <a:latin typeface="+mn-lt"/>
                <a:ea typeface="Roboto"/>
              </a:endParaRPr>
            </a:p>
            <a:p>
              <a:pPr algn="l"/>
              <a:endParaRPr lang="en-US" sz="2400" b="1" dirty="0">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921781" y="5719931"/>
              <a:ext cx="293310"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STAT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7383475" y="2568083"/>
              <a:ext cx="4017384" cy="601218"/>
            </a:xfrm>
            <a:prstGeom prst="rect">
              <a:avLst/>
            </a:prstGeom>
            <a:noFill/>
            <a:effectLst/>
          </p:spPr>
          <p:txBody>
            <a:bodyPr wrap="square" rtlCol="0">
              <a:spAutoFit/>
            </a:bodyPr>
            <a:lstStyle/>
            <a:p>
              <a:r>
                <a:rPr lang="en-US" sz="4000" b="1" spc="-150" dirty="0">
                  <a:solidFill>
                    <a:schemeClr val="accent1"/>
                  </a:solidFill>
                  <a:latin typeface="+mj-lt"/>
                </a:rPr>
                <a:t>Reasons for Bias in AI</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2356066" y="2891850"/>
            <a:ext cx="6542176" cy="1107996"/>
          </a:xfrm>
          <a:prstGeom prst="rect">
            <a:avLst/>
          </a:prstGeom>
          <a:noFill/>
          <a:effectLst/>
        </p:spPr>
        <p:txBody>
          <a:bodyPr wrap="none" rtlCol="0">
            <a:spAutoFit/>
          </a:bodyPr>
          <a:lstStyle/>
          <a:p>
            <a:pPr algn="ctr"/>
            <a:r>
              <a:rPr lang="en-US" sz="6600" b="1" spc="-150" dirty="0">
                <a:solidFill>
                  <a:schemeClr val="bg1">
                    <a:alpha val="54000"/>
                  </a:schemeClr>
                </a:solidFill>
                <a:effectLst>
                  <a:outerShdw blurRad="63500" sx="101000" sy="101000" algn="ctr" rotWithShape="0">
                    <a:prstClr val="black">
                      <a:alpha val="20000"/>
                    </a:prstClr>
                  </a:outerShdw>
                </a:effectLst>
                <a:latin typeface="+mj-lt"/>
              </a:rPr>
              <a:t>BACKGROUND</a:t>
            </a:r>
            <a:endParaRPr lang="en-ID" sz="66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Tree>
    <p:extLst>
      <p:ext uri="{BB962C8B-B14F-4D97-AF65-F5344CB8AC3E}">
        <p14:creationId xmlns:p14="http://schemas.microsoft.com/office/powerpoint/2010/main" val="1383341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650349" y="625405"/>
            <a:ext cx="9199780" cy="3946595"/>
            <a:chOff x="7383475" y="2568083"/>
            <a:chExt cx="4025069" cy="3351903"/>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7401701" y="3365341"/>
              <a:ext cx="4006843" cy="491417"/>
            </a:xfrm>
            <a:prstGeom prst="rect">
              <a:avLst/>
            </a:prstGeom>
            <a:noFill/>
          </p:spPr>
          <p:txBody>
            <a:bodyPr wrap="square" lIns="0" tIns="0" rIns="0" bIns="0" rtlCol="0">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endParaRPr lang="en-US" sz="2400" b="1" dirty="0">
                <a:latin typeface="+mn-lt"/>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921781" y="5719931"/>
              <a:ext cx="293310"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STAT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7383475" y="2568083"/>
              <a:ext cx="4017384" cy="601218"/>
            </a:xfrm>
            <a:prstGeom prst="rect">
              <a:avLst/>
            </a:prstGeom>
            <a:noFill/>
            <a:effectLst/>
          </p:spPr>
          <p:txBody>
            <a:bodyPr wrap="square" rtlCol="0">
              <a:spAutoFit/>
            </a:bodyPr>
            <a:lstStyle/>
            <a:p>
              <a:r>
                <a:rPr lang="en-US" sz="4000" b="1" spc="-150" dirty="0">
                  <a:solidFill>
                    <a:schemeClr val="accent1"/>
                  </a:solidFill>
                  <a:latin typeface="+mj-lt"/>
                </a:rPr>
                <a:t>Challenges in Higher Ed AI Adoption</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2356066" y="2891850"/>
            <a:ext cx="6542176" cy="1107996"/>
          </a:xfrm>
          <a:prstGeom prst="rect">
            <a:avLst/>
          </a:prstGeom>
          <a:noFill/>
          <a:effectLst/>
        </p:spPr>
        <p:txBody>
          <a:bodyPr wrap="none" rtlCol="0">
            <a:spAutoFit/>
          </a:bodyPr>
          <a:lstStyle/>
          <a:p>
            <a:pPr algn="ctr"/>
            <a:r>
              <a:rPr lang="en-US" sz="6600" b="1" spc="-150" dirty="0">
                <a:solidFill>
                  <a:schemeClr val="bg1">
                    <a:alpha val="54000"/>
                  </a:schemeClr>
                </a:solidFill>
                <a:effectLst>
                  <a:outerShdw blurRad="63500" sx="101000" sy="101000" algn="ctr" rotWithShape="0">
                    <a:prstClr val="black">
                      <a:alpha val="20000"/>
                    </a:prstClr>
                  </a:outerShdw>
                </a:effectLst>
                <a:latin typeface="+mj-lt"/>
              </a:rPr>
              <a:t>BACKGROUND</a:t>
            </a:r>
            <a:endParaRPr lang="en-ID" sz="66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pic>
        <p:nvPicPr>
          <p:cNvPr id="1026" name="Picture 2" descr="No Challenge (NC), Minor Challenge (Min), Moderate Challenge (Mod), or Major Challenge (Maj). Percentages are approximate. Immature data governance: NC 13%, Min 23%, Mod 24%, Maj 40%.&#10;Concerns about algorithmic bias: NC 10%, Min 25%, Mod 25%, Maj 40%.&#10;Ineffective data management and integration: NC 10%, Min 20%, Mod 32%, Maj 38%.&#10;Concerns about ethics related to Al use: NC 11%, Min 25%, Mod 30%, Maj 34%.&#10;Insufficient technical expertise: NC 14%, Min 18%, Mod 35%, Maj 33%.&#10;Financial concerns: NC 10%, Min 25%, Mod 32%, Maj 33%.&#10;Insufficient leadership support: NC 20%, Min 25%, Mod 25%, Maj 30%.&#10;Misalignment with institutional mission: NC 30%, Min 30%, Mod 15%, Maj 25%.&#10;Reputational concerns: NC 22%, Min 26%, Mod 36%, Maj 16%. ">
            <a:extLst>
              <a:ext uri="{FF2B5EF4-FFF2-40B4-BE49-F238E27FC236}">
                <a16:creationId xmlns:a16="http://schemas.microsoft.com/office/drawing/2014/main" id="{B366A6A9-8DD1-4B53-98B1-53E93876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194" y="1748117"/>
            <a:ext cx="6057963" cy="4208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59C547-376C-454B-9463-FE9B711C14F7}"/>
              </a:ext>
            </a:extLst>
          </p:cNvPr>
          <p:cNvSpPr txBox="1"/>
          <p:nvPr/>
        </p:nvSpPr>
        <p:spPr>
          <a:xfrm>
            <a:off x="9364914" y="6353735"/>
            <a:ext cx="3132679" cy="286682"/>
          </a:xfrm>
          <a:prstGeom prst="rect">
            <a:avLst/>
          </a:prstGeom>
          <a:noFill/>
        </p:spPr>
        <p:txBody>
          <a:bodyPr wrap="square" lIns="0" tIns="0" rIns="0" bIns="0" rtlCol="0">
            <a:spAutoFit/>
          </a:bodyPr>
          <a:lstStyle/>
          <a:p>
            <a:pPr algn="just">
              <a:lnSpc>
                <a:spcPct val="150000"/>
              </a:lnSpc>
            </a:pPr>
            <a:r>
              <a:rPr lang="en-US" sz="1400" i="1" dirty="0">
                <a:solidFill>
                  <a:schemeClr val="tx1">
                    <a:lumMod val="50000"/>
                    <a:lumOff val="50000"/>
                  </a:schemeClr>
                </a:solidFill>
              </a:rPr>
              <a:t>Educause Survey Results 2021</a:t>
            </a:r>
          </a:p>
        </p:txBody>
      </p:sp>
    </p:spTree>
    <p:extLst>
      <p:ext uri="{BB962C8B-B14F-4D97-AF65-F5344CB8AC3E}">
        <p14:creationId xmlns:p14="http://schemas.microsoft.com/office/powerpoint/2010/main" val="75647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s">
            <a:extLst>
              <a:ext uri="{FF2B5EF4-FFF2-40B4-BE49-F238E27FC236}">
                <a16:creationId xmlns:a16="http://schemas.microsoft.com/office/drawing/2014/main" id="{C8FEDCC8-D3C9-4095-B728-A9A31A7369F3}"/>
              </a:ext>
            </a:extLst>
          </p:cNvPr>
          <p:cNvSpPr/>
          <p:nvPr/>
        </p:nvSpPr>
        <p:spPr>
          <a:xfrm>
            <a:off x="-986" y="0"/>
            <a:ext cx="1909623"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63" name="Group 62">
            <a:extLst>
              <a:ext uri="{FF2B5EF4-FFF2-40B4-BE49-F238E27FC236}">
                <a16:creationId xmlns:a16="http://schemas.microsoft.com/office/drawing/2014/main" id="{E46B73CD-D0F0-4907-B345-46F5952A33F3}"/>
              </a:ext>
            </a:extLst>
          </p:cNvPr>
          <p:cNvGrpSpPr/>
          <p:nvPr/>
        </p:nvGrpSpPr>
        <p:grpSpPr>
          <a:xfrm>
            <a:off x="2650349" y="625405"/>
            <a:ext cx="9182215" cy="4253901"/>
            <a:chOff x="7383475" y="2568083"/>
            <a:chExt cx="4017384" cy="3612903"/>
          </a:xfrm>
        </p:grpSpPr>
        <p:sp>
          <p:nvSpPr>
            <p:cNvPr id="52" name="Justify Text Body">
              <a:extLst>
                <a:ext uri="{FF2B5EF4-FFF2-40B4-BE49-F238E27FC236}">
                  <a16:creationId xmlns:a16="http://schemas.microsoft.com/office/drawing/2014/main" id="{7C385BEA-6D17-421D-9607-97A838FFCB12}"/>
                </a:ext>
              </a:extLst>
            </p:cNvPr>
            <p:cNvSpPr txBox="1"/>
            <p:nvPr/>
          </p:nvSpPr>
          <p:spPr>
            <a:xfrm flipH="1">
              <a:off x="7394016" y="3411024"/>
              <a:ext cx="4006843" cy="2769962"/>
            </a:xfrm>
            <a:prstGeom prst="rect">
              <a:avLst/>
            </a:prstGeom>
            <a:noFill/>
          </p:spPr>
          <p:txBody>
            <a:bodyPr wrap="square" lIns="0" tIns="0" rIns="0" bIns="0" rtlCol="0" anchor="t">
              <a:spAutoFit/>
            </a:bodyPr>
            <a:lstStyle>
              <a:defPPr>
                <a:defRPr lang="en-US"/>
              </a:defPPr>
              <a:lvl1pPr algn="r">
                <a:lnSpc>
                  <a:spcPct val="150000"/>
                </a:lnSpc>
                <a:defRPr sz="1200">
                  <a:solidFill>
                    <a:schemeClr val="tx1">
                      <a:lumMod val="50000"/>
                      <a:lumOff val="50000"/>
                    </a:schemeClr>
                  </a:solidFill>
                  <a:latin typeface="Nunito" panose="00000500000000000000" pitchFamily="2" charset="0"/>
                </a:defRPr>
              </a:lvl1pPr>
            </a:lstStyle>
            <a:p>
              <a:pPr algn="l"/>
              <a:r>
                <a:rPr lang="en-US" sz="2400" b="1" dirty="0">
                  <a:latin typeface="+mn-lt"/>
                </a:rPr>
                <a:t>Recruitment</a:t>
              </a:r>
            </a:p>
            <a:p>
              <a:pPr algn="l"/>
              <a:r>
                <a:rPr lang="en-US" sz="2400" b="1" dirty="0">
                  <a:latin typeface="+mn-lt"/>
                </a:rPr>
                <a:t>Admissions &amp; onboarding process</a:t>
              </a:r>
              <a:endParaRPr lang="en-US" sz="2400" b="1">
                <a:latin typeface="+mn-lt"/>
                <a:ea typeface="Roboto"/>
              </a:endParaRPr>
            </a:p>
            <a:p>
              <a:pPr algn="l"/>
              <a:r>
                <a:rPr lang="en-US" sz="2400" b="1" dirty="0">
                  <a:latin typeface="+mn-lt"/>
                </a:rPr>
                <a:t>Retention</a:t>
              </a:r>
            </a:p>
            <a:p>
              <a:pPr algn="l"/>
              <a:r>
                <a:rPr lang="en-US" sz="2400" b="1" dirty="0">
                  <a:latin typeface="+mn-lt"/>
                </a:rPr>
                <a:t>Support/augmentation of resources for faculty</a:t>
              </a:r>
              <a:endParaRPr lang="en-US" sz="2400" b="1">
                <a:latin typeface="+mn-lt"/>
                <a:ea typeface="Roboto"/>
              </a:endParaRPr>
            </a:p>
            <a:p>
              <a:pPr algn="l"/>
              <a:r>
                <a:rPr lang="en-US" sz="2400" b="1" dirty="0">
                  <a:latin typeface="+mn-lt"/>
                </a:rPr>
                <a:t>Curriculum augmentation (online tools such as Alex)</a:t>
              </a:r>
              <a:endParaRPr lang="en-US" sz="2400" b="1">
                <a:latin typeface="+mn-lt"/>
                <a:ea typeface="Roboto"/>
              </a:endParaRPr>
            </a:p>
            <a:p>
              <a:pPr algn="l"/>
              <a:r>
                <a:rPr lang="en-US" sz="2400" b="1" dirty="0">
                  <a:latin typeface="+mn-lt"/>
                </a:rPr>
                <a:t>Academic monitoring - student success</a:t>
              </a:r>
              <a:endParaRPr lang="en-US" sz="2400" b="1" dirty="0">
                <a:latin typeface="+mn-lt"/>
                <a:ea typeface="Roboto"/>
              </a:endParaRPr>
            </a:p>
          </p:txBody>
        </p:sp>
        <p:sp>
          <p:nvSpPr>
            <p:cNvPr id="55" name="TextBox 54">
              <a:extLst>
                <a:ext uri="{FF2B5EF4-FFF2-40B4-BE49-F238E27FC236}">
                  <a16:creationId xmlns:a16="http://schemas.microsoft.com/office/drawing/2014/main" id="{75768135-EB4B-4AB8-8052-26BED62BCE3A}"/>
                </a:ext>
              </a:extLst>
            </p:cNvPr>
            <p:cNvSpPr txBox="1"/>
            <p:nvPr/>
          </p:nvSpPr>
          <p:spPr>
            <a:xfrm>
              <a:off x="10921781" y="5719931"/>
              <a:ext cx="293310" cy="200055"/>
            </a:xfrm>
            <a:prstGeom prst="rect">
              <a:avLst/>
            </a:prstGeom>
            <a:noFill/>
          </p:spPr>
          <p:txBody>
            <a:bodyPr wrap="none" rtlCol="0">
              <a:spAutoFit/>
            </a:bodyPr>
            <a:lstStyle>
              <a:defPPr>
                <a:defRPr lang="en-US"/>
              </a:defPPr>
              <a:lvl1pPr algn="ctr">
                <a:defRPr sz="700" spc="300">
                  <a:solidFill>
                    <a:schemeClr val="accent1"/>
                  </a:solidFill>
                  <a:latin typeface="Nunito" panose="00000500000000000000" pitchFamily="2" charset="0"/>
                </a:defRPr>
              </a:lvl1pPr>
            </a:lstStyle>
            <a:p>
              <a:r>
                <a:rPr lang="en-US" dirty="0">
                  <a:solidFill>
                    <a:schemeClr val="bg1"/>
                  </a:solidFill>
                  <a:latin typeface="+mn-lt"/>
                </a:rPr>
                <a:t>STAT</a:t>
              </a:r>
              <a:endParaRPr lang="en-ID" dirty="0">
                <a:solidFill>
                  <a:schemeClr val="bg1"/>
                </a:solidFill>
                <a:latin typeface="+mn-lt"/>
              </a:endParaRPr>
            </a:p>
          </p:txBody>
        </p:sp>
        <p:sp>
          <p:nvSpPr>
            <p:cNvPr id="62" name="TextBox 61">
              <a:extLst>
                <a:ext uri="{FF2B5EF4-FFF2-40B4-BE49-F238E27FC236}">
                  <a16:creationId xmlns:a16="http://schemas.microsoft.com/office/drawing/2014/main" id="{3A80546B-56E8-4341-8911-F6B44EC8A1C3}"/>
                </a:ext>
              </a:extLst>
            </p:cNvPr>
            <p:cNvSpPr txBox="1"/>
            <p:nvPr/>
          </p:nvSpPr>
          <p:spPr>
            <a:xfrm>
              <a:off x="7383475" y="2568083"/>
              <a:ext cx="4017384" cy="601218"/>
            </a:xfrm>
            <a:prstGeom prst="rect">
              <a:avLst/>
            </a:prstGeom>
            <a:noFill/>
            <a:effectLst/>
          </p:spPr>
          <p:txBody>
            <a:bodyPr wrap="square" rtlCol="0">
              <a:spAutoFit/>
            </a:bodyPr>
            <a:lstStyle/>
            <a:p>
              <a:r>
                <a:rPr lang="en-US" sz="4000" b="1" spc="-150" dirty="0">
                  <a:solidFill>
                    <a:schemeClr val="accent1"/>
                  </a:solidFill>
                  <a:latin typeface="+mj-lt"/>
                </a:rPr>
                <a:t>AI Opportunities in Higher Ed</a:t>
              </a:r>
              <a:endParaRPr lang="en-ID" b="1" spc="-150" dirty="0">
                <a:solidFill>
                  <a:schemeClr val="accent1"/>
                </a:solidFill>
                <a:latin typeface="+mj-lt"/>
              </a:endParaRPr>
            </a:p>
          </p:txBody>
        </p:sp>
      </p:grpSp>
      <p:sp>
        <p:nvSpPr>
          <p:cNvPr id="64" name="TextBox 63">
            <a:extLst>
              <a:ext uri="{FF2B5EF4-FFF2-40B4-BE49-F238E27FC236}">
                <a16:creationId xmlns:a16="http://schemas.microsoft.com/office/drawing/2014/main" id="{64BF7A48-1F7F-4BC8-8A81-1D14271681DA}"/>
              </a:ext>
            </a:extLst>
          </p:cNvPr>
          <p:cNvSpPr txBox="1"/>
          <p:nvPr/>
        </p:nvSpPr>
        <p:spPr>
          <a:xfrm rot="16200000">
            <a:off x="-2356066" y="2891850"/>
            <a:ext cx="6542176" cy="1107996"/>
          </a:xfrm>
          <a:prstGeom prst="rect">
            <a:avLst/>
          </a:prstGeom>
          <a:noFill/>
          <a:effectLst/>
        </p:spPr>
        <p:txBody>
          <a:bodyPr wrap="none" rtlCol="0">
            <a:spAutoFit/>
          </a:bodyPr>
          <a:lstStyle/>
          <a:p>
            <a:pPr algn="ctr"/>
            <a:r>
              <a:rPr lang="en-US" sz="6600" b="1" spc="-150" dirty="0">
                <a:solidFill>
                  <a:schemeClr val="bg1">
                    <a:alpha val="54000"/>
                  </a:schemeClr>
                </a:solidFill>
                <a:effectLst>
                  <a:outerShdw blurRad="63500" sx="101000" sy="101000" algn="ctr" rotWithShape="0">
                    <a:prstClr val="black">
                      <a:alpha val="20000"/>
                    </a:prstClr>
                  </a:outerShdw>
                </a:effectLst>
                <a:latin typeface="+mj-lt"/>
              </a:rPr>
              <a:t>BACKGROUND</a:t>
            </a:r>
            <a:endParaRPr lang="en-ID" sz="6600" b="1" spc="-150" dirty="0">
              <a:solidFill>
                <a:schemeClr val="bg1">
                  <a:alpha val="54000"/>
                </a:schemeClr>
              </a:solidFill>
              <a:effectLst>
                <a:outerShdw blurRad="63500" sx="101000" sy="101000" algn="ctr" rotWithShape="0">
                  <a:prstClr val="black">
                    <a:alpha val="20000"/>
                  </a:prstClr>
                </a:outerShdw>
              </a:effectLst>
              <a:latin typeface="+mj-lt"/>
            </a:endParaRPr>
          </a:p>
        </p:txBody>
      </p:sp>
      <p:sp>
        <p:nvSpPr>
          <p:cNvPr id="66" name="Freeform: Shape 65">
            <a:extLst>
              <a:ext uri="{FF2B5EF4-FFF2-40B4-BE49-F238E27FC236}">
                <a16:creationId xmlns:a16="http://schemas.microsoft.com/office/drawing/2014/main" id="{CE22F4AA-F2E3-4409-A05F-2B804D260A4D}"/>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D" dirty="0">
              <a:solidFill>
                <a:schemeClr val="bg1"/>
              </a:solidFill>
            </a:endParaRPr>
          </a:p>
        </p:txBody>
      </p:sp>
      <p:sp>
        <p:nvSpPr>
          <p:cNvPr id="3" name="TextBox 2">
            <a:extLst>
              <a:ext uri="{FF2B5EF4-FFF2-40B4-BE49-F238E27FC236}">
                <a16:creationId xmlns:a16="http://schemas.microsoft.com/office/drawing/2014/main" id="{BC59C547-376C-454B-9463-FE9B711C14F7}"/>
              </a:ext>
            </a:extLst>
          </p:cNvPr>
          <p:cNvSpPr txBox="1"/>
          <p:nvPr/>
        </p:nvSpPr>
        <p:spPr>
          <a:xfrm>
            <a:off x="9364914" y="6353735"/>
            <a:ext cx="3132679" cy="286682"/>
          </a:xfrm>
          <a:prstGeom prst="rect">
            <a:avLst/>
          </a:prstGeom>
          <a:noFill/>
        </p:spPr>
        <p:txBody>
          <a:bodyPr wrap="square" lIns="0" tIns="0" rIns="0" bIns="0" rtlCol="0">
            <a:spAutoFit/>
          </a:bodyPr>
          <a:lstStyle/>
          <a:p>
            <a:pPr algn="just">
              <a:lnSpc>
                <a:spcPct val="150000"/>
              </a:lnSpc>
            </a:pPr>
            <a:r>
              <a:rPr lang="en-US" sz="1400" i="1" dirty="0">
                <a:solidFill>
                  <a:schemeClr val="tx1">
                    <a:lumMod val="50000"/>
                    <a:lumOff val="50000"/>
                  </a:schemeClr>
                </a:solidFill>
              </a:rPr>
              <a:t>Educause Survey Results 2021</a:t>
            </a:r>
          </a:p>
        </p:txBody>
      </p:sp>
    </p:spTree>
    <p:extLst>
      <p:ext uri="{BB962C8B-B14F-4D97-AF65-F5344CB8AC3E}">
        <p14:creationId xmlns:p14="http://schemas.microsoft.com/office/powerpoint/2010/main" val="309248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23" b="36923"/>
          <a:stretch>
            <a:fillRect/>
          </a:stretch>
        </p:blipFill>
        <p:spPr/>
      </p:pic>
      <p:sp>
        <p:nvSpPr>
          <p:cNvPr id="2" name="Rectangle 1">
            <a:extLst>
              <a:ext uri="{FF2B5EF4-FFF2-40B4-BE49-F238E27FC236}">
                <a16:creationId xmlns:a16="http://schemas.microsoft.com/office/drawing/2014/main" id="{2475B83B-3E05-4915-A95C-4C819377BD7C}"/>
              </a:ext>
            </a:extLst>
          </p:cNvPr>
          <p:cNvSpPr>
            <a:spLocks/>
          </p:cNvSpPr>
          <p:nvPr/>
        </p:nvSpPr>
        <p:spPr>
          <a:xfrm>
            <a:off x="-7142" y="4737634"/>
            <a:ext cx="12193588" cy="212171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10" name="TextBox 9">
            <a:extLst>
              <a:ext uri="{FF2B5EF4-FFF2-40B4-BE49-F238E27FC236}">
                <a16:creationId xmlns:a16="http://schemas.microsoft.com/office/drawing/2014/main" id="{9EBA6F83-B731-4CE9-8E6E-85ECCF123245}"/>
              </a:ext>
            </a:extLst>
          </p:cNvPr>
          <p:cNvSpPr txBox="1"/>
          <p:nvPr/>
        </p:nvSpPr>
        <p:spPr>
          <a:xfrm>
            <a:off x="0" y="622089"/>
            <a:ext cx="12186446" cy="707886"/>
          </a:xfrm>
          <a:prstGeom prst="rect">
            <a:avLst/>
          </a:prstGeom>
          <a:noFill/>
          <a:effectLst/>
        </p:spPr>
        <p:txBody>
          <a:bodyPr wrap="square" rtlCol="0">
            <a:spAutoFit/>
          </a:bodyPr>
          <a:lstStyle/>
          <a:p>
            <a:pPr algn="ctr"/>
            <a:r>
              <a:rPr lang="en-US" sz="4000" b="1" spc="-150" dirty="0">
                <a:solidFill>
                  <a:schemeClr val="tx1">
                    <a:lumMod val="85000"/>
                    <a:lumOff val="15000"/>
                  </a:schemeClr>
                </a:solidFill>
                <a:latin typeface="+mj-lt"/>
              </a:rPr>
              <a:t>STEM</a:t>
            </a:r>
            <a:r>
              <a:rPr lang="en-ID" sz="4000" b="1" spc="-150" dirty="0">
                <a:solidFill>
                  <a:schemeClr val="tx1">
                    <a:lumMod val="85000"/>
                    <a:lumOff val="15000"/>
                  </a:schemeClr>
                </a:solidFill>
                <a:latin typeface="+mj-lt"/>
              </a:rPr>
              <a:t> </a:t>
            </a:r>
            <a:r>
              <a:rPr lang="en-US" sz="4000" b="1" spc="-150" dirty="0">
                <a:gradFill>
                  <a:gsLst>
                    <a:gs pos="0">
                      <a:schemeClr val="accent1"/>
                    </a:gs>
                    <a:gs pos="100000">
                      <a:schemeClr val="accent1">
                        <a:lumMod val="75000"/>
                      </a:schemeClr>
                    </a:gs>
                  </a:gsLst>
                  <a:lin ang="0" scaled="1"/>
                </a:gradFill>
                <a:latin typeface="+mj-lt"/>
              </a:rPr>
              <a:t>CASE STUDY</a:t>
            </a:r>
            <a:endParaRPr lang="en-ID" b="1" spc="-150" dirty="0">
              <a:gradFill>
                <a:gsLst>
                  <a:gs pos="0">
                    <a:schemeClr val="accent1"/>
                  </a:gs>
                  <a:gs pos="100000">
                    <a:schemeClr val="accent1">
                      <a:lumMod val="75000"/>
                    </a:schemeClr>
                  </a:gs>
                </a:gsLst>
                <a:lin ang="0" scaled="1"/>
              </a:gradFill>
              <a:latin typeface="+mj-lt"/>
            </a:endParaRPr>
          </a:p>
        </p:txBody>
      </p:sp>
      <p:sp>
        <p:nvSpPr>
          <p:cNvPr id="22" name="Freeform: Shape 21">
            <a:extLst>
              <a:ext uri="{FF2B5EF4-FFF2-40B4-BE49-F238E27FC236}">
                <a16:creationId xmlns:a16="http://schemas.microsoft.com/office/drawing/2014/main" id="{3EEFEE2A-C143-4E8C-86EB-73BD29297799}"/>
              </a:ext>
            </a:extLst>
          </p:cNvPr>
          <p:cNvSpPr/>
          <p:nvPr/>
        </p:nvSpPr>
        <p:spPr>
          <a:xfrm>
            <a:off x="216694" y="262580"/>
            <a:ext cx="198067" cy="142461"/>
          </a:xfrm>
          <a:custGeom>
            <a:avLst/>
            <a:gdLst>
              <a:gd name="connsiteX0" fmla="*/ 14446 w 237559"/>
              <a:gd name="connsiteY0" fmla="*/ 110616 h 142461"/>
              <a:gd name="connsiteX1" fmla="*/ 223113 w 237559"/>
              <a:gd name="connsiteY1" fmla="*/ 110616 h 142461"/>
              <a:gd name="connsiteX2" fmla="*/ 237559 w 237559"/>
              <a:gd name="connsiteY2" fmla="*/ 125700 h 142461"/>
              <a:gd name="connsiteX3" fmla="*/ 223113 w 237559"/>
              <a:gd name="connsiteY3" fmla="*/ 142461 h 142461"/>
              <a:gd name="connsiteX4" fmla="*/ 14446 w 237559"/>
              <a:gd name="connsiteY4" fmla="*/ 142461 h 142461"/>
              <a:gd name="connsiteX5" fmla="*/ 0 w 237559"/>
              <a:gd name="connsiteY5" fmla="*/ 127376 h 142461"/>
              <a:gd name="connsiteX6" fmla="*/ 14446 w 237559"/>
              <a:gd name="connsiteY6" fmla="*/ 110616 h 142461"/>
              <a:gd name="connsiteX7" fmla="*/ 14446 w 237559"/>
              <a:gd name="connsiteY7" fmla="*/ 54470 h 142461"/>
              <a:gd name="connsiteX8" fmla="*/ 223113 w 237559"/>
              <a:gd name="connsiteY8" fmla="*/ 54470 h 142461"/>
              <a:gd name="connsiteX9" fmla="*/ 237559 w 237559"/>
              <a:gd name="connsiteY9" fmla="*/ 69554 h 142461"/>
              <a:gd name="connsiteX10" fmla="*/ 223113 w 237559"/>
              <a:gd name="connsiteY10" fmla="*/ 86315 h 142461"/>
              <a:gd name="connsiteX11" fmla="*/ 14446 w 237559"/>
              <a:gd name="connsiteY11" fmla="*/ 86315 h 142461"/>
              <a:gd name="connsiteX12" fmla="*/ 0 w 237559"/>
              <a:gd name="connsiteY12" fmla="*/ 71230 h 142461"/>
              <a:gd name="connsiteX13" fmla="*/ 14446 w 237559"/>
              <a:gd name="connsiteY13" fmla="*/ 54470 h 142461"/>
              <a:gd name="connsiteX14" fmla="*/ 14446 w 237559"/>
              <a:gd name="connsiteY14" fmla="*/ 0 h 142461"/>
              <a:gd name="connsiteX15" fmla="*/ 223113 w 237559"/>
              <a:gd name="connsiteY15" fmla="*/ 0 h 142461"/>
              <a:gd name="connsiteX16" fmla="*/ 237559 w 237559"/>
              <a:gd name="connsiteY16" fmla="*/ 15084 h 142461"/>
              <a:gd name="connsiteX17" fmla="*/ 223113 w 237559"/>
              <a:gd name="connsiteY17" fmla="*/ 30168 h 142461"/>
              <a:gd name="connsiteX18" fmla="*/ 14446 w 237559"/>
              <a:gd name="connsiteY18" fmla="*/ 30168 h 142461"/>
              <a:gd name="connsiteX19" fmla="*/ 0 w 237559"/>
              <a:gd name="connsiteY19" fmla="*/ 15084 h 142461"/>
              <a:gd name="connsiteX20" fmla="*/ 14446 w 237559"/>
              <a:gd name="connsiteY20" fmla="*/ 0 h 1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7559" h="142461">
                <a:moveTo>
                  <a:pt x="14446" y="110616"/>
                </a:moveTo>
                <a:lnTo>
                  <a:pt x="223113" y="110616"/>
                </a:lnTo>
                <a:cubicBezTo>
                  <a:pt x="231138" y="110616"/>
                  <a:pt x="237559" y="117320"/>
                  <a:pt x="237559" y="125700"/>
                </a:cubicBezTo>
                <a:cubicBezTo>
                  <a:pt x="237559" y="134080"/>
                  <a:pt x="231138" y="142461"/>
                  <a:pt x="223113" y="142461"/>
                </a:cubicBezTo>
                <a:lnTo>
                  <a:pt x="14446" y="142461"/>
                </a:lnTo>
                <a:cubicBezTo>
                  <a:pt x="6420" y="142461"/>
                  <a:pt x="0" y="135757"/>
                  <a:pt x="0" y="127376"/>
                </a:cubicBezTo>
                <a:cubicBezTo>
                  <a:pt x="0" y="118996"/>
                  <a:pt x="6420" y="110616"/>
                  <a:pt x="14446" y="110616"/>
                </a:cubicBezTo>
                <a:close/>
                <a:moveTo>
                  <a:pt x="14446" y="54470"/>
                </a:moveTo>
                <a:lnTo>
                  <a:pt x="223113" y="54470"/>
                </a:lnTo>
                <a:cubicBezTo>
                  <a:pt x="231138" y="54470"/>
                  <a:pt x="237559" y="61174"/>
                  <a:pt x="237559" y="69554"/>
                </a:cubicBezTo>
                <a:cubicBezTo>
                  <a:pt x="237559" y="77934"/>
                  <a:pt x="231138" y="86315"/>
                  <a:pt x="223113" y="86315"/>
                </a:cubicBezTo>
                <a:lnTo>
                  <a:pt x="14446" y="86315"/>
                </a:lnTo>
                <a:cubicBezTo>
                  <a:pt x="6420" y="86315"/>
                  <a:pt x="0" y="79611"/>
                  <a:pt x="0" y="71230"/>
                </a:cubicBezTo>
                <a:cubicBezTo>
                  <a:pt x="0" y="62850"/>
                  <a:pt x="6420" y="54470"/>
                  <a:pt x="14446" y="54470"/>
                </a:cubicBezTo>
                <a:close/>
                <a:moveTo>
                  <a:pt x="14446" y="0"/>
                </a:moveTo>
                <a:lnTo>
                  <a:pt x="223113" y="0"/>
                </a:lnTo>
                <a:cubicBezTo>
                  <a:pt x="231138" y="0"/>
                  <a:pt x="237559" y="6704"/>
                  <a:pt x="237559" y="15084"/>
                </a:cubicBezTo>
                <a:cubicBezTo>
                  <a:pt x="237559" y="23464"/>
                  <a:pt x="231138" y="30168"/>
                  <a:pt x="223113" y="30168"/>
                </a:cubicBezTo>
                <a:lnTo>
                  <a:pt x="14446" y="30168"/>
                </a:lnTo>
                <a:cubicBezTo>
                  <a:pt x="6420" y="30168"/>
                  <a:pt x="0" y="23464"/>
                  <a:pt x="0" y="15084"/>
                </a:cubicBezTo>
                <a:cubicBezTo>
                  <a:pt x="0" y="6704"/>
                  <a:pt x="6420" y="0"/>
                  <a:pt x="14446" y="0"/>
                </a:cubicBezTo>
                <a:close/>
              </a:path>
            </a:pathLst>
          </a:custGeom>
          <a:gradFill flip="none" rotWithShape="1">
            <a:gsLst>
              <a:gs pos="0">
                <a:schemeClr val="accent1"/>
              </a:gs>
              <a:gs pos="100000">
                <a:schemeClr val="accent2"/>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en-ID" dirty="0">
              <a:solidFill>
                <a:schemeClr val="tx1"/>
              </a:solidFill>
            </a:endParaRPr>
          </a:p>
        </p:txBody>
      </p:sp>
      <p:sp>
        <p:nvSpPr>
          <p:cNvPr id="26" name="PpFooter">
            <a:extLst>
              <a:ext uri="{FF2B5EF4-FFF2-40B4-BE49-F238E27FC236}">
                <a16:creationId xmlns:a16="http://schemas.microsoft.com/office/drawing/2014/main" id="{BD2F6B32-FBD0-4FFA-864B-9FDD0646C8A8}"/>
              </a:ext>
            </a:extLst>
          </p:cNvPr>
          <p:cNvSpPr txBox="1"/>
          <p:nvPr/>
        </p:nvSpPr>
        <p:spPr>
          <a:xfrm flipH="1">
            <a:off x="9532782" y="6464082"/>
            <a:ext cx="2367636" cy="138499"/>
          </a:xfrm>
          <a:prstGeom prst="rect">
            <a:avLst/>
          </a:prstGeom>
          <a:noFill/>
        </p:spPr>
        <p:txBody>
          <a:bodyPr wrap="none" lIns="0" tIns="0" rIns="0" bIns="0" rtlCol="0">
            <a:spAutoFit/>
          </a:bodyPr>
          <a:lstStyle/>
          <a:p>
            <a:pPr algn="r"/>
            <a:r>
              <a:rPr lang="id-ID" sz="900" spc="50">
                <a:solidFill>
                  <a:schemeClr val="bg1"/>
                </a:solidFill>
              </a:rPr>
              <a:t>Independence</a:t>
            </a:r>
            <a:r>
              <a:rPr lang="en-ID" sz="900" spc="50" dirty="0">
                <a:solidFill>
                  <a:schemeClr val="bg1"/>
                </a:solidFill>
              </a:rPr>
              <a:t> all rights reserved © 2020 </a:t>
            </a:r>
          </a:p>
        </p:txBody>
      </p:sp>
      <p:sp>
        <p:nvSpPr>
          <p:cNvPr id="16" name="Oval 15"/>
          <p:cNvSpPr/>
          <p:nvPr/>
        </p:nvSpPr>
        <p:spPr>
          <a:xfrm>
            <a:off x="840601" y="1692703"/>
            <a:ext cx="2193375" cy="2193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OVERVIEW</a:t>
            </a:r>
          </a:p>
        </p:txBody>
      </p:sp>
      <p:sp>
        <p:nvSpPr>
          <p:cNvPr id="24" name="Oval 23"/>
          <p:cNvSpPr/>
          <p:nvPr/>
        </p:nvSpPr>
        <p:spPr>
          <a:xfrm>
            <a:off x="4810618" y="1734287"/>
            <a:ext cx="2193375" cy="2193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rPr>
              <a:t>LITERATURE REVIEW</a:t>
            </a:r>
          </a:p>
        </p:txBody>
      </p:sp>
      <p:sp>
        <p:nvSpPr>
          <p:cNvPr id="25" name="Oval 24"/>
          <p:cNvSpPr/>
          <p:nvPr/>
        </p:nvSpPr>
        <p:spPr>
          <a:xfrm>
            <a:off x="8436094" y="1622795"/>
            <a:ext cx="2193375" cy="2193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METHODS</a:t>
            </a:r>
          </a:p>
        </p:txBody>
      </p:sp>
      <p:sp>
        <p:nvSpPr>
          <p:cNvPr id="27" name="Oval 26"/>
          <p:cNvSpPr/>
          <p:nvPr/>
        </p:nvSpPr>
        <p:spPr>
          <a:xfrm>
            <a:off x="840601" y="4265737"/>
            <a:ext cx="2193375" cy="2193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MODEL DESIGN</a:t>
            </a:r>
          </a:p>
        </p:txBody>
      </p:sp>
      <p:sp>
        <p:nvSpPr>
          <p:cNvPr id="28" name="Oval 27"/>
          <p:cNvSpPr/>
          <p:nvPr/>
        </p:nvSpPr>
        <p:spPr>
          <a:xfrm>
            <a:off x="4810617" y="4265736"/>
            <a:ext cx="2193375" cy="2193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FINDINGS</a:t>
            </a:r>
          </a:p>
        </p:txBody>
      </p:sp>
      <p:sp>
        <p:nvSpPr>
          <p:cNvPr id="29" name="Oval 28"/>
          <p:cNvSpPr/>
          <p:nvPr/>
        </p:nvSpPr>
        <p:spPr>
          <a:xfrm>
            <a:off x="8523225" y="4169481"/>
            <a:ext cx="2193375" cy="2193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NEXT STEPS</a:t>
            </a:r>
          </a:p>
        </p:txBody>
      </p:sp>
    </p:spTree>
    <p:extLst>
      <p:ext uri="{BB962C8B-B14F-4D97-AF65-F5344CB8AC3E}">
        <p14:creationId xmlns:p14="http://schemas.microsoft.com/office/powerpoint/2010/main" val="113572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27" grpId="0" animBg="1"/>
      <p:bldP spid="28" grpId="0" animBg="1"/>
      <p:bldP spid="29" grpId="0" animBg="1"/>
    </p:bldLst>
  </p:timing>
</p:sld>
</file>

<file path=ppt/theme/theme1.xml><?xml version="1.0" encoding="utf-8"?>
<a:theme xmlns:a="http://schemas.openxmlformats.org/drawingml/2006/main" name="Office Theme">
  <a:themeElements>
    <a:clrScheme name="Hero Color">
      <a:dk1>
        <a:srgbClr val="000000"/>
      </a:dk1>
      <a:lt1>
        <a:srgbClr val="FFFFFF"/>
      </a:lt1>
      <a:dk2>
        <a:srgbClr val="000000"/>
      </a:dk2>
      <a:lt2>
        <a:srgbClr val="FFFAED"/>
      </a:lt2>
      <a:accent1>
        <a:srgbClr val="BF1900"/>
      </a:accent1>
      <a:accent2>
        <a:srgbClr val="AC1600"/>
      </a:accent2>
      <a:accent3>
        <a:srgbClr val="CB3E4A"/>
      </a:accent3>
      <a:accent4>
        <a:srgbClr val="DC7E86"/>
      </a:accent4>
      <a:accent5>
        <a:srgbClr val="EDBEC2"/>
      </a:accent5>
      <a:accent6>
        <a:srgbClr val="EDBEC2"/>
      </a:accent6>
      <a:hlink>
        <a:srgbClr val="FEFEE8"/>
      </a:hlink>
      <a:folHlink>
        <a:srgbClr val="954F72"/>
      </a:folHlink>
    </a:clrScheme>
    <a:fontScheme name="Custom 22">
      <a:majorFont>
        <a:latin typeface="Montserrat SemiBol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10495</TotalTime>
  <Words>3848</Words>
  <Application>Microsoft Office PowerPoint</Application>
  <PresentationFormat>Custom</PresentationFormat>
  <Paragraphs>740</Paragraphs>
  <Slides>58</Slides>
  <Notes>58</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Calibri</vt:lpstr>
      <vt:lpstr>IBM Plex Sans</vt:lpstr>
      <vt:lpstr>Lato Black</vt:lpstr>
      <vt:lpstr>Montserrat SemiBold</vt:lpstr>
      <vt:lpstr>Nunito</vt:lpstr>
      <vt:lpstr>Open Sans</vt:lpstr>
      <vt:lpstr>Open Sans Extrabold</vt:lpstr>
      <vt:lpstr>Roboto</vt:lpstr>
      <vt:lpstr>SF UI Display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Riep, Josette (riepjr)</dc:creator>
  <cp:lastModifiedBy>Riep, Josette (riepjr)</cp:lastModifiedBy>
  <cp:revision>669</cp:revision>
  <cp:lastPrinted>2021-07-18T23:16:55Z</cp:lastPrinted>
  <dcterms:created xsi:type="dcterms:W3CDTF">2018-11-06T00:42:49Z</dcterms:created>
  <dcterms:modified xsi:type="dcterms:W3CDTF">2022-07-20T21:15:10Z</dcterms:modified>
</cp:coreProperties>
</file>