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1192" r:id="rId3"/>
    <p:sldId id="1216" r:id="rId4"/>
    <p:sldId id="321" r:id="rId5"/>
    <p:sldId id="428" r:id="rId6"/>
    <p:sldId id="1196" r:id="rId7"/>
    <p:sldId id="426" r:id="rId8"/>
    <p:sldId id="1212" r:id="rId9"/>
    <p:sldId id="1211" r:id="rId10"/>
    <p:sldId id="427" r:id="rId11"/>
    <p:sldId id="1198" r:id="rId12"/>
    <p:sldId id="1215" r:id="rId13"/>
    <p:sldId id="982" r:id="rId14"/>
    <p:sldId id="268" r:id="rId15"/>
    <p:sldId id="430" r:id="rId16"/>
    <p:sldId id="12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98"/>
    <p:restoredTop sz="96327"/>
  </p:normalViewPr>
  <p:slideViewPr>
    <p:cSldViewPr snapToGrid="0">
      <p:cViewPr varScale="1">
        <p:scale>
          <a:sx n="184" d="100"/>
          <a:sy n="184" d="100"/>
        </p:scale>
        <p:origin x="200" y="1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96432-0B4D-354D-A65B-E3AC625A3268}" type="datetimeFigureOut">
              <a:rPr lang="en-US" smtClean="0"/>
              <a:t>11/6/23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861D4-3D9A-3347-B164-4798F0E96963}" type="slidenum">
              <a:rPr lang="en-US" smtClean="0"/>
              <a:t>‹#›</a:t>
            </a:fld>
            <a:endParaRPr lang="en-US"/>
          </a:p>
        </p:txBody>
      </p:sp>
    </p:spTree>
    <p:extLst>
      <p:ext uri="{BB962C8B-B14F-4D97-AF65-F5344CB8AC3E}">
        <p14:creationId xmlns:p14="http://schemas.microsoft.com/office/powerpoint/2010/main" val="54427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440B-DF0C-3A23-D53B-967F5E4CFA4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41FE597-B3C1-22B7-A537-D47492E579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B64A0A-F9E9-68F3-72E8-6DC97B46C17C}"/>
              </a:ext>
            </a:extLst>
          </p:cNvPr>
          <p:cNvSpPr>
            <a:spLocks noGrp="1"/>
          </p:cNvSpPr>
          <p:nvPr>
            <p:ph type="dt" sz="half" idx="10"/>
          </p:nvPr>
        </p:nvSpPr>
        <p:spPr/>
        <p:txBody>
          <a:bodyPr/>
          <a:lstStyle/>
          <a:p>
            <a:fld id="{8D61F528-36C7-114B-A8E3-69507EB0E39D}" type="datetimeFigureOut">
              <a:rPr lang="en-US" smtClean="0"/>
              <a:t>11/6/23</a:t>
            </a:fld>
            <a:endParaRPr lang="en-US"/>
          </a:p>
        </p:txBody>
      </p:sp>
      <p:sp>
        <p:nvSpPr>
          <p:cNvPr id="5" name="Footer Placeholder 4">
            <a:extLst>
              <a:ext uri="{FF2B5EF4-FFF2-40B4-BE49-F238E27FC236}">
                <a16:creationId xmlns:a16="http://schemas.microsoft.com/office/drawing/2014/main" id="{46866384-57AC-5E99-FC14-79FB9CCF6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03C10-1C0D-7833-007A-FFDDDCB83CA9}"/>
              </a:ext>
            </a:extLst>
          </p:cNvPr>
          <p:cNvSpPr>
            <a:spLocks noGrp="1"/>
          </p:cNvSpPr>
          <p:nvPr>
            <p:ph type="sldNum" sz="quarter" idx="12"/>
          </p:nvPr>
        </p:nvSpPr>
        <p:spPr/>
        <p:txBody>
          <a:bodyPr/>
          <a:lstStyle/>
          <a:p>
            <a:fld id="{AC9FA444-25E7-0342-9991-68978241F2D4}" type="slidenum">
              <a:rPr lang="en-US" smtClean="0"/>
              <a:t>‹#›</a:t>
            </a:fld>
            <a:endParaRPr lang="en-US"/>
          </a:p>
        </p:txBody>
      </p:sp>
    </p:spTree>
    <p:extLst>
      <p:ext uri="{BB962C8B-B14F-4D97-AF65-F5344CB8AC3E}">
        <p14:creationId xmlns:p14="http://schemas.microsoft.com/office/powerpoint/2010/main" val="148753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B6B5-EF40-3CC0-8F83-CE877215F1C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DA2868-1C06-8774-6ED8-DDD1318D4B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655D90-0C68-A883-7E58-5EC8A994BC48}"/>
              </a:ext>
            </a:extLst>
          </p:cNvPr>
          <p:cNvSpPr>
            <a:spLocks noGrp="1"/>
          </p:cNvSpPr>
          <p:nvPr>
            <p:ph type="dt" sz="half" idx="10"/>
          </p:nvPr>
        </p:nvSpPr>
        <p:spPr/>
        <p:txBody>
          <a:bodyPr/>
          <a:lstStyle/>
          <a:p>
            <a:fld id="{8D61F528-36C7-114B-A8E3-69507EB0E39D}" type="datetimeFigureOut">
              <a:rPr lang="en-US" smtClean="0"/>
              <a:t>11/6/23</a:t>
            </a:fld>
            <a:endParaRPr lang="en-US"/>
          </a:p>
        </p:txBody>
      </p:sp>
      <p:sp>
        <p:nvSpPr>
          <p:cNvPr id="5" name="Footer Placeholder 4">
            <a:extLst>
              <a:ext uri="{FF2B5EF4-FFF2-40B4-BE49-F238E27FC236}">
                <a16:creationId xmlns:a16="http://schemas.microsoft.com/office/drawing/2014/main" id="{9DD76C84-30FF-67E7-A0A9-FCC4EFFE5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7462A-46B7-4AF9-5844-C1F1B4D96282}"/>
              </a:ext>
            </a:extLst>
          </p:cNvPr>
          <p:cNvSpPr>
            <a:spLocks noGrp="1"/>
          </p:cNvSpPr>
          <p:nvPr>
            <p:ph type="sldNum" sz="quarter" idx="12"/>
          </p:nvPr>
        </p:nvSpPr>
        <p:spPr/>
        <p:txBody>
          <a:bodyPr/>
          <a:lstStyle/>
          <a:p>
            <a:fld id="{AC9FA444-25E7-0342-9991-68978241F2D4}" type="slidenum">
              <a:rPr lang="en-US" smtClean="0"/>
              <a:t>‹#›</a:t>
            </a:fld>
            <a:endParaRPr lang="en-US"/>
          </a:p>
        </p:txBody>
      </p:sp>
    </p:spTree>
    <p:extLst>
      <p:ext uri="{BB962C8B-B14F-4D97-AF65-F5344CB8AC3E}">
        <p14:creationId xmlns:p14="http://schemas.microsoft.com/office/powerpoint/2010/main" val="243318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421A1E-2F6F-5437-7128-0AB379D7118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E8C6706-DA31-E374-8A73-9E681FF1E30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69DFDD-2E03-3B9E-6C10-707034E78399}"/>
              </a:ext>
            </a:extLst>
          </p:cNvPr>
          <p:cNvSpPr>
            <a:spLocks noGrp="1"/>
          </p:cNvSpPr>
          <p:nvPr>
            <p:ph type="dt" sz="half" idx="10"/>
          </p:nvPr>
        </p:nvSpPr>
        <p:spPr/>
        <p:txBody>
          <a:bodyPr/>
          <a:lstStyle/>
          <a:p>
            <a:fld id="{8D61F528-36C7-114B-A8E3-69507EB0E39D}" type="datetimeFigureOut">
              <a:rPr lang="en-US" smtClean="0"/>
              <a:t>11/6/23</a:t>
            </a:fld>
            <a:endParaRPr lang="en-US"/>
          </a:p>
        </p:txBody>
      </p:sp>
      <p:sp>
        <p:nvSpPr>
          <p:cNvPr id="5" name="Footer Placeholder 4">
            <a:extLst>
              <a:ext uri="{FF2B5EF4-FFF2-40B4-BE49-F238E27FC236}">
                <a16:creationId xmlns:a16="http://schemas.microsoft.com/office/drawing/2014/main" id="{5EFB0D1F-D2B1-3FA1-D363-6FE5E4EBC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DDBA2-FADE-0EFC-90DA-9F99B943BC42}"/>
              </a:ext>
            </a:extLst>
          </p:cNvPr>
          <p:cNvSpPr>
            <a:spLocks noGrp="1"/>
          </p:cNvSpPr>
          <p:nvPr>
            <p:ph type="sldNum" sz="quarter" idx="12"/>
          </p:nvPr>
        </p:nvSpPr>
        <p:spPr/>
        <p:txBody>
          <a:bodyPr/>
          <a:lstStyle/>
          <a:p>
            <a:fld id="{AC9FA444-25E7-0342-9991-68978241F2D4}" type="slidenum">
              <a:rPr lang="en-US" smtClean="0"/>
              <a:t>‹#›</a:t>
            </a:fld>
            <a:endParaRPr lang="en-US"/>
          </a:p>
        </p:txBody>
      </p:sp>
    </p:spTree>
    <p:extLst>
      <p:ext uri="{BB962C8B-B14F-4D97-AF65-F5344CB8AC3E}">
        <p14:creationId xmlns:p14="http://schemas.microsoft.com/office/powerpoint/2010/main" val="137489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A931-CA52-BF89-9DDA-97E75DD79FA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ABB779-B732-2180-84FE-25273E06977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5B8D84-F4D4-85B3-AC13-3F2C70304D34}"/>
              </a:ext>
            </a:extLst>
          </p:cNvPr>
          <p:cNvSpPr>
            <a:spLocks noGrp="1"/>
          </p:cNvSpPr>
          <p:nvPr>
            <p:ph type="dt" sz="half" idx="10"/>
          </p:nvPr>
        </p:nvSpPr>
        <p:spPr/>
        <p:txBody>
          <a:bodyPr/>
          <a:lstStyle/>
          <a:p>
            <a:fld id="{8D61F528-36C7-114B-A8E3-69507EB0E39D}" type="datetimeFigureOut">
              <a:rPr lang="en-US" smtClean="0"/>
              <a:t>11/6/23</a:t>
            </a:fld>
            <a:endParaRPr lang="en-US"/>
          </a:p>
        </p:txBody>
      </p:sp>
      <p:sp>
        <p:nvSpPr>
          <p:cNvPr id="5" name="Footer Placeholder 4">
            <a:extLst>
              <a:ext uri="{FF2B5EF4-FFF2-40B4-BE49-F238E27FC236}">
                <a16:creationId xmlns:a16="http://schemas.microsoft.com/office/drawing/2014/main" id="{D5AE43AE-03B0-112F-F8A4-A2532D3F8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5BE05-507D-6B38-BA49-CA30E3B17E71}"/>
              </a:ext>
            </a:extLst>
          </p:cNvPr>
          <p:cNvSpPr>
            <a:spLocks noGrp="1"/>
          </p:cNvSpPr>
          <p:nvPr>
            <p:ph type="sldNum" sz="quarter" idx="12"/>
          </p:nvPr>
        </p:nvSpPr>
        <p:spPr/>
        <p:txBody>
          <a:bodyPr/>
          <a:lstStyle/>
          <a:p>
            <a:fld id="{AC9FA444-25E7-0342-9991-68978241F2D4}" type="slidenum">
              <a:rPr lang="en-US" smtClean="0"/>
              <a:t>‹#›</a:t>
            </a:fld>
            <a:endParaRPr lang="en-US"/>
          </a:p>
        </p:txBody>
      </p:sp>
    </p:spTree>
    <p:extLst>
      <p:ext uri="{BB962C8B-B14F-4D97-AF65-F5344CB8AC3E}">
        <p14:creationId xmlns:p14="http://schemas.microsoft.com/office/powerpoint/2010/main" val="90835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DB36-20A7-57F0-9037-7646CE34143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5A4C89F-BBFF-B890-60C6-55716E570C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22CBE3-0AB3-B43F-3463-CA629FC1C2DE}"/>
              </a:ext>
            </a:extLst>
          </p:cNvPr>
          <p:cNvSpPr>
            <a:spLocks noGrp="1"/>
          </p:cNvSpPr>
          <p:nvPr>
            <p:ph type="dt" sz="half" idx="10"/>
          </p:nvPr>
        </p:nvSpPr>
        <p:spPr/>
        <p:txBody>
          <a:bodyPr/>
          <a:lstStyle/>
          <a:p>
            <a:fld id="{8D61F528-36C7-114B-A8E3-69507EB0E39D}" type="datetimeFigureOut">
              <a:rPr lang="en-US" smtClean="0"/>
              <a:t>11/6/23</a:t>
            </a:fld>
            <a:endParaRPr lang="en-US"/>
          </a:p>
        </p:txBody>
      </p:sp>
      <p:sp>
        <p:nvSpPr>
          <p:cNvPr id="5" name="Footer Placeholder 4">
            <a:extLst>
              <a:ext uri="{FF2B5EF4-FFF2-40B4-BE49-F238E27FC236}">
                <a16:creationId xmlns:a16="http://schemas.microsoft.com/office/drawing/2014/main" id="{E3120C91-38B1-2F6B-84A4-CAD3CBD2E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9B850-6816-5B31-777A-DB6C60B7D6A7}"/>
              </a:ext>
            </a:extLst>
          </p:cNvPr>
          <p:cNvSpPr>
            <a:spLocks noGrp="1"/>
          </p:cNvSpPr>
          <p:nvPr>
            <p:ph type="sldNum" sz="quarter" idx="12"/>
          </p:nvPr>
        </p:nvSpPr>
        <p:spPr/>
        <p:txBody>
          <a:bodyPr/>
          <a:lstStyle/>
          <a:p>
            <a:fld id="{AC9FA444-25E7-0342-9991-68978241F2D4}" type="slidenum">
              <a:rPr lang="en-US" smtClean="0"/>
              <a:t>‹#›</a:t>
            </a:fld>
            <a:endParaRPr lang="en-US"/>
          </a:p>
        </p:txBody>
      </p:sp>
    </p:spTree>
    <p:extLst>
      <p:ext uri="{BB962C8B-B14F-4D97-AF65-F5344CB8AC3E}">
        <p14:creationId xmlns:p14="http://schemas.microsoft.com/office/powerpoint/2010/main" val="220262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3D67-D16B-02B6-1083-DE4E1E512FF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8D78D9D-A92A-54EA-C12B-26330306D8F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0F6EB98-737C-1B53-90B3-0959A4A2CD6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D584EEB-A75B-3CDF-7521-517CF14AEE4B}"/>
              </a:ext>
            </a:extLst>
          </p:cNvPr>
          <p:cNvSpPr>
            <a:spLocks noGrp="1"/>
          </p:cNvSpPr>
          <p:nvPr>
            <p:ph type="dt" sz="half" idx="10"/>
          </p:nvPr>
        </p:nvSpPr>
        <p:spPr/>
        <p:txBody>
          <a:bodyPr/>
          <a:lstStyle/>
          <a:p>
            <a:fld id="{8D61F528-36C7-114B-A8E3-69507EB0E39D}" type="datetimeFigureOut">
              <a:rPr lang="en-US" smtClean="0"/>
              <a:t>11/6/23</a:t>
            </a:fld>
            <a:endParaRPr lang="en-US"/>
          </a:p>
        </p:txBody>
      </p:sp>
      <p:sp>
        <p:nvSpPr>
          <p:cNvPr id="6" name="Footer Placeholder 5">
            <a:extLst>
              <a:ext uri="{FF2B5EF4-FFF2-40B4-BE49-F238E27FC236}">
                <a16:creationId xmlns:a16="http://schemas.microsoft.com/office/drawing/2014/main" id="{5A587C3B-226A-9D76-5FD8-EC32290B6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3BB62-04AC-53C6-F673-03DAF5CF8EEE}"/>
              </a:ext>
            </a:extLst>
          </p:cNvPr>
          <p:cNvSpPr>
            <a:spLocks noGrp="1"/>
          </p:cNvSpPr>
          <p:nvPr>
            <p:ph type="sldNum" sz="quarter" idx="12"/>
          </p:nvPr>
        </p:nvSpPr>
        <p:spPr/>
        <p:txBody>
          <a:bodyPr/>
          <a:lstStyle/>
          <a:p>
            <a:fld id="{AC9FA444-25E7-0342-9991-68978241F2D4}" type="slidenum">
              <a:rPr lang="en-US" smtClean="0"/>
              <a:t>‹#›</a:t>
            </a:fld>
            <a:endParaRPr lang="en-US"/>
          </a:p>
        </p:txBody>
      </p:sp>
    </p:spTree>
    <p:extLst>
      <p:ext uri="{BB962C8B-B14F-4D97-AF65-F5344CB8AC3E}">
        <p14:creationId xmlns:p14="http://schemas.microsoft.com/office/powerpoint/2010/main" val="389648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29969-2706-2CE6-C266-1B871AB85F9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FF0B88-862E-9370-14D0-DD2C2851DB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D93A9A-E467-46DD-FCEE-14ADE93825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D784B8A-8649-3E2A-93AA-D662186295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671E7EA-30EC-B8F4-5E6B-8B312E1A9C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338C3B6-0C5B-66D5-A1DB-6D57FD6B81FE}"/>
              </a:ext>
            </a:extLst>
          </p:cNvPr>
          <p:cNvSpPr>
            <a:spLocks noGrp="1"/>
          </p:cNvSpPr>
          <p:nvPr>
            <p:ph type="dt" sz="half" idx="10"/>
          </p:nvPr>
        </p:nvSpPr>
        <p:spPr/>
        <p:txBody>
          <a:bodyPr/>
          <a:lstStyle/>
          <a:p>
            <a:fld id="{8D61F528-36C7-114B-A8E3-69507EB0E39D}" type="datetimeFigureOut">
              <a:rPr lang="en-US" smtClean="0"/>
              <a:t>11/6/23</a:t>
            </a:fld>
            <a:endParaRPr lang="en-US"/>
          </a:p>
        </p:txBody>
      </p:sp>
      <p:sp>
        <p:nvSpPr>
          <p:cNvPr id="8" name="Footer Placeholder 7">
            <a:extLst>
              <a:ext uri="{FF2B5EF4-FFF2-40B4-BE49-F238E27FC236}">
                <a16:creationId xmlns:a16="http://schemas.microsoft.com/office/drawing/2014/main" id="{2A4B52B9-C1D2-9E4B-ABCD-7D3F2BC35F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AF7D59-2872-703B-62AE-D9448ED8F828}"/>
              </a:ext>
            </a:extLst>
          </p:cNvPr>
          <p:cNvSpPr>
            <a:spLocks noGrp="1"/>
          </p:cNvSpPr>
          <p:nvPr>
            <p:ph type="sldNum" sz="quarter" idx="12"/>
          </p:nvPr>
        </p:nvSpPr>
        <p:spPr/>
        <p:txBody>
          <a:bodyPr/>
          <a:lstStyle/>
          <a:p>
            <a:fld id="{AC9FA444-25E7-0342-9991-68978241F2D4}" type="slidenum">
              <a:rPr lang="en-US" smtClean="0"/>
              <a:t>‹#›</a:t>
            </a:fld>
            <a:endParaRPr lang="en-US"/>
          </a:p>
        </p:txBody>
      </p:sp>
    </p:spTree>
    <p:extLst>
      <p:ext uri="{BB962C8B-B14F-4D97-AF65-F5344CB8AC3E}">
        <p14:creationId xmlns:p14="http://schemas.microsoft.com/office/powerpoint/2010/main" val="89493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7CE4-F547-6A86-44CC-222D97E2D04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88B7AFE-BB7E-8E45-C77C-C6FCA9E02543}"/>
              </a:ext>
            </a:extLst>
          </p:cNvPr>
          <p:cNvSpPr>
            <a:spLocks noGrp="1"/>
          </p:cNvSpPr>
          <p:nvPr>
            <p:ph type="dt" sz="half" idx="10"/>
          </p:nvPr>
        </p:nvSpPr>
        <p:spPr/>
        <p:txBody>
          <a:bodyPr/>
          <a:lstStyle/>
          <a:p>
            <a:fld id="{8D61F528-36C7-114B-A8E3-69507EB0E39D}" type="datetimeFigureOut">
              <a:rPr lang="en-US" smtClean="0"/>
              <a:t>11/6/23</a:t>
            </a:fld>
            <a:endParaRPr lang="en-US"/>
          </a:p>
        </p:txBody>
      </p:sp>
      <p:sp>
        <p:nvSpPr>
          <p:cNvPr id="4" name="Footer Placeholder 3">
            <a:extLst>
              <a:ext uri="{FF2B5EF4-FFF2-40B4-BE49-F238E27FC236}">
                <a16:creationId xmlns:a16="http://schemas.microsoft.com/office/drawing/2014/main" id="{9ED56279-8B2A-5F79-732E-66EA33DB2B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612963-609D-CA9F-37D4-E7E8CC2FA01B}"/>
              </a:ext>
            </a:extLst>
          </p:cNvPr>
          <p:cNvSpPr>
            <a:spLocks noGrp="1"/>
          </p:cNvSpPr>
          <p:nvPr>
            <p:ph type="sldNum" sz="quarter" idx="12"/>
          </p:nvPr>
        </p:nvSpPr>
        <p:spPr/>
        <p:txBody>
          <a:bodyPr/>
          <a:lstStyle/>
          <a:p>
            <a:fld id="{AC9FA444-25E7-0342-9991-68978241F2D4}" type="slidenum">
              <a:rPr lang="en-US" smtClean="0"/>
              <a:t>‹#›</a:t>
            </a:fld>
            <a:endParaRPr lang="en-US"/>
          </a:p>
        </p:txBody>
      </p:sp>
    </p:spTree>
    <p:extLst>
      <p:ext uri="{BB962C8B-B14F-4D97-AF65-F5344CB8AC3E}">
        <p14:creationId xmlns:p14="http://schemas.microsoft.com/office/powerpoint/2010/main" val="243373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1C51C4-21E6-DF00-7162-2272A8B24A29}"/>
              </a:ext>
            </a:extLst>
          </p:cNvPr>
          <p:cNvSpPr>
            <a:spLocks noGrp="1"/>
          </p:cNvSpPr>
          <p:nvPr>
            <p:ph type="dt" sz="half" idx="10"/>
          </p:nvPr>
        </p:nvSpPr>
        <p:spPr/>
        <p:txBody>
          <a:bodyPr/>
          <a:lstStyle/>
          <a:p>
            <a:fld id="{8D61F528-36C7-114B-A8E3-69507EB0E39D}" type="datetimeFigureOut">
              <a:rPr lang="en-US" smtClean="0"/>
              <a:t>11/6/23</a:t>
            </a:fld>
            <a:endParaRPr lang="en-US"/>
          </a:p>
        </p:txBody>
      </p:sp>
      <p:sp>
        <p:nvSpPr>
          <p:cNvPr id="3" name="Footer Placeholder 2">
            <a:extLst>
              <a:ext uri="{FF2B5EF4-FFF2-40B4-BE49-F238E27FC236}">
                <a16:creationId xmlns:a16="http://schemas.microsoft.com/office/drawing/2014/main" id="{459025A1-1044-12C8-6CD4-38D06CB151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A2D04B-33AE-BEA0-4E3F-531108779FE2}"/>
              </a:ext>
            </a:extLst>
          </p:cNvPr>
          <p:cNvSpPr>
            <a:spLocks noGrp="1"/>
          </p:cNvSpPr>
          <p:nvPr>
            <p:ph type="sldNum" sz="quarter" idx="12"/>
          </p:nvPr>
        </p:nvSpPr>
        <p:spPr/>
        <p:txBody>
          <a:bodyPr/>
          <a:lstStyle/>
          <a:p>
            <a:fld id="{AC9FA444-25E7-0342-9991-68978241F2D4}" type="slidenum">
              <a:rPr lang="en-US" smtClean="0"/>
              <a:t>‹#›</a:t>
            </a:fld>
            <a:endParaRPr lang="en-US"/>
          </a:p>
        </p:txBody>
      </p:sp>
    </p:spTree>
    <p:extLst>
      <p:ext uri="{BB962C8B-B14F-4D97-AF65-F5344CB8AC3E}">
        <p14:creationId xmlns:p14="http://schemas.microsoft.com/office/powerpoint/2010/main" val="318123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78D5-4BC2-B9F5-056E-74B74C418DF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995A3EB-D9C7-9127-7C95-AFB8F09CAD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E669BB4-D5B4-0B1D-E845-DF4B03AC8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537838-2CA1-1C10-F392-99D3632B5B82}"/>
              </a:ext>
            </a:extLst>
          </p:cNvPr>
          <p:cNvSpPr>
            <a:spLocks noGrp="1"/>
          </p:cNvSpPr>
          <p:nvPr>
            <p:ph type="dt" sz="half" idx="10"/>
          </p:nvPr>
        </p:nvSpPr>
        <p:spPr/>
        <p:txBody>
          <a:bodyPr/>
          <a:lstStyle/>
          <a:p>
            <a:fld id="{8D61F528-36C7-114B-A8E3-69507EB0E39D}" type="datetimeFigureOut">
              <a:rPr lang="en-US" smtClean="0"/>
              <a:t>11/6/23</a:t>
            </a:fld>
            <a:endParaRPr lang="en-US"/>
          </a:p>
        </p:txBody>
      </p:sp>
      <p:sp>
        <p:nvSpPr>
          <p:cNvPr id="6" name="Footer Placeholder 5">
            <a:extLst>
              <a:ext uri="{FF2B5EF4-FFF2-40B4-BE49-F238E27FC236}">
                <a16:creationId xmlns:a16="http://schemas.microsoft.com/office/drawing/2014/main" id="{4CC5E68F-B09C-6A3A-11BF-52E5BB7E5B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D8DA83-4814-132A-4634-DC82D5B48C3F}"/>
              </a:ext>
            </a:extLst>
          </p:cNvPr>
          <p:cNvSpPr>
            <a:spLocks noGrp="1"/>
          </p:cNvSpPr>
          <p:nvPr>
            <p:ph type="sldNum" sz="quarter" idx="12"/>
          </p:nvPr>
        </p:nvSpPr>
        <p:spPr/>
        <p:txBody>
          <a:bodyPr/>
          <a:lstStyle/>
          <a:p>
            <a:fld id="{AC9FA444-25E7-0342-9991-68978241F2D4}" type="slidenum">
              <a:rPr lang="en-US" smtClean="0"/>
              <a:t>‹#›</a:t>
            </a:fld>
            <a:endParaRPr lang="en-US"/>
          </a:p>
        </p:txBody>
      </p:sp>
    </p:spTree>
    <p:extLst>
      <p:ext uri="{BB962C8B-B14F-4D97-AF65-F5344CB8AC3E}">
        <p14:creationId xmlns:p14="http://schemas.microsoft.com/office/powerpoint/2010/main" val="1092743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1C3E-1139-56D9-54FB-B546AF55E7C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BCF2E7F-FB0F-8527-14C7-0289D3090D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1F6D48-1198-6F33-BB97-3DC3414FE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79D446-9518-EE72-8F7B-D07C27D5DDB1}"/>
              </a:ext>
            </a:extLst>
          </p:cNvPr>
          <p:cNvSpPr>
            <a:spLocks noGrp="1"/>
          </p:cNvSpPr>
          <p:nvPr>
            <p:ph type="dt" sz="half" idx="10"/>
          </p:nvPr>
        </p:nvSpPr>
        <p:spPr/>
        <p:txBody>
          <a:bodyPr/>
          <a:lstStyle/>
          <a:p>
            <a:fld id="{8D61F528-36C7-114B-A8E3-69507EB0E39D}" type="datetimeFigureOut">
              <a:rPr lang="en-US" smtClean="0"/>
              <a:t>11/6/23</a:t>
            </a:fld>
            <a:endParaRPr lang="en-US"/>
          </a:p>
        </p:txBody>
      </p:sp>
      <p:sp>
        <p:nvSpPr>
          <p:cNvPr id="6" name="Footer Placeholder 5">
            <a:extLst>
              <a:ext uri="{FF2B5EF4-FFF2-40B4-BE49-F238E27FC236}">
                <a16:creationId xmlns:a16="http://schemas.microsoft.com/office/drawing/2014/main" id="{5D0F7F1D-69F4-9D94-48D3-252E111719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038D8-2264-B83B-3947-1CB9559D0B36}"/>
              </a:ext>
            </a:extLst>
          </p:cNvPr>
          <p:cNvSpPr>
            <a:spLocks noGrp="1"/>
          </p:cNvSpPr>
          <p:nvPr>
            <p:ph type="sldNum" sz="quarter" idx="12"/>
          </p:nvPr>
        </p:nvSpPr>
        <p:spPr/>
        <p:txBody>
          <a:bodyPr/>
          <a:lstStyle/>
          <a:p>
            <a:fld id="{AC9FA444-25E7-0342-9991-68978241F2D4}" type="slidenum">
              <a:rPr lang="en-US" smtClean="0"/>
              <a:t>‹#›</a:t>
            </a:fld>
            <a:endParaRPr lang="en-US"/>
          </a:p>
        </p:txBody>
      </p:sp>
    </p:spTree>
    <p:extLst>
      <p:ext uri="{BB962C8B-B14F-4D97-AF65-F5344CB8AC3E}">
        <p14:creationId xmlns:p14="http://schemas.microsoft.com/office/powerpoint/2010/main" val="88215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2FF744-E231-E35F-7604-F5D9CE6CD2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A1E278D-A0AA-F0AF-8312-9E8EE0E14F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854323-EF18-0D03-68B8-9CD6AC4513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1F528-36C7-114B-A8E3-69507EB0E39D}" type="datetimeFigureOut">
              <a:rPr lang="en-US" smtClean="0"/>
              <a:t>11/6/23</a:t>
            </a:fld>
            <a:endParaRPr lang="en-US"/>
          </a:p>
        </p:txBody>
      </p:sp>
      <p:sp>
        <p:nvSpPr>
          <p:cNvPr id="5" name="Footer Placeholder 4">
            <a:extLst>
              <a:ext uri="{FF2B5EF4-FFF2-40B4-BE49-F238E27FC236}">
                <a16:creationId xmlns:a16="http://schemas.microsoft.com/office/drawing/2014/main" id="{12C25BC1-2EA9-F487-5846-F78DC3A202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172375-14BE-C945-F2F8-745B7EB373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FA444-25E7-0342-9991-68978241F2D4}" type="slidenum">
              <a:rPr lang="en-US" smtClean="0"/>
              <a:t>‹#›</a:t>
            </a:fld>
            <a:endParaRPr lang="en-US"/>
          </a:p>
        </p:txBody>
      </p:sp>
    </p:spTree>
    <p:extLst>
      <p:ext uri="{BB962C8B-B14F-4D97-AF65-F5344CB8AC3E}">
        <p14:creationId xmlns:p14="http://schemas.microsoft.com/office/powerpoint/2010/main" val="500155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c.europa.eu/eurostat/documents/15216629/17704280/KS-HC-23-001-EN-N.pdf/bb6d79fb-7664-d4da-3b49-8c50ee57b7bb?version=3.0&amp;t=1697792652343"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5cAg_eo-kRs" TargetMode="External"/><Relationship Id="rId2" Type="http://schemas.openxmlformats.org/officeDocument/2006/relationships/hyperlink" Target="https://www.universityofgalway.ie/media/law/docs/uploads/Conference-on-the-Future-of-Europe-Housing-Event-Report.pdf"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housingstudies.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c.europa.eu/eurostat/cache/digpub/housing/index.html?lang=e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European_Union_(EU)" TargetMode="External"/><Relationship Id="rId2" Type="http://schemas.openxmlformats.org/officeDocument/2006/relationships/hyperlink" Target="https://ec.europa.eu/eurostat/statistics-explained/index.php?title=Glossary:Households_disposable_income"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8937FCB-3698-C692-E231-26AC73F92A01}"/>
              </a:ext>
            </a:extLst>
          </p:cNvPr>
          <p:cNvSpPr>
            <a:spLocks noGrp="1"/>
          </p:cNvSpPr>
          <p:nvPr>
            <p:ph type="subTitle" idx="1"/>
          </p:nvPr>
        </p:nvSpPr>
        <p:spPr>
          <a:xfrm>
            <a:off x="835378" y="2240901"/>
            <a:ext cx="9144000" cy="1655762"/>
          </a:xfrm>
        </p:spPr>
        <p:txBody>
          <a:bodyPr>
            <a:noAutofit/>
          </a:bodyPr>
          <a:lstStyle/>
          <a:p>
            <a:r>
              <a:rPr lang="en-US" sz="3600" b="1" i="1" dirty="0"/>
              <a:t>Housing and the EU </a:t>
            </a:r>
          </a:p>
          <a:p>
            <a:endParaRPr lang="en-US" sz="3200" i="1" dirty="0"/>
          </a:p>
          <a:p>
            <a:r>
              <a:rPr lang="en-US" sz="3200" i="1" dirty="0"/>
              <a:t>Professor Padraic Kenna</a:t>
            </a:r>
          </a:p>
          <a:p>
            <a:r>
              <a:rPr lang="en-US" i="1" dirty="0"/>
              <a:t>8 November 2023</a:t>
            </a:r>
          </a:p>
        </p:txBody>
      </p:sp>
      <p:pic>
        <p:nvPicPr>
          <p:cNvPr id="4" name="Picture 3" descr="University of Galway">
            <a:extLst>
              <a:ext uri="{FF2B5EF4-FFF2-40B4-BE49-F238E27FC236}">
                <a16:creationId xmlns:a16="http://schemas.microsoft.com/office/drawing/2014/main" id="{5F388F97-9213-B71C-BEE2-A352160ACE6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57800"/>
            <a:ext cx="5280992" cy="1507787"/>
          </a:xfrm>
          <a:prstGeom prst="rect">
            <a:avLst/>
          </a:prstGeom>
          <a:noFill/>
          <a:ln>
            <a:noFill/>
          </a:ln>
        </p:spPr>
      </p:pic>
      <p:sp>
        <p:nvSpPr>
          <p:cNvPr id="10" name="TextBox 9">
            <a:extLst>
              <a:ext uri="{FF2B5EF4-FFF2-40B4-BE49-F238E27FC236}">
                <a16:creationId xmlns:a16="http://schemas.microsoft.com/office/drawing/2014/main" id="{17273121-2953-5571-53A8-ED61C8BE0E57}"/>
              </a:ext>
            </a:extLst>
          </p:cNvPr>
          <p:cNvSpPr txBox="1"/>
          <p:nvPr/>
        </p:nvSpPr>
        <p:spPr>
          <a:xfrm>
            <a:off x="835378" y="399871"/>
            <a:ext cx="10814755" cy="1200329"/>
          </a:xfrm>
          <a:prstGeom prst="rect">
            <a:avLst/>
          </a:prstGeom>
          <a:noFill/>
        </p:spPr>
        <p:txBody>
          <a:bodyPr wrap="square">
            <a:spAutoFit/>
          </a:bodyPr>
          <a:lstStyle/>
          <a:p>
            <a:r>
              <a:rPr lang="en-IE" sz="3600" b="1" dirty="0">
                <a:effectLst/>
                <a:latin typeface="Calibri" panose="020F0502020204030204" pitchFamily="34" charset="0"/>
                <a:ea typeface="Times New Roman" panose="02020603050405020304" pitchFamily="18" charset="0"/>
              </a:rPr>
              <a:t>EUACT 2 Debate - Housing and Healthcare in Ireland and the EU</a:t>
            </a:r>
            <a:endParaRPr lang="en-IE" sz="3600" dirty="0">
              <a:effectLst/>
              <a:latin typeface="Calibri" panose="020F0502020204030204" pitchFamily="34" charset="0"/>
              <a:ea typeface="Times New Roman" panose="02020603050405020304" pitchFamily="18" charset="0"/>
            </a:endParaRPr>
          </a:p>
        </p:txBody>
      </p:sp>
      <p:pic>
        <p:nvPicPr>
          <p:cNvPr id="6" name="Picture 5" descr="A blue and grey logo&#10;&#10;Description automatically generated">
            <a:extLst>
              <a:ext uri="{FF2B5EF4-FFF2-40B4-BE49-F238E27FC236}">
                <a16:creationId xmlns:a16="http://schemas.microsoft.com/office/drawing/2014/main" id="{1EA9EB8F-1FCF-7EFD-1925-22CC8816F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291" y="5566237"/>
            <a:ext cx="3545637" cy="828184"/>
          </a:xfrm>
          <a:prstGeom prst="rect">
            <a:avLst/>
          </a:prstGeom>
        </p:spPr>
      </p:pic>
    </p:spTree>
    <p:extLst>
      <p:ext uri="{BB962C8B-B14F-4D97-AF65-F5344CB8AC3E}">
        <p14:creationId xmlns:p14="http://schemas.microsoft.com/office/powerpoint/2010/main" val="219843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DE38-6104-7DFC-4FFF-FDCCB399F977}"/>
              </a:ext>
            </a:extLst>
          </p:cNvPr>
          <p:cNvSpPr>
            <a:spLocks noGrp="1"/>
          </p:cNvSpPr>
          <p:nvPr>
            <p:ph type="title"/>
          </p:nvPr>
        </p:nvSpPr>
        <p:spPr/>
        <p:txBody>
          <a:bodyPr/>
          <a:lstStyle/>
          <a:p>
            <a:endParaRPr lang="en-US"/>
          </a:p>
        </p:txBody>
      </p:sp>
      <p:pic>
        <p:nvPicPr>
          <p:cNvPr id="7" name="Content Placeholder 6" descr="A graph of a graph showing the amount of gas emissions&#10;&#10;Description automatically generated">
            <a:extLst>
              <a:ext uri="{FF2B5EF4-FFF2-40B4-BE49-F238E27FC236}">
                <a16:creationId xmlns:a16="http://schemas.microsoft.com/office/drawing/2014/main" id="{99267717-DC0D-7FF3-118B-09EDA6263627}"/>
              </a:ext>
            </a:extLst>
          </p:cNvPr>
          <p:cNvPicPr>
            <a:picLocks noGrp="1" noChangeAspect="1"/>
          </p:cNvPicPr>
          <p:nvPr>
            <p:ph idx="1"/>
          </p:nvPr>
        </p:nvPicPr>
        <p:blipFill>
          <a:blip r:embed="rId2"/>
          <a:stretch>
            <a:fillRect/>
          </a:stretch>
        </p:blipFill>
        <p:spPr>
          <a:xfrm>
            <a:off x="60258" y="178070"/>
            <a:ext cx="11842182" cy="5538283"/>
          </a:xfrm>
        </p:spPr>
      </p:pic>
      <p:pic>
        <p:nvPicPr>
          <p:cNvPr id="5" name="Picture 4" descr="University of Galway">
            <a:extLst>
              <a:ext uri="{FF2B5EF4-FFF2-40B4-BE49-F238E27FC236}">
                <a16:creationId xmlns:a16="http://schemas.microsoft.com/office/drawing/2014/main" id="{20DFAE00-AA6F-4FD8-0F47-A1980A64229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8" y="5903408"/>
            <a:ext cx="2883834" cy="962266"/>
          </a:xfrm>
          <a:prstGeom prst="rect">
            <a:avLst/>
          </a:prstGeom>
          <a:noFill/>
          <a:ln>
            <a:noFill/>
          </a:ln>
        </p:spPr>
      </p:pic>
      <p:pic>
        <p:nvPicPr>
          <p:cNvPr id="8" name="Picture 7" descr="A blue and grey logo&#10;&#10;Description automatically generated">
            <a:extLst>
              <a:ext uri="{FF2B5EF4-FFF2-40B4-BE49-F238E27FC236}">
                <a16:creationId xmlns:a16="http://schemas.microsoft.com/office/drawing/2014/main" id="{7E131F4A-679E-EFCE-9D47-6E0F74B672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131" y="6075218"/>
            <a:ext cx="2819779" cy="658639"/>
          </a:xfrm>
          <a:prstGeom prst="rect">
            <a:avLst/>
          </a:prstGeom>
        </p:spPr>
      </p:pic>
    </p:spTree>
    <p:extLst>
      <p:ext uri="{BB962C8B-B14F-4D97-AF65-F5344CB8AC3E}">
        <p14:creationId xmlns:p14="http://schemas.microsoft.com/office/powerpoint/2010/main" val="35718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A016-E6F9-5EC7-A4CE-D8561652BB22}"/>
              </a:ext>
            </a:extLst>
          </p:cNvPr>
          <p:cNvSpPr>
            <a:spLocks noGrp="1"/>
          </p:cNvSpPr>
          <p:nvPr>
            <p:ph type="title"/>
          </p:nvPr>
        </p:nvSpPr>
        <p:spPr>
          <a:xfrm>
            <a:off x="616527" y="365125"/>
            <a:ext cx="10737273" cy="1325563"/>
          </a:xfrm>
        </p:spPr>
        <p:txBody>
          <a:bodyPr/>
          <a:lstStyle/>
          <a:p>
            <a:r>
              <a:rPr lang="en-US" b="1" dirty="0">
                <a:latin typeface="Calibri" panose="020F0502020204030204" pitchFamily="34" charset="0"/>
                <a:cs typeface="Calibri" panose="020F0502020204030204" pitchFamily="34" charset="0"/>
              </a:rPr>
              <a:t>Housing and the EU </a:t>
            </a:r>
          </a:p>
        </p:txBody>
      </p:sp>
      <p:sp>
        <p:nvSpPr>
          <p:cNvPr id="3" name="Content Placeholder 2">
            <a:extLst>
              <a:ext uri="{FF2B5EF4-FFF2-40B4-BE49-F238E27FC236}">
                <a16:creationId xmlns:a16="http://schemas.microsoft.com/office/drawing/2014/main" id="{96FF83B2-B143-1A96-9D76-90BDD3B94E1E}"/>
              </a:ext>
            </a:extLst>
          </p:cNvPr>
          <p:cNvSpPr>
            <a:spLocks noGrp="1"/>
          </p:cNvSpPr>
          <p:nvPr>
            <p:ph idx="1"/>
          </p:nvPr>
        </p:nvSpPr>
        <p:spPr>
          <a:xfrm>
            <a:off x="616527" y="1908953"/>
            <a:ext cx="11185224" cy="3092538"/>
          </a:xfrm>
        </p:spPr>
        <p:txBody>
          <a:bodyPr>
            <a:normAutofit/>
          </a:bodyPr>
          <a:lstStyle/>
          <a:p>
            <a:r>
              <a:rPr lang="en-US" dirty="0"/>
              <a:t>Following the GFC (2008/9), macro-economic stability and governance measures led to Single Supervisory Mechanism - direct supervision of lenders from ECB – action on NPLs - monitoring of house prices. </a:t>
            </a:r>
          </a:p>
          <a:p>
            <a:r>
              <a:rPr lang="en-US" dirty="0"/>
              <a:t>Euro area interest rates low –mortgages – controls on reckless lending to prevent price bubbles and housing crashes.</a:t>
            </a:r>
          </a:p>
          <a:p>
            <a:r>
              <a:rPr lang="en-US" dirty="0"/>
              <a:t>Mortgage Credit Directive 2014 – changed national mortgage laws – increased consumer protection.</a:t>
            </a:r>
          </a:p>
          <a:p>
            <a:pPr marL="0" indent="0">
              <a:buNone/>
            </a:pPr>
            <a:endParaRPr lang="en-US" dirty="0"/>
          </a:p>
        </p:txBody>
      </p:sp>
      <p:pic>
        <p:nvPicPr>
          <p:cNvPr id="4" name="Picture 3" descr="University of Galway">
            <a:extLst>
              <a:ext uri="{FF2B5EF4-FFF2-40B4-BE49-F238E27FC236}">
                <a16:creationId xmlns:a16="http://schemas.microsoft.com/office/drawing/2014/main" id="{7A49E750-D0B3-29E5-46B4-A2BEBC244D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92" y="5811982"/>
            <a:ext cx="2244436" cy="1046018"/>
          </a:xfrm>
          <a:prstGeom prst="rect">
            <a:avLst/>
          </a:prstGeom>
          <a:noFill/>
          <a:ln>
            <a:noFill/>
          </a:ln>
        </p:spPr>
      </p:pic>
      <p:pic>
        <p:nvPicPr>
          <p:cNvPr id="6" name="Picture 5" descr="A blue and grey logo&#10;&#10;Description automatically generated">
            <a:extLst>
              <a:ext uri="{FF2B5EF4-FFF2-40B4-BE49-F238E27FC236}">
                <a16:creationId xmlns:a16="http://schemas.microsoft.com/office/drawing/2014/main" id="{5CB7E34A-CEB5-54C3-10B7-A79D8BD1B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8846" y="6040582"/>
            <a:ext cx="2968064" cy="693275"/>
          </a:xfrm>
          <a:prstGeom prst="rect">
            <a:avLst/>
          </a:prstGeom>
        </p:spPr>
      </p:pic>
    </p:spTree>
    <p:extLst>
      <p:ext uri="{BB962C8B-B14F-4D97-AF65-F5344CB8AC3E}">
        <p14:creationId xmlns:p14="http://schemas.microsoft.com/office/powerpoint/2010/main" val="939140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graph of a number of people&#10;&#10;Description automatically generated">
            <a:extLst>
              <a:ext uri="{FF2B5EF4-FFF2-40B4-BE49-F238E27FC236}">
                <a16:creationId xmlns:a16="http://schemas.microsoft.com/office/drawing/2014/main" id="{F3589E64-A90B-831A-638D-4056B9090226}"/>
              </a:ext>
            </a:extLst>
          </p:cNvPr>
          <p:cNvPicPr>
            <a:picLocks noGrp="1" noChangeAspect="1"/>
          </p:cNvPicPr>
          <p:nvPr>
            <p:ph idx="1"/>
          </p:nvPr>
        </p:nvPicPr>
        <p:blipFill>
          <a:blip r:embed="rId2"/>
          <a:stretch>
            <a:fillRect/>
          </a:stretch>
        </p:blipFill>
        <p:spPr>
          <a:xfrm>
            <a:off x="277091" y="318656"/>
            <a:ext cx="11339945" cy="6350144"/>
          </a:xfrm>
        </p:spPr>
      </p:pic>
      <p:cxnSp>
        <p:nvCxnSpPr>
          <p:cNvPr id="14" name="Straight Connector 13">
            <a:extLst>
              <a:ext uri="{FF2B5EF4-FFF2-40B4-BE49-F238E27FC236}">
                <a16:creationId xmlns:a16="http://schemas.microsoft.com/office/drawing/2014/main" id="{D03D6D5D-DF60-8362-C1E4-B2B332426C7A}"/>
              </a:ext>
            </a:extLst>
          </p:cNvPr>
          <p:cNvCxnSpPr>
            <a:cxnSpLocks/>
          </p:cNvCxnSpPr>
          <p:nvPr/>
        </p:nvCxnSpPr>
        <p:spPr>
          <a:xfrm flipH="1">
            <a:off x="3433157" y="117764"/>
            <a:ext cx="979516" cy="125392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4CA15C6-25CA-AD18-05CD-54B7A1154DCD}"/>
              </a:ext>
            </a:extLst>
          </p:cNvPr>
          <p:cNvSpPr txBox="1"/>
          <p:nvPr/>
        </p:nvSpPr>
        <p:spPr>
          <a:xfrm>
            <a:off x="9580418" y="263576"/>
            <a:ext cx="2535382"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dirty="0">
                <a:hlinkClick r:id="rId3"/>
              </a:rPr>
              <a:t>Share of young adults 18-34 living at home (Eurostat 2022)</a:t>
            </a:r>
            <a:endParaRPr lang="en-US" dirty="0"/>
          </a:p>
          <a:p>
            <a:endParaRPr lang="en-US" dirty="0"/>
          </a:p>
        </p:txBody>
      </p:sp>
    </p:spTree>
    <p:extLst>
      <p:ext uri="{BB962C8B-B14F-4D97-AF65-F5344CB8AC3E}">
        <p14:creationId xmlns:p14="http://schemas.microsoft.com/office/powerpoint/2010/main" val="37375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96A56-51A5-EB49-A0F6-1FD841CB824F}"/>
              </a:ext>
            </a:extLst>
          </p:cNvPr>
          <p:cNvSpPr/>
          <p:nvPr/>
        </p:nvSpPr>
        <p:spPr>
          <a:xfrm>
            <a:off x="750837" y="1928105"/>
            <a:ext cx="10404749" cy="3970318"/>
          </a:xfrm>
          <a:prstGeom prst="rect">
            <a:avLst/>
          </a:prstGeom>
        </p:spPr>
        <p:txBody>
          <a:bodyPr wrap="square">
            <a:spAutoFit/>
          </a:bodyPr>
          <a:lstStyle/>
          <a:p>
            <a:r>
              <a:rPr lang="en-IE" sz="2800" dirty="0">
                <a:ea typeface="Times New Roman" panose="02020603050405020304" pitchFamily="18" charset="0"/>
                <a:cs typeface="Arial" panose="020B0604020202020204" pitchFamily="34" charset="0"/>
              </a:rPr>
              <a:t>“Through the European Semester, the European Commission provides Member States with policy support, guidance and orientation on how to design efficient national policies aimed at ensuring citizens’ access to affordable and accessible social housing by stressing housing supply shortage, dysfunctional housing markets, macroeconomic imbalances and insufficient stock of social housing”.</a:t>
            </a:r>
          </a:p>
          <a:p>
            <a:endParaRPr lang="en-IE" sz="2800" dirty="0">
              <a:ea typeface="Times New Roman" panose="02020603050405020304" pitchFamily="18" charset="0"/>
              <a:cs typeface="Arial" panose="020B0604020202020204" pitchFamily="34" charset="0"/>
            </a:endParaRPr>
          </a:p>
          <a:p>
            <a:r>
              <a:rPr lang="en-IE" sz="2800" dirty="0">
                <a:cs typeface="Arial" panose="020B0604020202020204" pitchFamily="34" charset="0"/>
              </a:rPr>
              <a:t>(Commissioner Nicolas </a:t>
            </a:r>
            <a:r>
              <a:rPr lang="en-IE" sz="2800" dirty="0" err="1">
                <a:cs typeface="Arial" panose="020B0604020202020204" pitchFamily="34" charset="0"/>
              </a:rPr>
              <a:t>Schmit</a:t>
            </a:r>
            <a:r>
              <a:rPr lang="en-IE" sz="2800" dirty="0">
                <a:cs typeface="Arial" panose="020B0604020202020204" pitchFamily="34" charset="0"/>
              </a:rPr>
              <a:t>, speech to European Parliament, Monday, 13 January 2020)</a:t>
            </a:r>
            <a:endParaRPr lang="en-IE" sz="2800" dirty="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7F797126-3C33-BD3C-B0F8-2DA1273D187C}"/>
              </a:ext>
            </a:extLst>
          </p:cNvPr>
          <p:cNvSpPr txBox="1"/>
          <p:nvPr/>
        </p:nvSpPr>
        <p:spPr>
          <a:xfrm>
            <a:off x="827037" y="402758"/>
            <a:ext cx="9990893" cy="1200329"/>
          </a:xfrm>
          <a:prstGeom prst="rect">
            <a:avLst/>
          </a:prstGeom>
          <a:noFill/>
        </p:spPr>
        <p:txBody>
          <a:bodyPr wrap="square" rtlCol="0">
            <a:spAutoFit/>
          </a:bodyPr>
          <a:lstStyle/>
          <a:p>
            <a:r>
              <a:rPr lang="en-US" sz="3600" b="1" dirty="0"/>
              <a:t>EU Coordination of Economic Policies (economic governance)</a:t>
            </a:r>
          </a:p>
        </p:txBody>
      </p:sp>
      <p:pic>
        <p:nvPicPr>
          <p:cNvPr id="5" name="Picture 4" descr="University of Galway">
            <a:extLst>
              <a:ext uri="{FF2B5EF4-FFF2-40B4-BE49-F238E27FC236}">
                <a16:creationId xmlns:a16="http://schemas.microsoft.com/office/drawing/2014/main" id="{8C360498-6CF4-92DE-8E53-63AD410E30B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77221"/>
            <a:ext cx="2638872" cy="825547"/>
          </a:xfrm>
          <a:prstGeom prst="rect">
            <a:avLst/>
          </a:prstGeom>
          <a:noFill/>
          <a:ln>
            <a:noFill/>
          </a:ln>
        </p:spPr>
      </p:pic>
      <p:pic>
        <p:nvPicPr>
          <p:cNvPr id="6" name="Picture 5" descr="A blue and grey logo&#10;&#10;Description automatically generated">
            <a:extLst>
              <a:ext uri="{FF2B5EF4-FFF2-40B4-BE49-F238E27FC236}">
                <a16:creationId xmlns:a16="http://schemas.microsoft.com/office/drawing/2014/main" id="{5DEBF444-A292-F24D-4ED8-50C2A2D9A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7855" y="6070716"/>
            <a:ext cx="2839055" cy="663141"/>
          </a:xfrm>
          <a:prstGeom prst="rect">
            <a:avLst/>
          </a:prstGeom>
        </p:spPr>
      </p:pic>
    </p:spTree>
    <p:extLst>
      <p:ext uri="{BB962C8B-B14F-4D97-AF65-F5344CB8AC3E}">
        <p14:creationId xmlns:p14="http://schemas.microsoft.com/office/powerpoint/2010/main" val="3790311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6F2D-31DC-4A7E-AE54-F0445850277B}"/>
              </a:ext>
            </a:extLst>
          </p:cNvPr>
          <p:cNvSpPr>
            <a:spLocks noGrp="1"/>
          </p:cNvSpPr>
          <p:nvPr>
            <p:ph type="title"/>
          </p:nvPr>
        </p:nvSpPr>
        <p:spPr/>
        <p:txBody>
          <a:bodyPr/>
          <a:lstStyle/>
          <a:p>
            <a:r>
              <a:rPr lang="en-IE" b="1" dirty="0">
                <a:latin typeface="Calibri" panose="020F0502020204030204" pitchFamily="34" charset="0"/>
                <a:cs typeface="Calibri" panose="020F0502020204030204" pitchFamily="34" charset="0"/>
              </a:rPr>
              <a:t>EU Social Policy and Housing</a:t>
            </a:r>
          </a:p>
        </p:txBody>
      </p:sp>
      <p:sp>
        <p:nvSpPr>
          <p:cNvPr id="3" name="Content Placeholder 2">
            <a:extLst>
              <a:ext uri="{FF2B5EF4-FFF2-40B4-BE49-F238E27FC236}">
                <a16:creationId xmlns:a16="http://schemas.microsoft.com/office/drawing/2014/main" id="{F32DF729-4B8C-40E1-98F3-63AF95EA4A3D}"/>
              </a:ext>
            </a:extLst>
          </p:cNvPr>
          <p:cNvSpPr>
            <a:spLocks noGrp="1"/>
          </p:cNvSpPr>
          <p:nvPr>
            <p:ph idx="1"/>
          </p:nvPr>
        </p:nvSpPr>
        <p:spPr>
          <a:xfrm>
            <a:off x="651280" y="1514642"/>
            <a:ext cx="10889440" cy="4351338"/>
          </a:xfrm>
        </p:spPr>
        <p:txBody>
          <a:bodyPr>
            <a:noAutofit/>
          </a:bodyPr>
          <a:lstStyle/>
          <a:p>
            <a:r>
              <a:rPr lang="en-IE" dirty="0">
                <a:effectLst/>
                <a:ea typeface="Times New Roman" panose="02020603050405020304" pitchFamily="18" charset="0"/>
                <a:cs typeface="Times New Roman" panose="02020603050405020304" pitchFamily="18" charset="0"/>
              </a:rPr>
              <a:t>Social policy is MS competence, but Art 151 TFEU – MS social policies on social protection and combatting social exclusion can be supported </a:t>
            </a:r>
            <a:r>
              <a:rPr lang="en-IE" dirty="0">
                <a:ea typeface="Times New Roman" panose="02020603050405020304" pitchFamily="18" charset="0"/>
                <a:cs typeface="Times New Roman" panose="02020603050405020304" pitchFamily="18" charset="0"/>
              </a:rPr>
              <a:t>by EU funding through EU programmes for housing related measures.</a:t>
            </a:r>
          </a:p>
          <a:p>
            <a:r>
              <a:rPr lang="en-IE" dirty="0">
                <a:effectLst/>
                <a:ea typeface="Times New Roman" panose="02020603050405020304" pitchFamily="18" charset="0"/>
                <a:cs typeface="Times New Roman" panose="02020603050405020304" pitchFamily="18" charset="0"/>
              </a:rPr>
              <a:t>European Pillar of Social Rights </a:t>
            </a:r>
            <a:r>
              <a:rPr lang="en-IE" dirty="0">
                <a:solidFill>
                  <a:srgbClr val="000000"/>
                </a:solidFill>
                <a:effectLst/>
                <a:ea typeface="Cambria" panose="02040503050406030204" pitchFamily="18" charset="0"/>
              </a:rPr>
              <a:t>for fair and well-functioning labour markets and social protection - </a:t>
            </a:r>
            <a:r>
              <a:rPr lang="en-IE" dirty="0">
                <a:solidFill>
                  <a:srgbClr val="000000"/>
                </a:solidFill>
                <a:effectLst/>
                <a:ea typeface="Times New Roman" panose="02020603050405020304" pitchFamily="18" charset="0"/>
              </a:rPr>
              <a:t>Principle 19 “access to social housing or housing assistance of good quality shall be provided for those in need” </a:t>
            </a:r>
            <a:r>
              <a:rPr lang="en-IE" dirty="0">
                <a:effectLst/>
                <a:ea typeface="Times New Roman" panose="02020603050405020304" pitchFamily="18" charset="0"/>
                <a:cs typeface="Times New Roman" panose="02020603050405020304" pitchFamily="18" charset="0"/>
              </a:rPr>
              <a:t> </a:t>
            </a:r>
            <a:r>
              <a:rPr lang="en-IE" dirty="0">
                <a:solidFill>
                  <a:srgbClr val="000000"/>
                </a:solidFill>
                <a:effectLst/>
                <a:ea typeface="Times New Roman" panose="02020603050405020304" pitchFamily="18" charset="0"/>
              </a:rPr>
              <a:t>informs the European Semester. </a:t>
            </a:r>
          </a:p>
          <a:p>
            <a:r>
              <a:rPr lang="en-IE" dirty="0">
                <a:effectLst/>
                <a:ea typeface="Times New Roman" panose="02020603050405020304" pitchFamily="18" charset="0"/>
                <a:cs typeface="Times New Roman" panose="02020603050405020304" pitchFamily="18" charset="0"/>
              </a:rPr>
              <a:t>Lisbon </a:t>
            </a:r>
            <a:r>
              <a:rPr lang="en-IE" i="1" dirty="0">
                <a:effectLst/>
                <a:ea typeface="Times New Roman" panose="02020603050405020304" pitchFamily="18" charset="0"/>
                <a:cs typeface="Times New Roman" panose="02020603050405020304" pitchFamily="18" charset="0"/>
              </a:rPr>
              <a:t>Declaration on the European Platform on Combatting Homelessness </a:t>
            </a:r>
            <a:r>
              <a:rPr lang="en-IE" dirty="0">
                <a:effectLst/>
                <a:ea typeface="Times New Roman" panose="02020603050405020304" pitchFamily="18" charset="0"/>
                <a:cs typeface="Times New Roman" panose="02020603050405020304" pitchFamily="18" charset="0"/>
              </a:rPr>
              <a:t>– MS commitment to ending homelessness by 2030.</a:t>
            </a:r>
            <a:endParaRPr lang="en-IE" dirty="0">
              <a:ea typeface="Times New Roman" panose="02020603050405020304" pitchFamily="18" charset="0"/>
              <a:cs typeface="Times New Roman" panose="02020603050405020304" pitchFamily="18" charset="0"/>
            </a:endParaRPr>
          </a:p>
          <a:p>
            <a:r>
              <a:rPr lang="en-IE" dirty="0">
                <a:effectLst/>
                <a:ea typeface="Times New Roman" panose="02020603050405020304" pitchFamily="18" charset="0"/>
              </a:rPr>
              <a:t>European Parliament </a:t>
            </a:r>
            <a:r>
              <a:rPr lang="en-IE" dirty="0">
                <a:solidFill>
                  <a:srgbClr val="000000"/>
                </a:solidFill>
                <a:effectLst/>
                <a:ea typeface="Cambria" panose="02040503050406030204" pitchFamily="18" charset="0"/>
              </a:rPr>
              <a:t>Report (2021) on ‘access to decent and affordable housing for all’ . </a:t>
            </a:r>
          </a:p>
          <a:p>
            <a:r>
              <a:rPr lang="en-IE" dirty="0">
                <a:solidFill>
                  <a:srgbClr val="000000"/>
                </a:solidFill>
                <a:effectLst/>
                <a:ea typeface="Cambria" panose="02040503050406030204" pitchFamily="18" charset="0"/>
              </a:rPr>
              <a:t>The</a:t>
            </a:r>
            <a:endParaRPr lang="en-IE" dirty="0">
              <a:cs typeface="Times New Roman" panose="02020603050405020304" pitchFamily="18" charset="0"/>
            </a:endParaRPr>
          </a:p>
        </p:txBody>
      </p:sp>
      <p:pic>
        <p:nvPicPr>
          <p:cNvPr id="4" name="Picture 3" descr="University of Galway">
            <a:extLst>
              <a:ext uri="{FF2B5EF4-FFF2-40B4-BE49-F238E27FC236}">
                <a16:creationId xmlns:a16="http://schemas.microsoft.com/office/drawing/2014/main" id="{D618C81C-B761-F6D7-0B37-1E89DD2BE6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4857"/>
            <a:ext cx="2235200" cy="597911"/>
          </a:xfrm>
          <a:prstGeom prst="rect">
            <a:avLst/>
          </a:prstGeom>
          <a:noFill/>
          <a:ln>
            <a:noFill/>
          </a:ln>
        </p:spPr>
      </p:pic>
      <p:pic>
        <p:nvPicPr>
          <p:cNvPr id="6" name="Picture 5" descr="A blue and grey logo&#10;&#10;Description automatically generated">
            <a:extLst>
              <a:ext uri="{FF2B5EF4-FFF2-40B4-BE49-F238E27FC236}">
                <a16:creationId xmlns:a16="http://schemas.microsoft.com/office/drawing/2014/main" id="{AFA89F65-FD4B-571A-235C-6CD9E683C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836" y="6093368"/>
            <a:ext cx="2742074" cy="640489"/>
          </a:xfrm>
          <a:prstGeom prst="rect">
            <a:avLst/>
          </a:prstGeom>
        </p:spPr>
      </p:pic>
    </p:spTree>
    <p:extLst>
      <p:ext uri="{BB962C8B-B14F-4D97-AF65-F5344CB8AC3E}">
        <p14:creationId xmlns:p14="http://schemas.microsoft.com/office/powerpoint/2010/main" val="457531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20A497-BEBF-B667-57BF-277CB56F524B}"/>
              </a:ext>
            </a:extLst>
          </p:cNvPr>
          <p:cNvSpPr>
            <a:spLocks noGrp="1"/>
          </p:cNvSpPr>
          <p:nvPr>
            <p:ph idx="1"/>
          </p:nvPr>
        </p:nvSpPr>
        <p:spPr>
          <a:xfrm>
            <a:off x="9019309" y="2001982"/>
            <a:ext cx="2777837" cy="1052945"/>
          </a:xfrm>
        </p:spPr>
        <p:txBody>
          <a:bodyPr>
            <a:normAutofit/>
          </a:bodyPr>
          <a:lstStyle/>
          <a:p>
            <a:pPr marL="0" indent="0">
              <a:buNone/>
            </a:pPr>
            <a:r>
              <a:rPr lang="en-US" dirty="0">
                <a:hlinkClick r:id="rId2"/>
              </a:rPr>
              <a:t>Full Report here</a:t>
            </a:r>
            <a:endParaRPr lang="en-US" dirty="0"/>
          </a:p>
          <a:p>
            <a:pPr marL="0" indent="0">
              <a:buNone/>
            </a:pPr>
            <a:r>
              <a:rPr lang="en-US" dirty="0">
                <a:solidFill>
                  <a:srgbClr val="000000"/>
                </a:solidFill>
                <a:effectLst/>
                <a:ea typeface="Times New Roman" panose="02020603050405020304" pitchFamily="18" charset="0"/>
                <a:hlinkClick r:id="rId3"/>
              </a:rPr>
              <a:t>Video</a:t>
            </a:r>
            <a:endParaRPr lang="en-US" dirty="0"/>
          </a:p>
          <a:p>
            <a:pPr marL="0" indent="0">
              <a:buNone/>
            </a:pPr>
            <a:endParaRPr lang="en-US" dirty="0"/>
          </a:p>
          <a:p>
            <a:pPr marL="0" indent="0">
              <a:buNone/>
            </a:pPr>
            <a:endParaRPr lang="en-US" dirty="0"/>
          </a:p>
        </p:txBody>
      </p:sp>
      <p:pic>
        <p:nvPicPr>
          <p:cNvPr id="5" name="Picture 4" descr="University of Galway">
            <a:extLst>
              <a:ext uri="{FF2B5EF4-FFF2-40B4-BE49-F238E27FC236}">
                <a16:creationId xmlns:a16="http://schemas.microsoft.com/office/drawing/2014/main" id="{89C4DE5E-8733-2E49-911C-A114D16D6F3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57" y="5621868"/>
            <a:ext cx="3315121" cy="1243806"/>
          </a:xfrm>
          <a:prstGeom prst="rect">
            <a:avLst/>
          </a:prstGeom>
          <a:noFill/>
          <a:ln>
            <a:noFill/>
          </a:ln>
        </p:spPr>
      </p:pic>
      <p:pic>
        <p:nvPicPr>
          <p:cNvPr id="7" name="Picture 6" descr="A group of people smiling and a green background&#10;&#10;Description automatically generated">
            <a:extLst>
              <a:ext uri="{FF2B5EF4-FFF2-40B4-BE49-F238E27FC236}">
                <a16:creationId xmlns:a16="http://schemas.microsoft.com/office/drawing/2014/main" id="{3874DD42-8190-583E-F3E4-E4B11E5F145C}"/>
              </a:ext>
            </a:extLst>
          </p:cNvPr>
          <p:cNvPicPr>
            <a:picLocks noChangeAspect="1"/>
          </p:cNvPicPr>
          <p:nvPr/>
        </p:nvPicPr>
        <p:blipFill>
          <a:blip r:embed="rId5"/>
          <a:stretch>
            <a:fillRect/>
          </a:stretch>
        </p:blipFill>
        <p:spPr>
          <a:xfrm>
            <a:off x="0" y="0"/>
            <a:ext cx="8668841" cy="5527964"/>
          </a:xfrm>
          <a:prstGeom prst="rect">
            <a:avLst/>
          </a:prstGeom>
        </p:spPr>
      </p:pic>
      <p:pic>
        <p:nvPicPr>
          <p:cNvPr id="2" name="Picture 1" descr="A blue and grey logo&#10;&#10;Description automatically generated">
            <a:extLst>
              <a:ext uri="{FF2B5EF4-FFF2-40B4-BE49-F238E27FC236}">
                <a16:creationId xmlns:a16="http://schemas.microsoft.com/office/drawing/2014/main" id="{BA0311DD-BE6D-2FDC-B3F8-B98C8B248D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5618" y="6098222"/>
            <a:ext cx="2721292" cy="635635"/>
          </a:xfrm>
          <a:prstGeom prst="rect">
            <a:avLst/>
          </a:prstGeom>
        </p:spPr>
      </p:pic>
    </p:spTree>
    <p:extLst>
      <p:ext uri="{BB962C8B-B14F-4D97-AF65-F5344CB8AC3E}">
        <p14:creationId xmlns:p14="http://schemas.microsoft.com/office/powerpoint/2010/main" val="906635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with his arms up and many books&#10;&#10;Description automatically generated">
            <a:extLst>
              <a:ext uri="{FF2B5EF4-FFF2-40B4-BE49-F238E27FC236}">
                <a16:creationId xmlns:a16="http://schemas.microsoft.com/office/drawing/2014/main" id="{D0DFDEFD-C88A-42B8-025B-0B2F57C92EBF}"/>
              </a:ext>
            </a:extLst>
          </p:cNvPr>
          <p:cNvPicPr>
            <a:picLocks noGrp="1" noChangeAspect="1"/>
          </p:cNvPicPr>
          <p:nvPr>
            <p:ph idx="1"/>
          </p:nvPr>
        </p:nvPicPr>
        <p:blipFill>
          <a:blip r:embed="rId2"/>
          <a:stretch>
            <a:fillRect/>
          </a:stretch>
        </p:blipFill>
        <p:spPr>
          <a:xfrm>
            <a:off x="0" y="0"/>
            <a:ext cx="8014855" cy="5680364"/>
          </a:xfrm>
        </p:spPr>
      </p:pic>
      <p:pic>
        <p:nvPicPr>
          <p:cNvPr id="4" name="Picture 3">
            <a:extLst>
              <a:ext uri="{FF2B5EF4-FFF2-40B4-BE49-F238E27FC236}">
                <a16:creationId xmlns:a16="http://schemas.microsoft.com/office/drawing/2014/main" id="{199A4DBF-9578-EF46-9475-9CECDBD0EDF7}"/>
              </a:ext>
            </a:extLst>
          </p:cNvPr>
          <p:cNvPicPr>
            <a:picLocks noChangeAspect="1"/>
          </p:cNvPicPr>
          <p:nvPr/>
        </p:nvPicPr>
        <p:blipFill>
          <a:blip r:embed="rId3"/>
          <a:stretch>
            <a:fillRect/>
          </a:stretch>
        </p:blipFill>
        <p:spPr>
          <a:xfrm>
            <a:off x="616526" y="5680364"/>
            <a:ext cx="10584873" cy="1177635"/>
          </a:xfrm>
          <a:prstGeom prst="rect">
            <a:avLst/>
          </a:prstGeom>
        </p:spPr>
      </p:pic>
      <p:sp>
        <p:nvSpPr>
          <p:cNvPr id="7" name="TextBox 6">
            <a:extLst>
              <a:ext uri="{FF2B5EF4-FFF2-40B4-BE49-F238E27FC236}">
                <a16:creationId xmlns:a16="http://schemas.microsoft.com/office/drawing/2014/main" id="{84FBA4A9-209D-6DFB-F207-B0940249F237}"/>
              </a:ext>
            </a:extLst>
          </p:cNvPr>
          <p:cNvSpPr txBox="1"/>
          <p:nvPr/>
        </p:nvSpPr>
        <p:spPr>
          <a:xfrm>
            <a:off x="8070272" y="782783"/>
            <a:ext cx="4121727" cy="2584662"/>
          </a:xfrm>
          <a:prstGeom prst="rect">
            <a:avLst/>
          </a:prstGeom>
          <a:noFill/>
        </p:spPr>
        <p:txBody>
          <a:bodyPr wrap="square" rtlCol="0">
            <a:spAutoFit/>
          </a:bodyPr>
          <a:lstStyle/>
          <a:p>
            <a:r>
              <a:rPr lang="en-US" sz="3200" b="1" i="1" dirty="0"/>
              <a:t>European Housing Studies </a:t>
            </a:r>
          </a:p>
          <a:p>
            <a:endParaRPr lang="en-US" sz="3200" dirty="0"/>
          </a:p>
          <a:p>
            <a:r>
              <a:rPr lang="en-US" sz="2800" dirty="0">
                <a:hlinkClick r:id="rId4"/>
              </a:rPr>
              <a:t>new online course - free</a:t>
            </a:r>
            <a:endParaRPr lang="en-US" sz="2800" dirty="0"/>
          </a:p>
          <a:p>
            <a:endParaRPr lang="en-US" dirty="0"/>
          </a:p>
          <a:p>
            <a:endParaRPr lang="en-US" dirty="0"/>
          </a:p>
        </p:txBody>
      </p:sp>
    </p:spTree>
    <p:extLst>
      <p:ext uri="{BB962C8B-B14F-4D97-AF65-F5344CB8AC3E}">
        <p14:creationId xmlns:p14="http://schemas.microsoft.com/office/powerpoint/2010/main" val="260383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9B4C-BDCD-353B-EEAD-B1AB255039D4}"/>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EU and Housing - competence</a:t>
            </a:r>
          </a:p>
        </p:txBody>
      </p:sp>
      <p:sp>
        <p:nvSpPr>
          <p:cNvPr id="3" name="Content Placeholder 2">
            <a:extLst>
              <a:ext uri="{FF2B5EF4-FFF2-40B4-BE49-F238E27FC236}">
                <a16:creationId xmlns:a16="http://schemas.microsoft.com/office/drawing/2014/main" id="{7A5343BB-9C2C-AD8F-C449-68C54D7F3791}"/>
              </a:ext>
            </a:extLst>
          </p:cNvPr>
          <p:cNvSpPr>
            <a:spLocks noGrp="1"/>
          </p:cNvSpPr>
          <p:nvPr>
            <p:ph idx="1"/>
          </p:nvPr>
        </p:nvSpPr>
        <p:spPr>
          <a:xfrm>
            <a:off x="548100" y="1813425"/>
            <a:ext cx="11323725" cy="5386039"/>
          </a:xfrm>
        </p:spPr>
        <p:txBody>
          <a:bodyPr>
            <a:normAutofit fontScale="92500" lnSpcReduction="10000"/>
          </a:bodyPr>
          <a:lstStyle/>
          <a:p>
            <a:r>
              <a:rPr lang="en-US" sz="3000" dirty="0"/>
              <a:t>The EU does not build, rent or sell houses – Member States do.</a:t>
            </a:r>
          </a:p>
          <a:p>
            <a:r>
              <a:rPr lang="en-US" sz="3000" dirty="0"/>
              <a:t>No EU competence to legislate directly on housing as property (Art 345 TFEU).</a:t>
            </a:r>
          </a:p>
          <a:p>
            <a:r>
              <a:rPr lang="en-US" sz="3000" b="1" u="sng" dirty="0"/>
              <a:t>But</a:t>
            </a:r>
            <a:r>
              <a:rPr lang="en-US" sz="3000" dirty="0"/>
              <a:t> many elements of EU/MS shared policies overlap and impact on housing.</a:t>
            </a:r>
          </a:p>
          <a:p>
            <a:r>
              <a:rPr lang="en-US" sz="3000" dirty="0"/>
              <a:t>Freedom of movement of persons and capital; non-discrimination on gender; the Single Market; mortgage interest rates; economic governance measures; consumer protection; public procurement; fire, water and construction product standards; environmental protection;  State Aid rules; EU social policy and the EU Charter of Fundamental Rights.</a:t>
            </a:r>
          </a:p>
          <a:p>
            <a:pPr marL="0" indent="0">
              <a:buNone/>
            </a:pPr>
            <a:br>
              <a:rPr lang="en-US" sz="4000" dirty="0"/>
            </a:br>
            <a:br>
              <a:rPr lang="en-US" sz="2800" dirty="0"/>
            </a:br>
            <a:endParaRPr lang="en-US" dirty="0"/>
          </a:p>
        </p:txBody>
      </p:sp>
      <p:pic>
        <p:nvPicPr>
          <p:cNvPr id="4" name="Picture 3" descr="University of Galway">
            <a:extLst>
              <a:ext uri="{FF2B5EF4-FFF2-40B4-BE49-F238E27FC236}">
                <a16:creationId xmlns:a16="http://schemas.microsoft.com/office/drawing/2014/main" id="{B8CE4B96-5483-3A0D-919D-C7475DAA276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23380"/>
            <a:ext cx="2549236" cy="792302"/>
          </a:xfrm>
          <a:prstGeom prst="rect">
            <a:avLst/>
          </a:prstGeom>
          <a:noFill/>
          <a:ln>
            <a:noFill/>
          </a:ln>
        </p:spPr>
      </p:pic>
      <p:pic>
        <p:nvPicPr>
          <p:cNvPr id="6" name="Picture 5" descr="A blue and grey logo&#10;&#10;Description automatically generated">
            <a:extLst>
              <a:ext uri="{FF2B5EF4-FFF2-40B4-BE49-F238E27FC236}">
                <a16:creationId xmlns:a16="http://schemas.microsoft.com/office/drawing/2014/main" id="{A1836BB1-BB34-A86B-01E0-AE4B28C0B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7674" y="6138411"/>
            <a:ext cx="2549236" cy="595446"/>
          </a:xfrm>
          <a:prstGeom prst="rect">
            <a:avLst/>
          </a:prstGeom>
        </p:spPr>
      </p:pic>
    </p:spTree>
    <p:extLst>
      <p:ext uri="{BB962C8B-B14F-4D97-AF65-F5344CB8AC3E}">
        <p14:creationId xmlns:p14="http://schemas.microsoft.com/office/powerpoint/2010/main" val="3141607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4A44A-3A64-3511-7064-93FD9827E051}"/>
              </a:ext>
            </a:extLst>
          </p:cNvPr>
          <p:cNvSpPr>
            <a:spLocks noGrp="1"/>
          </p:cNvSpPr>
          <p:nvPr>
            <p:ph type="title"/>
          </p:nvPr>
        </p:nvSpPr>
        <p:spPr/>
        <p:txBody>
          <a:bodyPr/>
          <a:lstStyle/>
          <a:p>
            <a:r>
              <a:rPr lang="en-US" b="1" dirty="0">
                <a:latin typeface="+mn-lt"/>
              </a:rPr>
              <a:t>Housing and the EU</a:t>
            </a:r>
          </a:p>
        </p:txBody>
      </p:sp>
      <p:sp>
        <p:nvSpPr>
          <p:cNvPr id="3" name="Content Placeholder 2">
            <a:extLst>
              <a:ext uri="{FF2B5EF4-FFF2-40B4-BE49-F238E27FC236}">
                <a16:creationId xmlns:a16="http://schemas.microsoft.com/office/drawing/2014/main" id="{401D9BB6-745F-B15A-438E-569AC2EB368C}"/>
              </a:ext>
            </a:extLst>
          </p:cNvPr>
          <p:cNvSpPr>
            <a:spLocks noGrp="1"/>
          </p:cNvSpPr>
          <p:nvPr>
            <p:ph idx="1"/>
          </p:nvPr>
        </p:nvSpPr>
        <p:spPr>
          <a:xfrm>
            <a:off x="692727" y="1575277"/>
            <a:ext cx="10515600" cy="4351338"/>
          </a:xfrm>
        </p:spPr>
        <p:txBody>
          <a:bodyPr>
            <a:normAutofit/>
          </a:bodyPr>
          <a:lstStyle/>
          <a:p>
            <a:r>
              <a:rPr lang="en-US" dirty="0">
                <a:effectLst/>
                <a:latin typeface="Calibri" panose="020F0502020204030204" pitchFamily="34" charset="0"/>
                <a:ea typeface="Times New Roman" panose="02020603050405020304" pitchFamily="18" charset="0"/>
                <a:cs typeface="Calibri" panose="020F0502020204030204" pitchFamily="34" charset="0"/>
              </a:rPr>
              <a:t>Directive 2000/43/EC promoted the implementation of the principle of equal treatment between persons irrespective of racial or ethnic origin,</a:t>
            </a:r>
            <a:r>
              <a:rPr lang="en-US" baseline="30000" dirty="0">
                <a:effectLst/>
                <a:latin typeface="Calibri" panose="020F0502020204030204" pitchFamily="34" charset="0"/>
                <a:ea typeface="Times New Roman" panose="02020603050405020304" pitchFamily="18" charset="0"/>
                <a:cs typeface="Calibri" panose="020F0502020204030204" pitchFamily="34" charset="0"/>
              </a:rPr>
              <a:t> </a:t>
            </a:r>
            <a:r>
              <a:rPr lang="en-US" dirty="0">
                <a:effectLst/>
                <a:latin typeface="Calibri" panose="020F0502020204030204" pitchFamily="34" charset="0"/>
                <a:ea typeface="Times New Roman" panose="02020603050405020304" pitchFamily="18" charset="0"/>
                <a:cs typeface="Calibri" panose="020F0502020204030204" pitchFamily="34" charset="0"/>
              </a:rPr>
              <a:t>and specifically “shall apply to all persons, as regards both the public and private sectors, including public bodies, in relation to: …….(h) access to and supply of goods and services which are available to the public, including housing”. </a:t>
            </a:r>
          </a:p>
          <a:p>
            <a:r>
              <a:rPr lang="en-GB" dirty="0">
                <a:effectLst/>
                <a:latin typeface="Calibri" panose="020F0502020204030204" pitchFamily="34" charset="0"/>
                <a:ea typeface="Times New Roman" panose="02020603050405020304" pitchFamily="18" charset="0"/>
                <a:cs typeface="Calibri" panose="020F0502020204030204" pitchFamily="34" charset="0"/>
              </a:rPr>
              <a:t>Directive 2004/113 -</a:t>
            </a:r>
            <a:r>
              <a:rPr lang="en-US" dirty="0">
                <a:effectLst/>
                <a:latin typeface="Calibri" panose="020F0502020204030204" pitchFamily="34" charset="0"/>
                <a:ea typeface="Times New Roman" panose="02020603050405020304" pitchFamily="18" charset="0"/>
                <a:cs typeface="Calibri" panose="020F0502020204030204" pitchFamily="34" charset="0"/>
              </a:rPr>
              <a:t> the “Gender Directive,” </a:t>
            </a:r>
            <a:r>
              <a:rPr lang="en-GB" dirty="0">
                <a:effectLst/>
                <a:latin typeface="Calibri" panose="020F0502020204030204" pitchFamily="34" charset="0"/>
                <a:ea typeface="Times New Roman" panose="02020603050405020304" pitchFamily="18" charset="0"/>
                <a:cs typeface="Calibri" panose="020F0502020204030204" pitchFamily="34" charset="0"/>
              </a:rPr>
              <a:t>implementing the principle of equal treatment between men and women in the access to and supply of goods and services - includes housing. </a:t>
            </a:r>
          </a:p>
          <a:p>
            <a:endParaRPr lang="en-US" dirty="0"/>
          </a:p>
        </p:txBody>
      </p:sp>
      <p:pic>
        <p:nvPicPr>
          <p:cNvPr id="4" name="Picture 3" descr="University of Galway">
            <a:extLst>
              <a:ext uri="{FF2B5EF4-FFF2-40B4-BE49-F238E27FC236}">
                <a16:creationId xmlns:a16="http://schemas.microsoft.com/office/drawing/2014/main" id="{64F7AF09-0BEB-31E6-5C29-D06CF2B059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11203"/>
            <a:ext cx="2867891" cy="991565"/>
          </a:xfrm>
          <a:prstGeom prst="rect">
            <a:avLst/>
          </a:prstGeom>
          <a:noFill/>
          <a:ln>
            <a:noFill/>
          </a:ln>
        </p:spPr>
      </p:pic>
      <p:pic>
        <p:nvPicPr>
          <p:cNvPr id="6" name="Picture 5" descr="A blue and grey logo&#10;&#10;Description automatically generated">
            <a:extLst>
              <a:ext uri="{FF2B5EF4-FFF2-40B4-BE49-F238E27FC236}">
                <a16:creationId xmlns:a16="http://schemas.microsoft.com/office/drawing/2014/main" id="{CAA9F4AF-6F3E-3D1C-01EC-99F0E3F07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9874" y="6019800"/>
            <a:ext cx="3057036" cy="714057"/>
          </a:xfrm>
          <a:prstGeom prst="rect">
            <a:avLst/>
          </a:prstGeom>
        </p:spPr>
      </p:pic>
    </p:spTree>
    <p:extLst>
      <p:ext uri="{BB962C8B-B14F-4D97-AF65-F5344CB8AC3E}">
        <p14:creationId xmlns:p14="http://schemas.microsoft.com/office/powerpoint/2010/main" val="126953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2CD5-87A8-0DB9-70F1-5789C83257A1}"/>
              </a:ext>
            </a:extLst>
          </p:cNvPr>
          <p:cNvSpPr>
            <a:spLocks noGrp="1"/>
          </p:cNvSpPr>
          <p:nvPr>
            <p:ph type="title"/>
          </p:nvPr>
        </p:nvSpPr>
        <p:spPr>
          <a:xfrm>
            <a:off x="838200" y="247361"/>
            <a:ext cx="10515600" cy="1325563"/>
          </a:xfrm>
        </p:spPr>
        <p:txBody>
          <a:bodyPr/>
          <a:lstStyle/>
          <a:p>
            <a:r>
              <a:rPr lang="en-US" b="1" dirty="0">
                <a:latin typeface="+mn-lt"/>
              </a:rPr>
              <a:t>EU Policies and Housing</a:t>
            </a:r>
          </a:p>
        </p:txBody>
      </p:sp>
      <p:sp>
        <p:nvSpPr>
          <p:cNvPr id="3" name="Content Placeholder 2">
            <a:extLst>
              <a:ext uri="{FF2B5EF4-FFF2-40B4-BE49-F238E27FC236}">
                <a16:creationId xmlns:a16="http://schemas.microsoft.com/office/drawing/2014/main" id="{11ABA4B6-956C-7AC3-2B44-A0097F1A4059}"/>
              </a:ext>
            </a:extLst>
          </p:cNvPr>
          <p:cNvSpPr>
            <a:spLocks noGrp="1"/>
          </p:cNvSpPr>
          <p:nvPr>
            <p:ph idx="1"/>
          </p:nvPr>
        </p:nvSpPr>
        <p:spPr>
          <a:xfrm>
            <a:off x="767862" y="1459865"/>
            <a:ext cx="10515600" cy="4351338"/>
          </a:xfrm>
        </p:spPr>
        <p:txBody>
          <a:bodyPr>
            <a:noAutofit/>
          </a:bodyPr>
          <a:lstStyle/>
          <a:p>
            <a:r>
              <a:rPr lang="en-US" dirty="0"/>
              <a:t>European Commission website: </a:t>
            </a:r>
          </a:p>
          <a:p>
            <a:r>
              <a:rPr lang="en-IE" b="1" dirty="0">
                <a:hlinkClick r:id="rId2"/>
              </a:rPr>
              <a:t>Housing in Europe: 2022 Interactive edition</a:t>
            </a:r>
            <a:endParaRPr lang="en-IE" b="1" dirty="0"/>
          </a:p>
          <a:p>
            <a:pPr marL="0" indent="0">
              <a:buNone/>
            </a:pPr>
            <a:r>
              <a:rPr lang="en-IE" b="1" dirty="0"/>
              <a:t>How we live:</a:t>
            </a:r>
            <a:r>
              <a:rPr lang="en-IE" dirty="0"/>
              <a:t> whether we live in a house or a flat and whether we own or rent - size and quality of housing and environmental impact.</a:t>
            </a:r>
          </a:p>
          <a:p>
            <a:pPr marL="0" indent="0">
              <a:buNone/>
            </a:pPr>
            <a:r>
              <a:rPr lang="en-IE" b="1" dirty="0"/>
              <a:t>Housing cost:</a:t>
            </a:r>
            <a:r>
              <a:rPr lang="en-IE" dirty="0"/>
              <a:t> the evolution of house prices and rents in the last decade and affordability.</a:t>
            </a:r>
          </a:p>
          <a:p>
            <a:pPr marL="0" indent="0">
              <a:buNone/>
            </a:pPr>
            <a:r>
              <a:rPr lang="en-IE" b="1" dirty="0"/>
              <a:t>Construction:</a:t>
            </a:r>
            <a:r>
              <a:rPr lang="en-IE" dirty="0"/>
              <a:t> data on the evolution sector and data on most built up areas in Europe.</a:t>
            </a:r>
            <a:br>
              <a:rPr lang="en-IE" dirty="0"/>
            </a:br>
            <a:endParaRPr lang="en-US" dirty="0"/>
          </a:p>
        </p:txBody>
      </p:sp>
      <p:pic>
        <p:nvPicPr>
          <p:cNvPr id="4" name="Picture 3" descr="University of Galway">
            <a:extLst>
              <a:ext uri="{FF2B5EF4-FFF2-40B4-BE49-F238E27FC236}">
                <a16:creationId xmlns:a16="http://schemas.microsoft.com/office/drawing/2014/main" id="{6196A3D7-554A-620C-799E-1833684F60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11203"/>
            <a:ext cx="2867891" cy="991565"/>
          </a:xfrm>
          <a:prstGeom prst="rect">
            <a:avLst/>
          </a:prstGeom>
          <a:noFill/>
          <a:ln>
            <a:noFill/>
          </a:ln>
        </p:spPr>
      </p:pic>
      <p:pic>
        <p:nvPicPr>
          <p:cNvPr id="6" name="Picture 5" descr="A blue and grey logo&#10;&#10;Description automatically generated">
            <a:extLst>
              <a:ext uri="{FF2B5EF4-FFF2-40B4-BE49-F238E27FC236}">
                <a16:creationId xmlns:a16="http://schemas.microsoft.com/office/drawing/2014/main" id="{1C6A2EE6-E535-BB36-5841-47678D03F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8636" y="6075570"/>
            <a:ext cx="2818274" cy="658287"/>
          </a:xfrm>
          <a:prstGeom prst="rect">
            <a:avLst/>
          </a:prstGeom>
        </p:spPr>
      </p:pic>
    </p:spTree>
    <p:extLst>
      <p:ext uri="{BB962C8B-B14F-4D97-AF65-F5344CB8AC3E}">
        <p14:creationId xmlns:p14="http://schemas.microsoft.com/office/powerpoint/2010/main" val="27766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D3290-BFFD-289C-FF71-A789DD6E5DCD}"/>
              </a:ext>
            </a:extLst>
          </p:cNvPr>
          <p:cNvSpPr>
            <a:spLocks noGrp="1"/>
          </p:cNvSpPr>
          <p:nvPr>
            <p:ph type="title"/>
          </p:nvPr>
        </p:nvSpPr>
        <p:spPr/>
        <p:txBody>
          <a:bodyPr/>
          <a:lstStyle/>
          <a:p>
            <a:endParaRPr lang="en-US"/>
          </a:p>
        </p:txBody>
      </p:sp>
      <p:pic>
        <p:nvPicPr>
          <p:cNvPr id="5" name="Picture 4" descr="University of Galway">
            <a:extLst>
              <a:ext uri="{FF2B5EF4-FFF2-40B4-BE49-F238E27FC236}">
                <a16:creationId xmlns:a16="http://schemas.microsoft.com/office/drawing/2014/main" id="{12AE9747-61F2-B037-0C08-D99561F50D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57" y="6056660"/>
            <a:ext cx="2705245" cy="809014"/>
          </a:xfrm>
          <a:prstGeom prst="rect">
            <a:avLst/>
          </a:prstGeom>
          <a:noFill/>
          <a:ln>
            <a:noFill/>
          </a:ln>
        </p:spPr>
      </p:pic>
      <p:pic>
        <p:nvPicPr>
          <p:cNvPr id="6" name="Content Placeholder 5" descr="A graph of a number of people living in households&#10;&#10;Description automatically generated">
            <a:extLst>
              <a:ext uri="{FF2B5EF4-FFF2-40B4-BE49-F238E27FC236}">
                <a16:creationId xmlns:a16="http://schemas.microsoft.com/office/drawing/2014/main" id="{01DB8760-A463-BC03-12B9-A795697B5981}"/>
              </a:ext>
            </a:extLst>
          </p:cNvPr>
          <p:cNvPicPr>
            <a:picLocks noGrp="1" noChangeAspect="1"/>
          </p:cNvPicPr>
          <p:nvPr>
            <p:ph idx="1"/>
          </p:nvPr>
        </p:nvPicPr>
        <p:blipFill>
          <a:blip r:embed="rId3"/>
          <a:stretch>
            <a:fillRect/>
          </a:stretch>
        </p:blipFill>
        <p:spPr>
          <a:xfrm>
            <a:off x="60257" y="78825"/>
            <a:ext cx="11938455" cy="5977835"/>
          </a:xfrm>
          <a:prstGeom prst="rect">
            <a:avLst/>
          </a:prstGeom>
        </p:spPr>
      </p:pic>
      <p:cxnSp>
        <p:nvCxnSpPr>
          <p:cNvPr id="3" name="Straight Connector 2">
            <a:extLst>
              <a:ext uri="{FF2B5EF4-FFF2-40B4-BE49-F238E27FC236}">
                <a16:creationId xmlns:a16="http://schemas.microsoft.com/office/drawing/2014/main" id="{27F68A44-3087-E987-6C2A-8ED74FAC61A4}"/>
              </a:ext>
            </a:extLst>
          </p:cNvPr>
          <p:cNvCxnSpPr>
            <a:cxnSpLocks/>
          </p:cNvCxnSpPr>
          <p:nvPr/>
        </p:nvCxnSpPr>
        <p:spPr>
          <a:xfrm flipH="1">
            <a:off x="7938655" y="3899056"/>
            <a:ext cx="732905" cy="295894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62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text, screenshot, line, font&#10;&#10;Description automatically generated">
            <a:extLst>
              <a:ext uri="{FF2B5EF4-FFF2-40B4-BE49-F238E27FC236}">
                <a16:creationId xmlns:a16="http://schemas.microsoft.com/office/drawing/2014/main" id="{1D272860-7531-DE63-E7B9-033869DF0D23}"/>
              </a:ext>
            </a:extLst>
          </p:cNvPr>
          <p:cNvPicPr>
            <a:picLocks noGrp="1" noChangeAspect="1"/>
          </p:cNvPicPr>
          <p:nvPr>
            <p:ph idx="1"/>
          </p:nvPr>
        </p:nvPicPr>
        <p:blipFill>
          <a:blip r:embed="rId2"/>
          <a:stretch>
            <a:fillRect/>
          </a:stretch>
        </p:blipFill>
        <p:spPr>
          <a:xfrm>
            <a:off x="86675" y="323722"/>
            <a:ext cx="11911312" cy="6210555"/>
          </a:xfrm>
        </p:spPr>
      </p:pic>
      <p:pic>
        <p:nvPicPr>
          <p:cNvPr id="10" name="Picture 4">
            <a:extLst>
              <a:ext uri="{FF2B5EF4-FFF2-40B4-BE49-F238E27FC236}">
                <a16:creationId xmlns:a16="http://schemas.microsoft.com/office/drawing/2014/main" id="{02256EDF-BAA3-99D3-655C-A85FD6F38251}"/>
              </a:ext>
            </a:extLst>
          </p:cNvPr>
          <p:cNvPicPr>
            <a:picLocks noChangeAspect="1"/>
          </p:cNvPicPr>
          <p:nvPr/>
        </p:nvPicPr>
        <p:blipFill>
          <a:blip r:embed="rId3"/>
          <a:srcRect/>
          <a:stretch>
            <a:fillRect/>
          </a:stretch>
        </p:blipFill>
        <p:spPr bwMode="auto">
          <a:xfrm>
            <a:off x="0" y="0"/>
            <a:ext cx="1432584" cy="932811"/>
          </a:xfrm>
          <a:prstGeom prst="rect">
            <a:avLst/>
          </a:prstGeom>
          <a:noFill/>
          <a:ln w="9525">
            <a:noFill/>
            <a:miter lim="800000"/>
            <a:headEnd/>
            <a:tailEnd/>
          </a:ln>
        </p:spPr>
      </p:pic>
      <p:cxnSp>
        <p:nvCxnSpPr>
          <p:cNvPr id="2" name="Straight Connector 1">
            <a:extLst>
              <a:ext uri="{FF2B5EF4-FFF2-40B4-BE49-F238E27FC236}">
                <a16:creationId xmlns:a16="http://schemas.microsoft.com/office/drawing/2014/main" id="{212B9E7B-1A13-5010-52AA-02EA8884A1FD}"/>
              </a:ext>
            </a:extLst>
          </p:cNvPr>
          <p:cNvCxnSpPr>
            <a:cxnSpLocks/>
          </p:cNvCxnSpPr>
          <p:nvPr/>
        </p:nvCxnSpPr>
        <p:spPr>
          <a:xfrm flipH="1">
            <a:off x="9192491" y="0"/>
            <a:ext cx="1274618" cy="454429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802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A573-70BE-777A-C3F9-60C37219B8B1}"/>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Housing and the EU</a:t>
            </a:r>
          </a:p>
        </p:txBody>
      </p:sp>
      <p:sp>
        <p:nvSpPr>
          <p:cNvPr id="3" name="Content Placeholder 2">
            <a:extLst>
              <a:ext uri="{FF2B5EF4-FFF2-40B4-BE49-F238E27FC236}">
                <a16:creationId xmlns:a16="http://schemas.microsoft.com/office/drawing/2014/main" id="{959BADC9-88D4-A038-58F4-493D54A6A4E4}"/>
              </a:ext>
            </a:extLst>
          </p:cNvPr>
          <p:cNvSpPr>
            <a:spLocks noGrp="1"/>
          </p:cNvSpPr>
          <p:nvPr>
            <p:ph idx="1"/>
          </p:nvPr>
        </p:nvSpPr>
        <p:spPr>
          <a:xfrm>
            <a:off x="725312" y="1480609"/>
            <a:ext cx="10861110" cy="4351338"/>
          </a:xfrm>
        </p:spPr>
        <p:txBody>
          <a:bodyPr>
            <a:normAutofit/>
          </a:bodyPr>
          <a:lstStyle/>
          <a:p>
            <a:r>
              <a:rPr lang="en-US" sz="2800" dirty="0"/>
              <a:t>Housing – is a lived experience – averages can mask </a:t>
            </a:r>
            <a:r>
              <a:rPr lang="en-US" dirty="0"/>
              <a:t>p</a:t>
            </a:r>
            <a:r>
              <a:rPr lang="en-US" sz="2800" dirty="0"/>
              <a:t>articular difficulties – nowhere more so than in housing</a:t>
            </a:r>
          </a:p>
          <a:p>
            <a:r>
              <a:rPr lang="en-IE" dirty="0"/>
              <a:t>In 2021, the share of housing costs in </a:t>
            </a:r>
            <a:r>
              <a:rPr lang="en-IE" dirty="0">
                <a:hlinkClick r:id="rId2"/>
              </a:rPr>
              <a:t>disposable income</a:t>
            </a:r>
            <a:r>
              <a:rPr lang="en-IE" dirty="0"/>
              <a:t> was on average 19% in the </a:t>
            </a:r>
            <a:r>
              <a:rPr lang="en-IE" dirty="0">
                <a:hlinkClick r:id="rId3"/>
              </a:rPr>
              <a:t>EU</a:t>
            </a:r>
            <a:r>
              <a:rPr lang="en-IE" dirty="0"/>
              <a:t>, while specifically for people at-risk-of poverty that share stood at 38%.</a:t>
            </a:r>
            <a:endParaRPr lang="en-US" sz="2800" dirty="0"/>
          </a:p>
          <a:p>
            <a:r>
              <a:rPr lang="en-US" sz="2800" dirty="0"/>
              <a:t>Access to affordable and secure housing across EU (and </a:t>
            </a:r>
            <a:r>
              <a:rPr lang="en-US" sz="2800" dirty="0" err="1"/>
              <a:t>globalised</a:t>
            </a:r>
            <a:r>
              <a:rPr lang="en-US" sz="2800" dirty="0"/>
              <a:t>) cities is an important issue</a:t>
            </a:r>
          </a:p>
          <a:p>
            <a:r>
              <a:rPr lang="en-US" dirty="0"/>
              <a:t>Pressures of financialization – seeking high returns on “safe” investment  </a:t>
            </a:r>
            <a:endParaRPr lang="en-US" sz="2800" dirty="0"/>
          </a:p>
          <a:p>
            <a:r>
              <a:rPr lang="en-US" dirty="0"/>
              <a:t>Major impact on people’s expectations – to rent – to own – to share </a:t>
            </a:r>
            <a:endParaRPr lang="en-US" sz="2800" dirty="0"/>
          </a:p>
          <a:p>
            <a:endParaRPr lang="en-US" sz="2800" dirty="0"/>
          </a:p>
          <a:p>
            <a:endParaRPr lang="en-US" dirty="0"/>
          </a:p>
        </p:txBody>
      </p:sp>
      <p:pic>
        <p:nvPicPr>
          <p:cNvPr id="5" name="Picture 4" descr="University of Galway">
            <a:extLst>
              <a:ext uri="{FF2B5EF4-FFF2-40B4-BE49-F238E27FC236}">
                <a16:creationId xmlns:a16="http://schemas.microsoft.com/office/drawing/2014/main" id="{23056330-9579-39C0-2505-D21CDAD101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57" y="5621868"/>
            <a:ext cx="3315121" cy="1243806"/>
          </a:xfrm>
          <a:prstGeom prst="rect">
            <a:avLst/>
          </a:prstGeom>
          <a:noFill/>
          <a:ln>
            <a:noFill/>
          </a:ln>
        </p:spPr>
      </p:pic>
      <p:pic>
        <p:nvPicPr>
          <p:cNvPr id="6" name="Picture 5" descr="A blue and grey logo&#10;&#10;Description automatically generated">
            <a:extLst>
              <a:ext uri="{FF2B5EF4-FFF2-40B4-BE49-F238E27FC236}">
                <a16:creationId xmlns:a16="http://schemas.microsoft.com/office/drawing/2014/main" id="{8865D1BC-99DF-1856-701B-E9783916BC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6624" y="5991011"/>
            <a:ext cx="3180286" cy="742846"/>
          </a:xfrm>
          <a:prstGeom prst="rect">
            <a:avLst/>
          </a:prstGeom>
        </p:spPr>
      </p:pic>
    </p:spTree>
    <p:extLst>
      <p:ext uri="{BB962C8B-B14F-4D97-AF65-F5344CB8AC3E}">
        <p14:creationId xmlns:p14="http://schemas.microsoft.com/office/powerpoint/2010/main" val="3886110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a number of bars&#10;&#10;Description automatically generated with medium confidence">
            <a:extLst>
              <a:ext uri="{FF2B5EF4-FFF2-40B4-BE49-F238E27FC236}">
                <a16:creationId xmlns:a16="http://schemas.microsoft.com/office/drawing/2014/main" id="{3638E4BB-6E54-BC79-87DC-2D2F87351232}"/>
              </a:ext>
            </a:extLst>
          </p:cNvPr>
          <p:cNvPicPr>
            <a:picLocks noGrp="1" noChangeAspect="1"/>
          </p:cNvPicPr>
          <p:nvPr>
            <p:ph idx="1"/>
          </p:nvPr>
        </p:nvPicPr>
        <p:blipFill>
          <a:blip r:embed="rId2"/>
          <a:stretch>
            <a:fillRect/>
          </a:stretch>
        </p:blipFill>
        <p:spPr>
          <a:xfrm>
            <a:off x="-22866" y="12334"/>
            <a:ext cx="12089498" cy="6601523"/>
          </a:xfrm>
        </p:spPr>
      </p:pic>
      <p:sp>
        <p:nvSpPr>
          <p:cNvPr id="6" name="TextBox 5">
            <a:extLst>
              <a:ext uri="{FF2B5EF4-FFF2-40B4-BE49-F238E27FC236}">
                <a16:creationId xmlns:a16="http://schemas.microsoft.com/office/drawing/2014/main" id="{7C2C2F59-A78C-1D49-3576-37022BBCE4A0}"/>
              </a:ext>
            </a:extLst>
          </p:cNvPr>
          <p:cNvSpPr txBox="1"/>
          <p:nvPr/>
        </p:nvSpPr>
        <p:spPr>
          <a:xfrm>
            <a:off x="7404410" y="1674674"/>
            <a:ext cx="4661209" cy="1754326"/>
          </a:xfrm>
          <a:prstGeom prst="rect">
            <a:avLst/>
          </a:prstGeom>
          <a:noFill/>
        </p:spPr>
        <p:txBody>
          <a:bodyPr wrap="square" rtlCol="0">
            <a:spAutoFit/>
          </a:bodyPr>
          <a:lstStyle/>
          <a:p>
            <a:r>
              <a:rPr lang="en-IE" dirty="0"/>
              <a:t>The </a:t>
            </a:r>
            <a:r>
              <a:rPr lang="en-IE" b="1" dirty="0"/>
              <a:t>housing cost overburden rate</a:t>
            </a:r>
            <a:r>
              <a:rPr lang="en-IE" dirty="0"/>
              <a:t> is the percentage of the population living in households where the total housing costs ('net' of housing allowances) represent more than 40 % of disposable income ('net' of housing allowances). </a:t>
            </a:r>
            <a:endParaRPr lang="en-US" dirty="0"/>
          </a:p>
        </p:txBody>
      </p:sp>
      <p:cxnSp>
        <p:nvCxnSpPr>
          <p:cNvPr id="8" name="Straight Connector 7">
            <a:extLst>
              <a:ext uri="{FF2B5EF4-FFF2-40B4-BE49-F238E27FC236}">
                <a16:creationId xmlns:a16="http://schemas.microsoft.com/office/drawing/2014/main" id="{8F719C27-3CA6-9B8C-2974-1E3C2DC42526}"/>
              </a:ext>
            </a:extLst>
          </p:cNvPr>
          <p:cNvCxnSpPr>
            <a:cxnSpLocks/>
          </p:cNvCxnSpPr>
          <p:nvPr/>
        </p:nvCxnSpPr>
        <p:spPr>
          <a:xfrm>
            <a:off x="8933411" y="3241964"/>
            <a:ext cx="0" cy="184937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740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8F067-AC47-4729-A7B8-4D0B85E8755D}"/>
              </a:ext>
            </a:extLst>
          </p:cNvPr>
          <p:cNvSpPr>
            <a:spLocks noGrp="1"/>
          </p:cNvSpPr>
          <p:nvPr>
            <p:ph type="title"/>
          </p:nvPr>
        </p:nvSpPr>
        <p:spPr/>
        <p:txBody>
          <a:bodyPr/>
          <a:lstStyle/>
          <a:p>
            <a:r>
              <a:rPr lang="en-IE" dirty="0">
                <a:latin typeface="Calibri" panose="020F0502020204030204" pitchFamily="34" charset="0"/>
                <a:cs typeface="Calibri" panose="020F0502020204030204" pitchFamily="34" charset="0"/>
              </a:rPr>
              <a:t>Climate Chan</a:t>
            </a:r>
            <a:r>
              <a:rPr lang="en-IE" dirty="0">
                <a:cs typeface="Times New Roman" panose="02020603050405020304" pitchFamily="18" charset="0"/>
              </a:rPr>
              <a:t>ge</a:t>
            </a:r>
          </a:p>
        </p:txBody>
      </p:sp>
      <p:sp>
        <p:nvSpPr>
          <p:cNvPr id="3" name="Content Placeholder 2">
            <a:extLst>
              <a:ext uri="{FF2B5EF4-FFF2-40B4-BE49-F238E27FC236}">
                <a16:creationId xmlns:a16="http://schemas.microsoft.com/office/drawing/2014/main" id="{D4E77680-5F4E-4953-BFF3-7A4303DF2548}"/>
              </a:ext>
            </a:extLst>
          </p:cNvPr>
          <p:cNvSpPr>
            <a:spLocks noGrp="1"/>
          </p:cNvSpPr>
          <p:nvPr>
            <p:ph idx="1"/>
          </p:nvPr>
        </p:nvSpPr>
        <p:spPr/>
        <p:txBody>
          <a:bodyPr>
            <a:normAutofit lnSpcReduction="10000"/>
          </a:bodyPr>
          <a:lstStyle/>
          <a:p>
            <a:r>
              <a:rPr lang="en-US" dirty="0">
                <a:solidFill>
                  <a:srgbClr val="000000"/>
                </a:solidFill>
                <a:effectLst/>
                <a:ea typeface="Times New Roman" panose="02020603050405020304" pitchFamily="18" charset="0"/>
              </a:rPr>
              <a:t>Housing is responsible for </a:t>
            </a:r>
            <a:r>
              <a:rPr lang="en-US" b="1" i="1" dirty="0">
                <a:solidFill>
                  <a:srgbClr val="000000"/>
                </a:solidFill>
                <a:effectLst/>
                <a:ea typeface="Times New Roman" panose="02020603050405020304" pitchFamily="18" charset="0"/>
              </a:rPr>
              <a:t>one-quarter</a:t>
            </a:r>
            <a:r>
              <a:rPr lang="en-US" dirty="0">
                <a:solidFill>
                  <a:srgbClr val="000000"/>
                </a:solidFill>
                <a:effectLst/>
                <a:ea typeface="Times New Roman" panose="02020603050405020304" pitchFamily="18" charset="0"/>
              </a:rPr>
              <a:t> of EU energy consumption </a:t>
            </a:r>
          </a:p>
          <a:p>
            <a:r>
              <a:rPr lang="en-IE" dirty="0">
                <a:effectLst/>
                <a:ea typeface="Times New Roman" panose="02020603050405020304" pitchFamily="18" charset="0"/>
              </a:rPr>
              <a:t>Greenhouse gas emissions come from households when burning fossil fuels for heating their homes, preparing warm water, cooking and air conditioning</a:t>
            </a:r>
          </a:p>
          <a:p>
            <a:r>
              <a:rPr lang="en-US" dirty="0">
                <a:solidFill>
                  <a:srgbClr val="000000"/>
                </a:solidFill>
                <a:ea typeface="Times New Roman" panose="02020603050405020304" pitchFamily="18" charset="0"/>
              </a:rPr>
              <a:t>7</a:t>
            </a:r>
            <a:r>
              <a:rPr lang="en-US" dirty="0">
                <a:solidFill>
                  <a:srgbClr val="000000"/>
                </a:solidFill>
                <a:effectLst/>
                <a:ea typeface="Times New Roman" panose="02020603050405020304" pitchFamily="18" charset="0"/>
              </a:rPr>
              <a:t>5% of EU housing is not energy efficient and 85% of this will be in use in 2050</a:t>
            </a:r>
            <a:endParaRPr lang="en-IE" dirty="0">
              <a:effectLst/>
              <a:ea typeface="Times New Roman" panose="02020603050405020304" pitchFamily="18" charset="0"/>
            </a:endParaRPr>
          </a:p>
          <a:p>
            <a:r>
              <a:rPr lang="en-US" dirty="0">
                <a:solidFill>
                  <a:srgbClr val="000000"/>
                </a:solidFill>
                <a:effectLst/>
                <a:ea typeface="Times New Roman" panose="02020603050405020304" pitchFamily="18" charset="0"/>
              </a:rPr>
              <a:t>The European Green Deal is </a:t>
            </a:r>
            <a:r>
              <a:rPr lang="en-US" dirty="0" err="1">
                <a:solidFill>
                  <a:srgbClr val="000000"/>
                </a:solidFill>
                <a:effectLst/>
                <a:ea typeface="Times New Roman" panose="02020603050405020304" pitchFamily="18" charset="0"/>
              </a:rPr>
              <a:t>harmonising</a:t>
            </a:r>
            <a:r>
              <a:rPr lang="en-US" dirty="0">
                <a:solidFill>
                  <a:srgbClr val="000000"/>
                </a:solidFill>
                <a:effectLst/>
                <a:ea typeface="Times New Roman" panose="02020603050405020304" pitchFamily="18" charset="0"/>
              </a:rPr>
              <a:t> regulations governing climate law</a:t>
            </a:r>
            <a:r>
              <a:rPr lang="en-US" dirty="0">
                <a:solidFill>
                  <a:srgbClr val="000000"/>
                </a:solidFill>
                <a:ea typeface="Times New Roman" panose="02020603050405020304" pitchFamily="18" charset="0"/>
              </a:rPr>
              <a:t> - </a:t>
            </a:r>
            <a:r>
              <a:rPr lang="en-IE" dirty="0">
                <a:effectLst/>
                <a:ea typeface="Times New Roman" panose="02020603050405020304" pitchFamily="18" charset="0"/>
              </a:rPr>
              <a:t>2050 climate-neutrality objective into EU law</a:t>
            </a:r>
            <a:r>
              <a:rPr lang="en-IE" dirty="0">
                <a:solidFill>
                  <a:srgbClr val="303030"/>
                </a:solidFill>
                <a:effectLst/>
                <a:ea typeface="Times New Roman" panose="02020603050405020304" pitchFamily="18" charset="0"/>
              </a:rPr>
              <a:t>.</a:t>
            </a:r>
          </a:p>
          <a:p>
            <a:r>
              <a:rPr lang="en-IE" dirty="0">
                <a:effectLst/>
                <a:ea typeface="Times New Roman" panose="02020603050405020304" pitchFamily="18" charset="0"/>
              </a:rPr>
              <a:t>The EU Renovation Wave aims for </a:t>
            </a:r>
            <a:r>
              <a:rPr lang="en-IE" b="1" dirty="0">
                <a:effectLst/>
                <a:ea typeface="Times New Roman" panose="02020603050405020304" pitchFamily="18" charset="0"/>
              </a:rPr>
              <a:t>35 million buildings</a:t>
            </a:r>
            <a:r>
              <a:rPr lang="en-IE" dirty="0">
                <a:effectLst/>
                <a:ea typeface="Times New Roman" panose="02020603050405020304" pitchFamily="18" charset="0"/>
              </a:rPr>
              <a:t> to be renovated by 2030 with funding of </a:t>
            </a:r>
            <a:r>
              <a:rPr lang="en-US" dirty="0">
                <a:solidFill>
                  <a:srgbClr val="000000"/>
                </a:solidFill>
                <a:effectLst/>
                <a:ea typeface="Times New Roman" panose="02020603050405020304" pitchFamily="18" charset="0"/>
              </a:rPr>
              <a:t>at least €115 billion</a:t>
            </a:r>
            <a:endParaRPr lang="en-IE" dirty="0"/>
          </a:p>
          <a:p>
            <a:endParaRPr lang="en-IE" dirty="0"/>
          </a:p>
        </p:txBody>
      </p:sp>
      <p:pic>
        <p:nvPicPr>
          <p:cNvPr id="4" name="Picture 3" descr="University of Galway">
            <a:extLst>
              <a:ext uri="{FF2B5EF4-FFF2-40B4-BE49-F238E27FC236}">
                <a16:creationId xmlns:a16="http://schemas.microsoft.com/office/drawing/2014/main" id="{95FCA92D-64FF-28CB-CAE7-67682396743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77221"/>
            <a:ext cx="2638872" cy="825547"/>
          </a:xfrm>
          <a:prstGeom prst="rect">
            <a:avLst/>
          </a:prstGeom>
          <a:noFill/>
          <a:ln>
            <a:noFill/>
          </a:ln>
        </p:spPr>
      </p:pic>
      <p:pic>
        <p:nvPicPr>
          <p:cNvPr id="6" name="Picture 5" descr="A blue and grey logo&#10;&#10;Description automatically generated">
            <a:extLst>
              <a:ext uri="{FF2B5EF4-FFF2-40B4-BE49-F238E27FC236}">
                <a16:creationId xmlns:a16="http://schemas.microsoft.com/office/drawing/2014/main" id="{E5C25C39-9C73-72CE-6760-9023EA782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7475" y="6068291"/>
            <a:ext cx="2849435" cy="665566"/>
          </a:xfrm>
          <a:prstGeom prst="rect">
            <a:avLst/>
          </a:prstGeom>
        </p:spPr>
      </p:pic>
    </p:spTree>
    <p:extLst>
      <p:ext uri="{BB962C8B-B14F-4D97-AF65-F5344CB8AC3E}">
        <p14:creationId xmlns:p14="http://schemas.microsoft.com/office/powerpoint/2010/main" val="1086872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8874</TotalTime>
  <Words>842</Words>
  <Application>Microsoft Macintosh PowerPoint</Application>
  <PresentationFormat>Widescreen</PresentationFormat>
  <Paragraphs>53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EU and Housing - competence</vt:lpstr>
      <vt:lpstr>Housing and the EU</vt:lpstr>
      <vt:lpstr>EU Policies and Housing</vt:lpstr>
      <vt:lpstr>PowerPoint Presentation</vt:lpstr>
      <vt:lpstr>PowerPoint Presentation</vt:lpstr>
      <vt:lpstr>Housing and the EU</vt:lpstr>
      <vt:lpstr>PowerPoint Presentation</vt:lpstr>
      <vt:lpstr>Climate Change</vt:lpstr>
      <vt:lpstr>PowerPoint Presentation</vt:lpstr>
      <vt:lpstr>Housing and the EU </vt:lpstr>
      <vt:lpstr>PowerPoint Presentation</vt:lpstr>
      <vt:lpstr>PowerPoint Presentation</vt:lpstr>
      <vt:lpstr>EU Social Policy and Housing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Padraic</dc:creator>
  <cp:lastModifiedBy>Kenna, Padraic</cp:lastModifiedBy>
  <cp:revision>37</cp:revision>
  <cp:lastPrinted>2023-11-06T16:22:56Z</cp:lastPrinted>
  <dcterms:created xsi:type="dcterms:W3CDTF">2023-09-04T08:59:41Z</dcterms:created>
  <dcterms:modified xsi:type="dcterms:W3CDTF">2023-11-08T09:16:37Z</dcterms:modified>
</cp:coreProperties>
</file>